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43"/>
  </p:notesMasterIdLst>
  <p:sldIdLst>
    <p:sldId id="256" r:id="rId2"/>
    <p:sldId id="299" r:id="rId3"/>
    <p:sldId id="300"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9144000" cy="6858000" type="screen4x3"/>
  <p:notesSz cx="6797675" cy="9928225"/>
  <p:embeddedFontLst>
    <p:embeddedFont>
      <p:font typeface="Microsoft JhengHei" panose="020B0604030504040204" pitchFamily="34" charset="-120"/>
      <p:regular r:id="rId44"/>
      <p:bold r:id="rId45"/>
    </p:embeddedFont>
    <p:embeddedFont>
      <p:font typeface="Calibri" panose="020F0502020204030204" pitchFamily="34" charset="0"/>
      <p:regular r:id="rId46"/>
      <p:bold r:id="rId47"/>
      <p:italic r:id="rId48"/>
      <p:boldItalic r:id="rId49"/>
    </p:embeddedFont>
    <p:embeddedFont>
      <p:font typeface="Impact" panose="020B0806030902050204" pitchFamily="34" charset="0"/>
      <p:regular r:id="rId50"/>
    </p:embeddedFont>
    <p:embeddedFont>
      <p:font typeface="Open Sans" panose="02020500000000000000" charset="0"/>
      <p:regular r:id="rId51"/>
      <p:bold r:id="rId52"/>
      <p:italic r:id="rId53"/>
      <p:boldItalic r:id="rId54"/>
    </p:embeddedFont>
    <p:embeddedFont>
      <p:font typeface="標楷體" panose="03000509000000000000" pitchFamily="65" charset="-120"/>
      <p:regular r:id="rId55"/>
    </p:embeddedFont>
    <p:embeddedFont>
      <p:font typeface="標楷體" panose="03000509000000000000" pitchFamily="65" charset="-12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6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0777B0-C810-4429-9D48-BAB277C2258C}">
  <a:tblStyle styleId="{F60777B0-C810-4429-9D48-BAB277C2258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5765261-7EEA-4807-81D2-D13D1F4BFF8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96" autoAdjust="0"/>
  </p:normalViewPr>
  <p:slideViewPr>
    <p:cSldViewPr snapToGrid="0">
      <p:cViewPr varScale="1">
        <p:scale>
          <a:sx n="108" d="100"/>
          <a:sy n="108" d="100"/>
        </p:scale>
        <p:origin x="300" y="102"/>
      </p:cViewPr>
      <p:guideLst>
        <p:guide orient="horz" pos="2160"/>
        <p:guide pos="26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1"/>
            <a:ext cx="2945659" cy="498135"/>
          </a:xfrm>
          <a:prstGeom prst="rect">
            <a:avLst/>
          </a:prstGeom>
          <a:noFill/>
          <a:ln>
            <a:noFill/>
          </a:ln>
        </p:spPr>
        <p:txBody>
          <a:bodyPr spcFirstLastPara="1" wrap="square" lIns="91300" tIns="45650" rIns="91300" bIns="456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4" y="1"/>
            <a:ext cx="2945659" cy="498135"/>
          </a:xfrm>
          <a:prstGeom prst="rect">
            <a:avLst/>
          </a:prstGeom>
          <a:noFill/>
          <a:ln>
            <a:noFill/>
          </a:ln>
        </p:spPr>
        <p:txBody>
          <a:bodyPr spcFirstLastPara="1" wrap="square" lIns="91300" tIns="45650" rIns="91300" bIns="456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9430093"/>
            <a:ext cx="2945659" cy="498134"/>
          </a:xfrm>
          <a:prstGeom prst="rect">
            <a:avLst/>
          </a:prstGeom>
          <a:noFill/>
          <a:ln>
            <a:noFill/>
          </a:ln>
        </p:spPr>
        <p:txBody>
          <a:bodyPr spcFirstLastPara="1" wrap="square" lIns="91300" tIns="45650" rIns="91300" bIns="456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4" y="9430093"/>
            <a:ext cx="2945659" cy="498134"/>
          </a:xfrm>
          <a:prstGeom prst="rect">
            <a:avLst/>
          </a:prstGeom>
          <a:noFill/>
          <a:ln>
            <a:noFill/>
          </a:ln>
        </p:spPr>
        <p:txBody>
          <a:bodyPr spcFirstLastPara="1" wrap="square" lIns="91300" tIns="45650" rIns="91300" bIns="456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1: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706169a3e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f706169a3e_0_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706169a3e_0_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f706169a3e_0_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706169a3e_0_13: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f706169a3e_0_13: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706169a3e_0_2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f706169a3e_0_2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5:notes"/>
          <p:cNvSpPr txBox="1">
            <a:spLocks noGrp="1"/>
          </p:cNvSpPr>
          <p:nvPr>
            <p:ph type="body" idx="1"/>
          </p:nvPr>
        </p:nvSpPr>
        <p:spPr>
          <a:xfrm>
            <a:off x="679768" y="4777959"/>
            <a:ext cx="5438140" cy="3909238"/>
          </a:xfrm>
          <a:prstGeom prst="rect">
            <a:avLst/>
          </a:prstGeom>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408" name="Google Shape;408;p15: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1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1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706169a3e_0_17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f706169a3e_0_17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706169a3e_0_18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f706169a3e_0_18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f706169a3e_0_19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f706169a3e_0_19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7: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4905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706169a3e_0_19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f706169a3e_0_199: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79768" y="4777959"/>
            <a:ext cx="5438140" cy="3909238"/>
          </a:xfrm>
          <a:prstGeom prst="rect">
            <a:avLst/>
          </a:prstGeom>
        </p:spPr>
        <p:txBody>
          <a:bodyPr spcFirstLastPara="1" wrap="square" lIns="91300" tIns="45650" rIns="91300" bIns="45650" anchor="t" anchorCtr="0">
            <a:noAutofit/>
          </a:bodyPr>
          <a:lstStyle/>
          <a:p>
            <a:pPr marL="0" lvl="0" indent="0" algn="l" rtl="0">
              <a:spcBef>
                <a:spcPts val="0"/>
              </a:spcBef>
              <a:spcAft>
                <a:spcPts val="0"/>
              </a:spcAft>
              <a:buNone/>
            </a:pPr>
            <a:endParaRPr/>
          </a:p>
        </p:txBody>
      </p:sp>
      <p:sp>
        <p:nvSpPr>
          <p:cNvPr id="583" name="Google Shape;583;p22: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23: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2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2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p2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2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28: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29: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3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7: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850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1:notes"/>
          <p:cNvSpPr txBox="1">
            <a:spLocks noGrp="1"/>
          </p:cNvSpPr>
          <p:nvPr>
            <p:ph type="body" idx="1"/>
          </p:nvPr>
        </p:nvSpPr>
        <p:spPr>
          <a:xfrm>
            <a:off x="679768" y="4777959"/>
            <a:ext cx="5438100" cy="39093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11" name="Google Shape;711;p31: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32:notes"/>
          <p:cNvSpPr txBox="1">
            <a:spLocks noGrp="1"/>
          </p:cNvSpPr>
          <p:nvPr>
            <p:ph type="body" idx="1"/>
          </p:nvPr>
        </p:nvSpPr>
        <p:spPr>
          <a:xfrm>
            <a:off x="679768" y="4777959"/>
            <a:ext cx="5438100" cy="39093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32: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3: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33: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4: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34: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5: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35: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6: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46" name="Google Shape;746;p36: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7: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53" name="Google Shape;753;p37: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38: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38: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9:notes"/>
          <p:cNvSpPr txBox="1">
            <a:spLocks noGrp="1"/>
          </p:cNvSpPr>
          <p:nvPr>
            <p:ph type="body" idx="1"/>
          </p:nvPr>
        </p:nvSpPr>
        <p:spPr>
          <a:xfrm>
            <a:off x="679768" y="4777959"/>
            <a:ext cx="5438100" cy="39093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66" name="Google Shape;766;p39: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0:notes"/>
          <p:cNvSpPr txBox="1">
            <a:spLocks noGrp="1"/>
          </p:cNvSpPr>
          <p:nvPr>
            <p:ph type="body" idx="1"/>
          </p:nvPr>
        </p:nvSpPr>
        <p:spPr>
          <a:xfrm>
            <a:off x="679768" y="4777959"/>
            <a:ext cx="5438100" cy="39093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40: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5: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1:notes"/>
          <p:cNvSpPr txBox="1">
            <a:spLocks noGrp="1"/>
          </p:cNvSpPr>
          <p:nvPr>
            <p:ph type="body" idx="1"/>
          </p:nvPr>
        </p:nvSpPr>
        <p:spPr>
          <a:xfrm>
            <a:off x="679768" y="4777959"/>
            <a:ext cx="5438100" cy="3909300"/>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41: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42:notes"/>
          <p:cNvSpPr txBox="1">
            <a:spLocks noGrp="1"/>
          </p:cNvSpPr>
          <p:nvPr>
            <p:ph type="body" idx="1"/>
          </p:nvPr>
        </p:nvSpPr>
        <p:spPr>
          <a:xfrm>
            <a:off x="679768" y="4777959"/>
            <a:ext cx="5438140" cy="3909238"/>
          </a:xfrm>
          <a:prstGeom prst="rect">
            <a:avLst/>
          </a:prstGeom>
          <a:noFill/>
          <a:ln>
            <a:noFill/>
          </a:ln>
        </p:spPr>
        <p:txBody>
          <a:bodyPr spcFirstLastPara="1" wrap="square" lIns="91300" tIns="45650" rIns="91300" bIns="4565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42:notes"/>
          <p:cNvSpPr>
            <a:spLocks noGrp="1" noRot="1" noChangeAspect="1"/>
          </p:cNvSpPr>
          <p:nvPr>
            <p:ph type="sldImg" idx="2"/>
          </p:nvPr>
        </p:nvSpPr>
        <p:spPr>
          <a:xfrm>
            <a:off x="1165225" y="1241425"/>
            <a:ext cx="4467225"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8: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9: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1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0"/>
        <p:cNvGrpSpPr/>
        <p:nvPr/>
      </p:nvGrpSpPr>
      <p:grpSpPr>
        <a:xfrm>
          <a:off x="0" y="0"/>
          <a:ext cx="0" cy="0"/>
          <a:chOff x="0" y="0"/>
          <a:chExt cx="0" cy="0"/>
        </a:xfrm>
      </p:grpSpPr>
      <p:sp>
        <p:nvSpPr>
          <p:cNvPr id="21" name="Google Shape;21;p2"/>
          <p:cNvSpPr/>
          <p:nvPr/>
        </p:nvSpPr>
        <p:spPr>
          <a:xfrm>
            <a:off x="0" y="6716110"/>
            <a:ext cx="9144000" cy="141890"/>
          </a:xfrm>
          <a:prstGeom prst="rect">
            <a:avLst/>
          </a:prstGeom>
          <a:gradFill>
            <a:gsLst>
              <a:gs pos="0">
                <a:srgbClr val="000080"/>
              </a:gs>
              <a:gs pos="100000">
                <a:srgbClr val="C2C2E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grpSp>
        <p:nvGrpSpPr>
          <p:cNvPr id="22" name="Google Shape;22;p2"/>
          <p:cNvGrpSpPr/>
          <p:nvPr/>
        </p:nvGrpSpPr>
        <p:grpSpPr>
          <a:xfrm>
            <a:off x="-36513" y="6"/>
            <a:ext cx="2301876" cy="836613"/>
            <a:chOff x="0" y="0"/>
            <a:chExt cx="1392" cy="480"/>
          </a:xfrm>
        </p:grpSpPr>
        <p:sp>
          <p:nvSpPr>
            <p:cNvPr id="23" name="Google Shape;23;p2"/>
            <p:cNvSpPr/>
            <p:nvPr/>
          </p:nvSpPr>
          <p:spPr>
            <a:xfrm>
              <a:off x="0" y="0"/>
              <a:ext cx="1144" cy="480"/>
            </a:xfrm>
            <a:custGeom>
              <a:avLst/>
              <a:gdLst/>
              <a:ahLst/>
              <a:cxnLst/>
              <a:rect l="l" t="t" r="r" b="b"/>
              <a:pathLst>
                <a:path w="1135" h="445" extrusionOk="0">
                  <a:moveTo>
                    <a:pt x="0" y="0"/>
                  </a:moveTo>
                  <a:lnTo>
                    <a:pt x="1135" y="0"/>
                  </a:lnTo>
                  <a:lnTo>
                    <a:pt x="862" y="445"/>
                  </a:lnTo>
                  <a:lnTo>
                    <a:pt x="0" y="445"/>
                  </a:lnTo>
                  <a:lnTo>
                    <a:pt x="0" y="0"/>
                  </a:lnTo>
                  <a:close/>
                </a:path>
              </a:pathLst>
            </a:custGeom>
            <a:solidFill>
              <a:srgbClr val="0000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24" name="Google Shape;24;p2"/>
            <p:cNvSpPr/>
            <p:nvPr/>
          </p:nvSpPr>
          <p:spPr>
            <a:xfrm>
              <a:off x="122" y="211"/>
              <a:ext cx="168" cy="151"/>
            </a:xfrm>
            <a:custGeom>
              <a:avLst/>
              <a:gdLst/>
              <a:ahLst/>
              <a:cxnLst/>
              <a:rect l="l" t="t" r="r" b="b"/>
              <a:pathLst>
                <a:path w="168" h="151" extrusionOk="0">
                  <a:moveTo>
                    <a:pt x="31" y="85"/>
                  </a:moveTo>
                  <a:lnTo>
                    <a:pt x="31" y="151"/>
                  </a:lnTo>
                  <a:lnTo>
                    <a:pt x="48" y="151"/>
                  </a:lnTo>
                  <a:lnTo>
                    <a:pt x="48" y="83"/>
                  </a:lnTo>
                  <a:lnTo>
                    <a:pt x="58" y="81"/>
                  </a:lnTo>
                  <a:lnTo>
                    <a:pt x="58" y="83"/>
                  </a:lnTo>
                  <a:lnTo>
                    <a:pt x="58" y="85"/>
                  </a:lnTo>
                  <a:lnTo>
                    <a:pt x="60" y="87"/>
                  </a:lnTo>
                  <a:lnTo>
                    <a:pt x="60" y="89"/>
                  </a:lnTo>
                  <a:lnTo>
                    <a:pt x="75" y="85"/>
                  </a:lnTo>
                  <a:lnTo>
                    <a:pt x="75" y="83"/>
                  </a:lnTo>
                  <a:lnTo>
                    <a:pt x="75" y="81"/>
                  </a:lnTo>
                  <a:lnTo>
                    <a:pt x="73" y="81"/>
                  </a:lnTo>
                  <a:lnTo>
                    <a:pt x="73" y="79"/>
                  </a:lnTo>
                  <a:lnTo>
                    <a:pt x="73" y="77"/>
                  </a:lnTo>
                  <a:lnTo>
                    <a:pt x="73" y="75"/>
                  </a:lnTo>
                  <a:lnTo>
                    <a:pt x="71" y="75"/>
                  </a:lnTo>
                  <a:lnTo>
                    <a:pt x="71" y="74"/>
                  </a:lnTo>
                  <a:lnTo>
                    <a:pt x="71" y="72"/>
                  </a:lnTo>
                  <a:lnTo>
                    <a:pt x="69" y="70"/>
                  </a:lnTo>
                  <a:lnTo>
                    <a:pt x="69" y="68"/>
                  </a:lnTo>
                  <a:lnTo>
                    <a:pt x="69" y="66"/>
                  </a:lnTo>
                  <a:lnTo>
                    <a:pt x="66" y="64"/>
                  </a:lnTo>
                  <a:lnTo>
                    <a:pt x="66" y="62"/>
                  </a:lnTo>
                  <a:lnTo>
                    <a:pt x="64" y="60"/>
                  </a:lnTo>
                  <a:lnTo>
                    <a:pt x="64" y="58"/>
                  </a:lnTo>
                  <a:lnTo>
                    <a:pt x="64" y="56"/>
                  </a:lnTo>
                  <a:lnTo>
                    <a:pt x="62" y="55"/>
                  </a:lnTo>
                  <a:lnTo>
                    <a:pt x="62" y="53"/>
                  </a:lnTo>
                  <a:lnTo>
                    <a:pt x="48" y="58"/>
                  </a:lnTo>
                  <a:lnTo>
                    <a:pt x="48" y="60"/>
                  </a:lnTo>
                  <a:lnTo>
                    <a:pt x="50" y="60"/>
                  </a:lnTo>
                  <a:lnTo>
                    <a:pt x="50" y="62"/>
                  </a:lnTo>
                  <a:lnTo>
                    <a:pt x="50" y="64"/>
                  </a:lnTo>
                  <a:lnTo>
                    <a:pt x="52" y="66"/>
                  </a:lnTo>
                  <a:lnTo>
                    <a:pt x="33" y="68"/>
                  </a:lnTo>
                  <a:lnTo>
                    <a:pt x="35" y="66"/>
                  </a:lnTo>
                  <a:lnTo>
                    <a:pt x="37" y="64"/>
                  </a:lnTo>
                  <a:lnTo>
                    <a:pt x="40" y="62"/>
                  </a:lnTo>
                  <a:lnTo>
                    <a:pt x="42" y="60"/>
                  </a:lnTo>
                  <a:lnTo>
                    <a:pt x="42" y="58"/>
                  </a:lnTo>
                  <a:lnTo>
                    <a:pt x="44" y="56"/>
                  </a:lnTo>
                  <a:lnTo>
                    <a:pt x="44" y="55"/>
                  </a:lnTo>
                  <a:lnTo>
                    <a:pt x="46" y="53"/>
                  </a:lnTo>
                  <a:lnTo>
                    <a:pt x="48" y="53"/>
                  </a:lnTo>
                  <a:lnTo>
                    <a:pt x="48" y="51"/>
                  </a:lnTo>
                  <a:lnTo>
                    <a:pt x="50" y="49"/>
                  </a:lnTo>
                  <a:lnTo>
                    <a:pt x="50" y="47"/>
                  </a:lnTo>
                  <a:lnTo>
                    <a:pt x="52" y="45"/>
                  </a:lnTo>
                  <a:lnTo>
                    <a:pt x="52" y="43"/>
                  </a:lnTo>
                  <a:lnTo>
                    <a:pt x="54" y="41"/>
                  </a:lnTo>
                  <a:lnTo>
                    <a:pt x="54" y="39"/>
                  </a:lnTo>
                  <a:lnTo>
                    <a:pt x="56" y="39"/>
                  </a:lnTo>
                  <a:lnTo>
                    <a:pt x="56" y="38"/>
                  </a:lnTo>
                  <a:lnTo>
                    <a:pt x="56" y="36"/>
                  </a:lnTo>
                  <a:lnTo>
                    <a:pt x="58" y="34"/>
                  </a:lnTo>
                  <a:lnTo>
                    <a:pt x="58" y="32"/>
                  </a:lnTo>
                  <a:lnTo>
                    <a:pt x="60" y="30"/>
                  </a:lnTo>
                  <a:lnTo>
                    <a:pt x="60" y="28"/>
                  </a:lnTo>
                  <a:lnTo>
                    <a:pt x="60" y="26"/>
                  </a:lnTo>
                  <a:lnTo>
                    <a:pt x="62" y="26"/>
                  </a:lnTo>
                  <a:lnTo>
                    <a:pt x="62" y="24"/>
                  </a:lnTo>
                  <a:lnTo>
                    <a:pt x="62" y="22"/>
                  </a:lnTo>
                  <a:lnTo>
                    <a:pt x="46" y="19"/>
                  </a:lnTo>
                  <a:lnTo>
                    <a:pt x="46" y="20"/>
                  </a:lnTo>
                  <a:lnTo>
                    <a:pt x="46" y="22"/>
                  </a:lnTo>
                  <a:lnTo>
                    <a:pt x="44" y="24"/>
                  </a:lnTo>
                  <a:lnTo>
                    <a:pt x="44" y="26"/>
                  </a:lnTo>
                  <a:lnTo>
                    <a:pt x="44" y="28"/>
                  </a:lnTo>
                  <a:lnTo>
                    <a:pt x="42" y="28"/>
                  </a:lnTo>
                  <a:lnTo>
                    <a:pt x="42" y="30"/>
                  </a:lnTo>
                  <a:lnTo>
                    <a:pt x="42" y="32"/>
                  </a:lnTo>
                  <a:lnTo>
                    <a:pt x="40" y="34"/>
                  </a:lnTo>
                  <a:lnTo>
                    <a:pt x="40" y="36"/>
                  </a:lnTo>
                  <a:lnTo>
                    <a:pt x="37" y="38"/>
                  </a:lnTo>
                  <a:lnTo>
                    <a:pt x="37" y="39"/>
                  </a:lnTo>
                  <a:lnTo>
                    <a:pt x="35" y="41"/>
                  </a:lnTo>
                  <a:lnTo>
                    <a:pt x="35" y="39"/>
                  </a:lnTo>
                  <a:lnTo>
                    <a:pt x="33" y="39"/>
                  </a:lnTo>
                  <a:lnTo>
                    <a:pt x="33" y="38"/>
                  </a:lnTo>
                  <a:lnTo>
                    <a:pt x="31" y="38"/>
                  </a:lnTo>
                  <a:lnTo>
                    <a:pt x="29" y="38"/>
                  </a:lnTo>
                  <a:lnTo>
                    <a:pt x="29" y="36"/>
                  </a:lnTo>
                  <a:lnTo>
                    <a:pt x="27" y="36"/>
                  </a:lnTo>
                  <a:lnTo>
                    <a:pt x="29" y="34"/>
                  </a:lnTo>
                  <a:lnTo>
                    <a:pt x="29" y="32"/>
                  </a:lnTo>
                  <a:lnTo>
                    <a:pt x="31" y="32"/>
                  </a:lnTo>
                  <a:lnTo>
                    <a:pt x="31" y="30"/>
                  </a:lnTo>
                  <a:lnTo>
                    <a:pt x="31" y="28"/>
                  </a:lnTo>
                  <a:lnTo>
                    <a:pt x="33" y="28"/>
                  </a:lnTo>
                  <a:lnTo>
                    <a:pt x="33" y="26"/>
                  </a:lnTo>
                  <a:lnTo>
                    <a:pt x="33" y="24"/>
                  </a:lnTo>
                  <a:lnTo>
                    <a:pt x="35" y="24"/>
                  </a:lnTo>
                  <a:lnTo>
                    <a:pt x="35" y="22"/>
                  </a:lnTo>
                  <a:lnTo>
                    <a:pt x="35" y="20"/>
                  </a:lnTo>
                  <a:lnTo>
                    <a:pt x="37" y="20"/>
                  </a:lnTo>
                  <a:lnTo>
                    <a:pt x="37" y="19"/>
                  </a:lnTo>
                  <a:lnTo>
                    <a:pt x="37" y="17"/>
                  </a:lnTo>
                  <a:lnTo>
                    <a:pt x="40" y="17"/>
                  </a:lnTo>
                  <a:lnTo>
                    <a:pt x="40" y="15"/>
                  </a:lnTo>
                  <a:lnTo>
                    <a:pt x="42" y="13"/>
                  </a:lnTo>
                  <a:lnTo>
                    <a:pt x="42" y="11"/>
                  </a:lnTo>
                  <a:lnTo>
                    <a:pt x="42" y="9"/>
                  </a:lnTo>
                  <a:lnTo>
                    <a:pt x="44" y="9"/>
                  </a:lnTo>
                  <a:lnTo>
                    <a:pt x="44" y="7"/>
                  </a:lnTo>
                  <a:lnTo>
                    <a:pt x="29" y="0"/>
                  </a:lnTo>
                  <a:lnTo>
                    <a:pt x="29" y="1"/>
                  </a:lnTo>
                  <a:lnTo>
                    <a:pt x="27" y="1"/>
                  </a:lnTo>
                  <a:lnTo>
                    <a:pt x="27" y="3"/>
                  </a:lnTo>
                  <a:lnTo>
                    <a:pt x="27" y="5"/>
                  </a:lnTo>
                  <a:lnTo>
                    <a:pt x="25" y="7"/>
                  </a:lnTo>
                  <a:lnTo>
                    <a:pt x="25" y="9"/>
                  </a:lnTo>
                  <a:lnTo>
                    <a:pt x="23" y="11"/>
                  </a:lnTo>
                  <a:lnTo>
                    <a:pt x="23" y="13"/>
                  </a:lnTo>
                  <a:lnTo>
                    <a:pt x="23" y="15"/>
                  </a:lnTo>
                  <a:lnTo>
                    <a:pt x="21" y="15"/>
                  </a:lnTo>
                  <a:lnTo>
                    <a:pt x="21" y="17"/>
                  </a:lnTo>
                  <a:lnTo>
                    <a:pt x="21" y="19"/>
                  </a:lnTo>
                  <a:lnTo>
                    <a:pt x="19" y="19"/>
                  </a:lnTo>
                  <a:lnTo>
                    <a:pt x="19" y="20"/>
                  </a:lnTo>
                  <a:lnTo>
                    <a:pt x="19" y="22"/>
                  </a:lnTo>
                  <a:lnTo>
                    <a:pt x="17" y="22"/>
                  </a:lnTo>
                  <a:lnTo>
                    <a:pt x="17" y="24"/>
                  </a:lnTo>
                  <a:lnTo>
                    <a:pt x="17" y="26"/>
                  </a:lnTo>
                  <a:lnTo>
                    <a:pt x="15" y="26"/>
                  </a:lnTo>
                  <a:lnTo>
                    <a:pt x="13" y="26"/>
                  </a:lnTo>
                  <a:lnTo>
                    <a:pt x="13" y="24"/>
                  </a:lnTo>
                  <a:lnTo>
                    <a:pt x="11" y="24"/>
                  </a:lnTo>
                  <a:lnTo>
                    <a:pt x="8" y="24"/>
                  </a:lnTo>
                  <a:lnTo>
                    <a:pt x="8" y="22"/>
                  </a:lnTo>
                  <a:lnTo>
                    <a:pt x="0" y="38"/>
                  </a:lnTo>
                  <a:lnTo>
                    <a:pt x="2" y="38"/>
                  </a:lnTo>
                  <a:lnTo>
                    <a:pt x="4" y="38"/>
                  </a:lnTo>
                  <a:lnTo>
                    <a:pt x="4" y="39"/>
                  </a:lnTo>
                  <a:lnTo>
                    <a:pt x="6" y="39"/>
                  </a:lnTo>
                  <a:lnTo>
                    <a:pt x="8" y="41"/>
                  </a:lnTo>
                  <a:lnTo>
                    <a:pt x="11" y="41"/>
                  </a:lnTo>
                  <a:lnTo>
                    <a:pt x="11" y="43"/>
                  </a:lnTo>
                  <a:lnTo>
                    <a:pt x="13" y="43"/>
                  </a:lnTo>
                  <a:lnTo>
                    <a:pt x="15" y="43"/>
                  </a:lnTo>
                  <a:lnTo>
                    <a:pt x="15" y="45"/>
                  </a:lnTo>
                  <a:lnTo>
                    <a:pt x="17" y="45"/>
                  </a:lnTo>
                  <a:lnTo>
                    <a:pt x="17" y="47"/>
                  </a:lnTo>
                  <a:lnTo>
                    <a:pt x="19" y="47"/>
                  </a:lnTo>
                  <a:lnTo>
                    <a:pt x="19" y="49"/>
                  </a:lnTo>
                  <a:lnTo>
                    <a:pt x="21" y="49"/>
                  </a:lnTo>
                  <a:lnTo>
                    <a:pt x="23" y="51"/>
                  </a:lnTo>
                  <a:lnTo>
                    <a:pt x="25" y="53"/>
                  </a:lnTo>
                  <a:lnTo>
                    <a:pt x="27" y="53"/>
                  </a:lnTo>
                  <a:lnTo>
                    <a:pt x="27" y="55"/>
                  </a:lnTo>
                  <a:lnTo>
                    <a:pt x="25" y="56"/>
                  </a:lnTo>
                  <a:lnTo>
                    <a:pt x="25" y="58"/>
                  </a:lnTo>
                  <a:lnTo>
                    <a:pt x="23" y="58"/>
                  </a:lnTo>
                  <a:lnTo>
                    <a:pt x="23" y="60"/>
                  </a:lnTo>
                  <a:lnTo>
                    <a:pt x="21" y="60"/>
                  </a:lnTo>
                  <a:lnTo>
                    <a:pt x="21" y="62"/>
                  </a:lnTo>
                  <a:lnTo>
                    <a:pt x="19" y="64"/>
                  </a:lnTo>
                  <a:lnTo>
                    <a:pt x="19" y="66"/>
                  </a:lnTo>
                  <a:lnTo>
                    <a:pt x="17" y="66"/>
                  </a:lnTo>
                  <a:lnTo>
                    <a:pt x="17" y="68"/>
                  </a:lnTo>
                  <a:lnTo>
                    <a:pt x="15" y="68"/>
                  </a:lnTo>
                  <a:lnTo>
                    <a:pt x="15" y="70"/>
                  </a:lnTo>
                  <a:lnTo>
                    <a:pt x="13" y="70"/>
                  </a:lnTo>
                  <a:lnTo>
                    <a:pt x="0" y="72"/>
                  </a:lnTo>
                  <a:lnTo>
                    <a:pt x="2" y="72"/>
                  </a:lnTo>
                  <a:lnTo>
                    <a:pt x="2" y="74"/>
                  </a:lnTo>
                  <a:lnTo>
                    <a:pt x="2" y="75"/>
                  </a:lnTo>
                  <a:lnTo>
                    <a:pt x="2" y="77"/>
                  </a:lnTo>
                  <a:lnTo>
                    <a:pt x="2" y="79"/>
                  </a:lnTo>
                  <a:lnTo>
                    <a:pt x="4" y="79"/>
                  </a:lnTo>
                  <a:lnTo>
                    <a:pt x="4" y="81"/>
                  </a:lnTo>
                  <a:lnTo>
                    <a:pt x="4" y="83"/>
                  </a:lnTo>
                  <a:lnTo>
                    <a:pt x="4" y="85"/>
                  </a:lnTo>
                  <a:lnTo>
                    <a:pt x="4" y="87"/>
                  </a:lnTo>
                  <a:lnTo>
                    <a:pt x="31" y="85"/>
                  </a:lnTo>
                  <a:close/>
                  <a:moveTo>
                    <a:pt x="13" y="93"/>
                  </a:moveTo>
                  <a:lnTo>
                    <a:pt x="11" y="94"/>
                  </a:lnTo>
                  <a:lnTo>
                    <a:pt x="11" y="96"/>
                  </a:lnTo>
                  <a:lnTo>
                    <a:pt x="11" y="98"/>
                  </a:lnTo>
                  <a:lnTo>
                    <a:pt x="11" y="100"/>
                  </a:lnTo>
                  <a:lnTo>
                    <a:pt x="11" y="102"/>
                  </a:lnTo>
                  <a:lnTo>
                    <a:pt x="11" y="104"/>
                  </a:lnTo>
                  <a:lnTo>
                    <a:pt x="11" y="106"/>
                  </a:lnTo>
                  <a:lnTo>
                    <a:pt x="11" y="108"/>
                  </a:lnTo>
                  <a:lnTo>
                    <a:pt x="8" y="110"/>
                  </a:lnTo>
                  <a:lnTo>
                    <a:pt x="8" y="112"/>
                  </a:lnTo>
                  <a:lnTo>
                    <a:pt x="8" y="113"/>
                  </a:lnTo>
                  <a:lnTo>
                    <a:pt x="8" y="115"/>
                  </a:lnTo>
                  <a:lnTo>
                    <a:pt x="8" y="117"/>
                  </a:lnTo>
                  <a:lnTo>
                    <a:pt x="6" y="119"/>
                  </a:lnTo>
                  <a:lnTo>
                    <a:pt x="6" y="121"/>
                  </a:lnTo>
                  <a:lnTo>
                    <a:pt x="6" y="123"/>
                  </a:lnTo>
                  <a:lnTo>
                    <a:pt x="6" y="125"/>
                  </a:lnTo>
                  <a:lnTo>
                    <a:pt x="4" y="127"/>
                  </a:lnTo>
                  <a:lnTo>
                    <a:pt x="4" y="129"/>
                  </a:lnTo>
                  <a:lnTo>
                    <a:pt x="4" y="130"/>
                  </a:lnTo>
                  <a:lnTo>
                    <a:pt x="4" y="132"/>
                  </a:lnTo>
                  <a:lnTo>
                    <a:pt x="2" y="134"/>
                  </a:lnTo>
                  <a:lnTo>
                    <a:pt x="2" y="136"/>
                  </a:lnTo>
                  <a:lnTo>
                    <a:pt x="2" y="138"/>
                  </a:lnTo>
                  <a:lnTo>
                    <a:pt x="0" y="140"/>
                  </a:lnTo>
                  <a:lnTo>
                    <a:pt x="17" y="144"/>
                  </a:lnTo>
                  <a:lnTo>
                    <a:pt x="17" y="142"/>
                  </a:lnTo>
                  <a:lnTo>
                    <a:pt x="17" y="140"/>
                  </a:lnTo>
                  <a:lnTo>
                    <a:pt x="17" y="138"/>
                  </a:lnTo>
                  <a:lnTo>
                    <a:pt x="19" y="138"/>
                  </a:lnTo>
                  <a:lnTo>
                    <a:pt x="19" y="136"/>
                  </a:lnTo>
                  <a:lnTo>
                    <a:pt x="19" y="134"/>
                  </a:lnTo>
                  <a:lnTo>
                    <a:pt x="19" y="132"/>
                  </a:lnTo>
                  <a:lnTo>
                    <a:pt x="21" y="130"/>
                  </a:lnTo>
                  <a:lnTo>
                    <a:pt x="21" y="129"/>
                  </a:lnTo>
                  <a:lnTo>
                    <a:pt x="21" y="127"/>
                  </a:lnTo>
                  <a:lnTo>
                    <a:pt x="21" y="125"/>
                  </a:lnTo>
                  <a:lnTo>
                    <a:pt x="23" y="123"/>
                  </a:lnTo>
                  <a:lnTo>
                    <a:pt x="23" y="121"/>
                  </a:lnTo>
                  <a:lnTo>
                    <a:pt x="23" y="119"/>
                  </a:lnTo>
                  <a:lnTo>
                    <a:pt x="23" y="117"/>
                  </a:lnTo>
                  <a:lnTo>
                    <a:pt x="23" y="115"/>
                  </a:lnTo>
                  <a:lnTo>
                    <a:pt x="25" y="113"/>
                  </a:lnTo>
                  <a:lnTo>
                    <a:pt x="25" y="112"/>
                  </a:lnTo>
                  <a:lnTo>
                    <a:pt x="25" y="110"/>
                  </a:lnTo>
                  <a:lnTo>
                    <a:pt x="25" y="108"/>
                  </a:lnTo>
                  <a:lnTo>
                    <a:pt x="25" y="106"/>
                  </a:lnTo>
                  <a:lnTo>
                    <a:pt x="25" y="104"/>
                  </a:lnTo>
                  <a:lnTo>
                    <a:pt x="25" y="102"/>
                  </a:lnTo>
                  <a:lnTo>
                    <a:pt x="27" y="102"/>
                  </a:lnTo>
                  <a:lnTo>
                    <a:pt x="27" y="100"/>
                  </a:lnTo>
                  <a:lnTo>
                    <a:pt x="27" y="98"/>
                  </a:lnTo>
                  <a:lnTo>
                    <a:pt x="27" y="96"/>
                  </a:lnTo>
                  <a:lnTo>
                    <a:pt x="13" y="93"/>
                  </a:lnTo>
                  <a:close/>
                  <a:moveTo>
                    <a:pt x="66" y="93"/>
                  </a:moveTo>
                  <a:lnTo>
                    <a:pt x="50" y="96"/>
                  </a:lnTo>
                  <a:lnTo>
                    <a:pt x="56" y="132"/>
                  </a:lnTo>
                  <a:lnTo>
                    <a:pt x="71" y="129"/>
                  </a:lnTo>
                  <a:lnTo>
                    <a:pt x="66" y="93"/>
                  </a:lnTo>
                  <a:close/>
                  <a:moveTo>
                    <a:pt x="69" y="5"/>
                  </a:moveTo>
                  <a:lnTo>
                    <a:pt x="69" y="20"/>
                  </a:lnTo>
                  <a:lnTo>
                    <a:pt x="166" y="20"/>
                  </a:lnTo>
                  <a:lnTo>
                    <a:pt x="166" y="5"/>
                  </a:lnTo>
                  <a:lnTo>
                    <a:pt x="69" y="5"/>
                  </a:lnTo>
                  <a:close/>
                  <a:moveTo>
                    <a:pt x="83" y="22"/>
                  </a:moveTo>
                  <a:lnTo>
                    <a:pt x="83" y="24"/>
                  </a:lnTo>
                  <a:lnTo>
                    <a:pt x="81" y="24"/>
                  </a:lnTo>
                  <a:lnTo>
                    <a:pt x="81" y="26"/>
                  </a:lnTo>
                  <a:lnTo>
                    <a:pt x="81" y="28"/>
                  </a:lnTo>
                  <a:lnTo>
                    <a:pt x="81" y="30"/>
                  </a:lnTo>
                  <a:lnTo>
                    <a:pt x="79" y="30"/>
                  </a:lnTo>
                  <a:lnTo>
                    <a:pt x="79" y="32"/>
                  </a:lnTo>
                  <a:lnTo>
                    <a:pt x="79" y="34"/>
                  </a:lnTo>
                  <a:lnTo>
                    <a:pt x="77" y="34"/>
                  </a:lnTo>
                  <a:lnTo>
                    <a:pt x="77" y="36"/>
                  </a:lnTo>
                  <a:lnTo>
                    <a:pt x="77" y="38"/>
                  </a:lnTo>
                  <a:lnTo>
                    <a:pt x="75" y="39"/>
                  </a:lnTo>
                  <a:lnTo>
                    <a:pt x="75" y="41"/>
                  </a:lnTo>
                  <a:lnTo>
                    <a:pt x="73" y="41"/>
                  </a:lnTo>
                  <a:lnTo>
                    <a:pt x="73" y="43"/>
                  </a:lnTo>
                  <a:lnTo>
                    <a:pt x="73" y="45"/>
                  </a:lnTo>
                  <a:lnTo>
                    <a:pt x="71" y="45"/>
                  </a:lnTo>
                  <a:lnTo>
                    <a:pt x="71" y="47"/>
                  </a:lnTo>
                  <a:lnTo>
                    <a:pt x="69" y="47"/>
                  </a:lnTo>
                  <a:lnTo>
                    <a:pt x="69" y="49"/>
                  </a:lnTo>
                  <a:lnTo>
                    <a:pt x="69" y="51"/>
                  </a:lnTo>
                  <a:lnTo>
                    <a:pt x="66" y="51"/>
                  </a:lnTo>
                  <a:lnTo>
                    <a:pt x="66" y="53"/>
                  </a:lnTo>
                  <a:lnTo>
                    <a:pt x="66" y="55"/>
                  </a:lnTo>
                  <a:lnTo>
                    <a:pt x="66" y="56"/>
                  </a:lnTo>
                  <a:lnTo>
                    <a:pt x="69" y="56"/>
                  </a:lnTo>
                  <a:lnTo>
                    <a:pt x="69" y="58"/>
                  </a:lnTo>
                  <a:lnTo>
                    <a:pt x="71" y="60"/>
                  </a:lnTo>
                  <a:lnTo>
                    <a:pt x="71" y="62"/>
                  </a:lnTo>
                  <a:lnTo>
                    <a:pt x="73" y="62"/>
                  </a:lnTo>
                  <a:lnTo>
                    <a:pt x="73" y="64"/>
                  </a:lnTo>
                  <a:lnTo>
                    <a:pt x="75" y="66"/>
                  </a:lnTo>
                  <a:lnTo>
                    <a:pt x="75" y="68"/>
                  </a:lnTo>
                  <a:lnTo>
                    <a:pt x="77" y="68"/>
                  </a:lnTo>
                  <a:lnTo>
                    <a:pt x="77" y="70"/>
                  </a:lnTo>
                  <a:lnTo>
                    <a:pt x="79" y="72"/>
                  </a:lnTo>
                  <a:lnTo>
                    <a:pt x="79" y="74"/>
                  </a:lnTo>
                  <a:lnTo>
                    <a:pt x="81" y="75"/>
                  </a:lnTo>
                  <a:lnTo>
                    <a:pt x="81" y="77"/>
                  </a:lnTo>
                  <a:lnTo>
                    <a:pt x="83" y="77"/>
                  </a:lnTo>
                  <a:lnTo>
                    <a:pt x="83" y="79"/>
                  </a:lnTo>
                  <a:lnTo>
                    <a:pt x="83" y="81"/>
                  </a:lnTo>
                  <a:lnTo>
                    <a:pt x="85" y="81"/>
                  </a:lnTo>
                  <a:lnTo>
                    <a:pt x="85" y="83"/>
                  </a:lnTo>
                  <a:lnTo>
                    <a:pt x="85" y="85"/>
                  </a:lnTo>
                  <a:lnTo>
                    <a:pt x="100" y="75"/>
                  </a:lnTo>
                  <a:lnTo>
                    <a:pt x="100" y="74"/>
                  </a:lnTo>
                  <a:lnTo>
                    <a:pt x="98" y="72"/>
                  </a:lnTo>
                  <a:lnTo>
                    <a:pt x="98" y="70"/>
                  </a:lnTo>
                  <a:lnTo>
                    <a:pt x="95" y="70"/>
                  </a:lnTo>
                  <a:lnTo>
                    <a:pt x="95" y="68"/>
                  </a:lnTo>
                  <a:lnTo>
                    <a:pt x="93" y="66"/>
                  </a:lnTo>
                  <a:lnTo>
                    <a:pt x="93" y="64"/>
                  </a:lnTo>
                  <a:lnTo>
                    <a:pt x="91" y="64"/>
                  </a:lnTo>
                  <a:lnTo>
                    <a:pt x="91" y="62"/>
                  </a:lnTo>
                  <a:lnTo>
                    <a:pt x="89" y="60"/>
                  </a:lnTo>
                  <a:lnTo>
                    <a:pt x="89" y="58"/>
                  </a:lnTo>
                  <a:lnTo>
                    <a:pt x="87" y="58"/>
                  </a:lnTo>
                  <a:lnTo>
                    <a:pt x="87" y="56"/>
                  </a:lnTo>
                  <a:lnTo>
                    <a:pt x="85" y="56"/>
                  </a:lnTo>
                  <a:lnTo>
                    <a:pt x="85" y="55"/>
                  </a:lnTo>
                  <a:lnTo>
                    <a:pt x="83" y="55"/>
                  </a:lnTo>
                  <a:lnTo>
                    <a:pt x="83" y="53"/>
                  </a:lnTo>
                  <a:lnTo>
                    <a:pt x="85" y="53"/>
                  </a:lnTo>
                  <a:lnTo>
                    <a:pt x="85" y="51"/>
                  </a:lnTo>
                  <a:lnTo>
                    <a:pt x="87" y="51"/>
                  </a:lnTo>
                  <a:lnTo>
                    <a:pt x="87" y="49"/>
                  </a:lnTo>
                  <a:lnTo>
                    <a:pt x="87" y="47"/>
                  </a:lnTo>
                  <a:lnTo>
                    <a:pt x="89" y="47"/>
                  </a:lnTo>
                  <a:lnTo>
                    <a:pt x="89" y="45"/>
                  </a:lnTo>
                  <a:lnTo>
                    <a:pt x="91" y="43"/>
                  </a:lnTo>
                  <a:lnTo>
                    <a:pt x="91" y="41"/>
                  </a:lnTo>
                  <a:lnTo>
                    <a:pt x="93" y="39"/>
                  </a:lnTo>
                  <a:lnTo>
                    <a:pt x="93" y="38"/>
                  </a:lnTo>
                  <a:lnTo>
                    <a:pt x="95" y="38"/>
                  </a:lnTo>
                  <a:lnTo>
                    <a:pt x="95" y="36"/>
                  </a:lnTo>
                  <a:lnTo>
                    <a:pt x="95" y="34"/>
                  </a:lnTo>
                  <a:lnTo>
                    <a:pt x="98" y="34"/>
                  </a:lnTo>
                  <a:lnTo>
                    <a:pt x="98" y="32"/>
                  </a:lnTo>
                  <a:lnTo>
                    <a:pt x="98" y="30"/>
                  </a:lnTo>
                  <a:lnTo>
                    <a:pt x="100" y="30"/>
                  </a:lnTo>
                  <a:lnTo>
                    <a:pt x="100" y="28"/>
                  </a:lnTo>
                  <a:lnTo>
                    <a:pt x="83" y="22"/>
                  </a:lnTo>
                  <a:close/>
                  <a:moveTo>
                    <a:pt x="118" y="20"/>
                  </a:moveTo>
                  <a:lnTo>
                    <a:pt x="118" y="22"/>
                  </a:lnTo>
                  <a:lnTo>
                    <a:pt x="118" y="24"/>
                  </a:lnTo>
                  <a:lnTo>
                    <a:pt x="116" y="26"/>
                  </a:lnTo>
                  <a:lnTo>
                    <a:pt x="116" y="28"/>
                  </a:lnTo>
                  <a:lnTo>
                    <a:pt x="114" y="30"/>
                  </a:lnTo>
                  <a:lnTo>
                    <a:pt x="114" y="32"/>
                  </a:lnTo>
                  <a:lnTo>
                    <a:pt x="112" y="32"/>
                  </a:lnTo>
                  <a:lnTo>
                    <a:pt x="112" y="34"/>
                  </a:lnTo>
                  <a:lnTo>
                    <a:pt x="112" y="36"/>
                  </a:lnTo>
                  <a:lnTo>
                    <a:pt x="110" y="36"/>
                  </a:lnTo>
                  <a:lnTo>
                    <a:pt x="110" y="38"/>
                  </a:lnTo>
                  <a:lnTo>
                    <a:pt x="108" y="39"/>
                  </a:lnTo>
                  <a:lnTo>
                    <a:pt x="108" y="41"/>
                  </a:lnTo>
                  <a:lnTo>
                    <a:pt x="106" y="41"/>
                  </a:lnTo>
                  <a:lnTo>
                    <a:pt x="106" y="43"/>
                  </a:lnTo>
                  <a:lnTo>
                    <a:pt x="104" y="43"/>
                  </a:lnTo>
                  <a:lnTo>
                    <a:pt x="104" y="45"/>
                  </a:lnTo>
                  <a:lnTo>
                    <a:pt x="102" y="47"/>
                  </a:lnTo>
                  <a:lnTo>
                    <a:pt x="100" y="49"/>
                  </a:lnTo>
                  <a:lnTo>
                    <a:pt x="100" y="51"/>
                  </a:lnTo>
                  <a:lnTo>
                    <a:pt x="98" y="51"/>
                  </a:lnTo>
                  <a:lnTo>
                    <a:pt x="98" y="53"/>
                  </a:lnTo>
                  <a:lnTo>
                    <a:pt x="100" y="53"/>
                  </a:lnTo>
                  <a:lnTo>
                    <a:pt x="100" y="55"/>
                  </a:lnTo>
                  <a:lnTo>
                    <a:pt x="100" y="56"/>
                  </a:lnTo>
                  <a:lnTo>
                    <a:pt x="102" y="56"/>
                  </a:lnTo>
                  <a:lnTo>
                    <a:pt x="102" y="58"/>
                  </a:lnTo>
                  <a:lnTo>
                    <a:pt x="104" y="58"/>
                  </a:lnTo>
                  <a:lnTo>
                    <a:pt x="104" y="60"/>
                  </a:lnTo>
                  <a:lnTo>
                    <a:pt x="106" y="60"/>
                  </a:lnTo>
                  <a:lnTo>
                    <a:pt x="106" y="62"/>
                  </a:lnTo>
                  <a:lnTo>
                    <a:pt x="106" y="64"/>
                  </a:lnTo>
                  <a:lnTo>
                    <a:pt x="108" y="64"/>
                  </a:lnTo>
                  <a:lnTo>
                    <a:pt x="108" y="66"/>
                  </a:lnTo>
                  <a:lnTo>
                    <a:pt x="110" y="66"/>
                  </a:lnTo>
                  <a:lnTo>
                    <a:pt x="110" y="68"/>
                  </a:lnTo>
                  <a:lnTo>
                    <a:pt x="112" y="70"/>
                  </a:lnTo>
                  <a:lnTo>
                    <a:pt x="112" y="72"/>
                  </a:lnTo>
                  <a:lnTo>
                    <a:pt x="114" y="74"/>
                  </a:lnTo>
                  <a:lnTo>
                    <a:pt x="116" y="75"/>
                  </a:lnTo>
                  <a:lnTo>
                    <a:pt x="116" y="77"/>
                  </a:lnTo>
                  <a:lnTo>
                    <a:pt x="118" y="79"/>
                  </a:lnTo>
                  <a:lnTo>
                    <a:pt x="118" y="81"/>
                  </a:lnTo>
                  <a:lnTo>
                    <a:pt x="120" y="81"/>
                  </a:lnTo>
                  <a:lnTo>
                    <a:pt x="120" y="83"/>
                  </a:lnTo>
                  <a:lnTo>
                    <a:pt x="120" y="85"/>
                  </a:lnTo>
                  <a:lnTo>
                    <a:pt x="122" y="85"/>
                  </a:lnTo>
                  <a:lnTo>
                    <a:pt x="135" y="75"/>
                  </a:lnTo>
                  <a:lnTo>
                    <a:pt x="135" y="74"/>
                  </a:lnTo>
                  <a:lnTo>
                    <a:pt x="133" y="74"/>
                  </a:lnTo>
                  <a:lnTo>
                    <a:pt x="133" y="72"/>
                  </a:lnTo>
                  <a:lnTo>
                    <a:pt x="131" y="70"/>
                  </a:lnTo>
                  <a:lnTo>
                    <a:pt x="131" y="68"/>
                  </a:lnTo>
                  <a:lnTo>
                    <a:pt x="129" y="68"/>
                  </a:lnTo>
                  <a:lnTo>
                    <a:pt x="129" y="66"/>
                  </a:lnTo>
                  <a:lnTo>
                    <a:pt x="127" y="64"/>
                  </a:lnTo>
                  <a:lnTo>
                    <a:pt x="127" y="62"/>
                  </a:lnTo>
                  <a:lnTo>
                    <a:pt x="124" y="62"/>
                  </a:lnTo>
                  <a:lnTo>
                    <a:pt x="124" y="60"/>
                  </a:lnTo>
                  <a:lnTo>
                    <a:pt x="122" y="60"/>
                  </a:lnTo>
                  <a:lnTo>
                    <a:pt x="122" y="58"/>
                  </a:lnTo>
                  <a:lnTo>
                    <a:pt x="120" y="56"/>
                  </a:lnTo>
                  <a:lnTo>
                    <a:pt x="118" y="55"/>
                  </a:lnTo>
                  <a:lnTo>
                    <a:pt x="118" y="53"/>
                  </a:lnTo>
                  <a:lnTo>
                    <a:pt x="116" y="53"/>
                  </a:lnTo>
                  <a:lnTo>
                    <a:pt x="116" y="51"/>
                  </a:lnTo>
                  <a:lnTo>
                    <a:pt x="118" y="51"/>
                  </a:lnTo>
                  <a:lnTo>
                    <a:pt x="118" y="49"/>
                  </a:lnTo>
                  <a:lnTo>
                    <a:pt x="120" y="49"/>
                  </a:lnTo>
                  <a:lnTo>
                    <a:pt x="120" y="47"/>
                  </a:lnTo>
                  <a:lnTo>
                    <a:pt x="122" y="47"/>
                  </a:lnTo>
                  <a:lnTo>
                    <a:pt x="122" y="45"/>
                  </a:lnTo>
                  <a:lnTo>
                    <a:pt x="124" y="43"/>
                  </a:lnTo>
                  <a:lnTo>
                    <a:pt x="124" y="41"/>
                  </a:lnTo>
                  <a:lnTo>
                    <a:pt x="127" y="41"/>
                  </a:lnTo>
                  <a:lnTo>
                    <a:pt x="127" y="39"/>
                  </a:lnTo>
                  <a:lnTo>
                    <a:pt x="129" y="39"/>
                  </a:lnTo>
                  <a:lnTo>
                    <a:pt x="129" y="38"/>
                  </a:lnTo>
                  <a:lnTo>
                    <a:pt x="129" y="36"/>
                  </a:lnTo>
                  <a:lnTo>
                    <a:pt x="131" y="36"/>
                  </a:lnTo>
                  <a:lnTo>
                    <a:pt x="131" y="34"/>
                  </a:lnTo>
                  <a:lnTo>
                    <a:pt x="133" y="32"/>
                  </a:lnTo>
                  <a:lnTo>
                    <a:pt x="133" y="30"/>
                  </a:lnTo>
                  <a:lnTo>
                    <a:pt x="135" y="30"/>
                  </a:lnTo>
                  <a:lnTo>
                    <a:pt x="118" y="20"/>
                  </a:lnTo>
                  <a:close/>
                  <a:moveTo>
                    <a:pt x="149" y="22"/>
                  </a:moveTo>
                  <a:lnTo>
                    <a:pt x="149" y="24"/>
                  </a:lnTo>
                  <a:lnTo>
                    <a:pt x="147" y="26"/>
                  </a:lnTo>
                  <a:lnTo>
                    <a:pt x="147" y="28"/>
                  </a:lnTo>
                  <a:lnTo>
                    <a:pt x="147" y="30"/>
                  </a:lnTo>
                  <a:lnTo>
                    <a:pt x="145" y="30"/>
                  </a:lnTo>
                  <a:lnTo>
                    <a:pt x="145" y="32"/>
                  </a:lnTo>
                  <a:lnTo>
                    <a:pt x="145" y="34"/>
                  </a:lnTo>
                  <a:lnTo>
                    <a:pt x="143" y="36"/>
                  </a:lnTo>
                  <a:lnTo>
                    <a:pt x="143" y="38"/>
                  </a:lnTo>
                  <a:lnTo>
                    <a:pt x="141" y="39"/>
                  </a:lnTo>
                  <a:lnTo>
                    <a:pt x="141" y="41"/>
                  </a:lnTo>
                  <a:lnTo>
                    <a:pt x="139" y="41"/>
                  </a:lnTo>
                  <a:lnTo>
                    <a:pt x="139" y="43"/>
                  </a:lnTo>
                  <a:lnTo>
                    <a:pt x="139" y="45"/>
                  </a:lnTo>
                  <a:lnTo>
                    <a:pt x="137" y="45"/>
                  </a:lnTo>
                  <a:lnTo>
                    <a:pt x="137" y="47"/>
                  </a:lnTo>
                  <a:lnTo>
                    <a:pt x="135" y="49"/>
                  </a:lnTo>
                  <a:lnTo>
                    <a:pt x="133" y="51"/>
                  </a:lnTo>
                  <a:lnTo>
                    <a:pt x="133" y="53"/>
                  </a:lnTo>
                  <a:lnTo>
                    <a:pt x="135" y="53"/>
                  </a:lnTo>
                  <a:lnTo>
                    <a:pt x="135" y="55"/>
                  </a:lnTo>
                  <a:lnTo>
                    <a:pt x="135" y="56"/>
                  </a:lnTo>
                  <a:lnTo>
                    <a:pt x="137" y="56"/>
                  </a:lnTo>
                  <a:lnTo>
                    <a:pt x="137" y="58"/>
                  </a:lnTo>
                  <a:lnTo>
                    <a:pt x="139" y="58"/>
                  </a:lnTo>
                  <a:lnTo>
                    <a:pt x="139" y="60"/>
                  </a:lnTo>
                  <a:lnTo>
                    <a:pt x="141" y="62"/>
                  </a:lnTo>
                  <a:lnTo>
                    <a:pt x="141" y="64"/>
                  </a:lnTo>
                  <a:lnTo>
                    <a:pt x="143" y="64"/>
                  </a:lnTo>
                  <a:lnTo>
                    <a:pt x="143" y="66"/>
                  </a:lnTo>
                  <a:lnTo>
                    <a:pt x="145" y="68"/>
                  </a:lnTo>
                  <a:lnTo>
                    <a:pt x="145" y="70"/>
                  </a:lnTo>
                  <a:lnTo>
                    <a:pt x="147" y="72"/>
                  </a:lnTo>
                  <a:lnTo>
                    <a:pt x="147" y="74"/>
                  </a:lnTo>
                  <a:lnTo>
                    <a:pt x="149" y="75"/>
                  </a:lnTo>
                  <a:lnTo>
                    <a:pt x="149" y="77"/>
                  </a:lnTo>
                  <a:lnTo>
                    <a:pt x="151" y="77"/>
                  </a:lnTo>
                  <a:lnTo>
                    <a:pt x="151" y="79"/>
                  </a:lnTo>
                  <a:lnTo>
                    <a:pt x="151" y="81"/>
                  </a:lnTo>
                  <a:lnTo>
                    <a:pt x="153" y="81"/>
                  </a:lnTo>
                  <a:lnTo>
                    <a:pt x="153" y="83"/>
                  </a:lnTo>
                  <a:lnTo>
                    <a:pt x="153" y="85"/>
                  </a:lnTo>
                  <a:lnTo>
                    <a:pt x="168" y="75"/>
                  </a:lnTo>
                  <a:lnTo>
                    <a:pt x="168" y="74"/>
                  </a:lnTo>
                  <a:lnTo>
                    <a:pt x="166" y="74"/>
                  </a:lnTo>
                  <a:lnTo>
                    <a:pt x="166" y="72"/>
                  </a:lnTo>
                  <a:lnTo>
                    <a:pt x="164" y="70"/>
                  </a:lnTo>
                  <a:lnTo>
                    <a:pt x="164" y="68"/>
                  </a:lnTo>
                  <a:lnTo>
                    <a:pt x="162" y="66"/>
                  </a:lnTo>
                  <a:lnTo>
                    <a:pt x="162" y="64"/>
                  </a:lnTo>
                  <a:lnTo>
                    <a:pt x="160" y="64"/>
                  </a:lnTo>
                  <a:lnTo>
                    <a:pt x="160" y="62"/>
                  </a:lnTo>
                  <a:lnTo>
                    <a:pt x="158" y="60"/>
                  </a:lnTo>
                  <a:lnTo>
                    <a:pt x="158" y="58"/>
                  </a:lnTo>
                  <a:lnTo>
                    <a:pt x="156" y="58"/>
                  </a:lnTo>
                  <a:lnTo>
                    <a:pt x="156" y="56"/>
                  </a:lnTo>
                  <a:lnTo>
                    <a:pt x="153" y="56"/>
                  </a:lnTo>
                  <a:lnTo>
                    <a:pt x="153" y="55"/>
                  </a:lnTo>
                  <a:lnTo>
                    <a:pt x="151" y="55"/>
                  </a:lnTo>
                  <a:lnTo>
                    <a:pt x="151" y="53"/>
                  </a:lnTo>
                  <a:lnTo>
                    <a:pt x="151" y="51"/>
                  </a:lnTo>
                  <a:lnTo>
                    <a:pt x="153" y="49"/>
                  </a:lnTo>
                  <a:lnTo>
                    <a:pt x="153" y="47"/>
                  </a:lnTo>
                  <a:lnTo>
                    <a:pt x="156" y="47"/>
                  </a:lnTo>
                  <a:lnTo>
                    <a:pt x="156" y="45"/>
                  </a:lnTo>
                  <a:lnTo>
                    <a:pt x="158" y="43"/>
                  </a:lnTo>
                  <a:lnTo>
                    <a:pt x="158" y="41"/>
                  </a:lnTo>
                  <a:lnTo>
                    <a:pt x="160" y="39"/>
                  </a:lnTo>
                  <a:lnTo>
                    <a:pt x="160" y="38"/>
                  </a:lnTo>
                  <a:lnTo>
                    <a:pt x="162" y="38"/>
                  </a:lnTo>
                  <a:lnTo>
                    <a:pt x="162" y="36"/>
                  </a:lnTo>
                  <a:lnTo>
                    <a:pt x="162" y="34"/>
                  </a:lnTo>
                  <a:lnTo>
                    <a:pt x="164" y="34"/>
                  </a:lnTo>
                  <a:lnTo>
                    <a:pt x="164" y="32"/>
                  </a:lnTo>
                  <a:lnTo>
                    <a:pt x="164" y="30"/>
                  </a:lnTo>
                  <a:lnTo>
                    <a:pt x="166" y="30"/>
                  </a:lnTo>
                  <a:lnTo>
                    <a:pt x="166" y="28"/>
                  </a:lnTo>
                  <a:lnTo>
                    <a:pt x="149" y="22"/>
                  </a:lnTo>
                  <a:close/>
                  <a:moveTo>
                    <a:pt x="110" y="134"/>
                  </a:moveTo>
                  <a:lnTo>
                    <a:pt x="66" y="134"/>
                  </a:lnTo>
                  <a:lnTo>
                    <a:pt x="66" y="149"/>
                  </a:lnTo>
                  <a:lnTo>
                    <a:pt x="168" y="149"/>
                  </a:lnTo>
                  <a:lnTo>
                    <a:pt x="168" y="134"/>
                  </a:lnTo>
                  <a:lnTo>
                    <a:pt x="129" y="134"/>
                  </a:lnTo>
                  <a:lnTo>
                    <a:pt x="129" y="102"/>
                  </a:lnTo>
                  <a:lnTo>
                    <a:pt x="166" y="102"/>
                  </a:lnTo>
                  <a:lnTo>
                    <a:pt x="166" y="87"/>
                  </a:lnTo>
                  <a:lnTo>
                    <a:pt x="75" y="87"/>
                  </a:lnTo>
                  <a:lnTo>
                    <a:pt x="75" y="102"/>
                  </a:lnTo>
                  <a:lnTo>
                    <a:pt x="110" y="102"/>
                  </a:lnTo>
                  <a:lnTo>
                    <a:pt x="110"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25" name="Google Shape;25;p2"/>
            <p:cNvSpPr/>
            <p:nvPr/>
          </p:nvSpPr>
          <p:spPr>
            <a:xfrm>
              <a:off x="389" y="212"/>
              <a:ext cx="172" cy="152"/>
            </a:xfrm>
            <a:custGeom>
              <a:avLst/>
              <a:gdLst/>
              <a:ahLst/>
              <a:cxnLst/>
              <a:rect l="l" t="t" r="r" b="b"/>
              <a:pathLst>
                <a:path w="172" h="152" extrusionOk="0">
                  <a:moveTo>
                    <a:pt x="29" y="33"/>
                  </a:moveTo>
                  <a:lnTo>
                    <a:pt x="42" y="21"/>
                  </a:lnTo>
                  <a:lnTo>
                    <a:pt x="40" y="19"/>
                  </a:lnTo>
                  <a:lnTo>
                    <a:pt x="40" y="18"/>
                  </a:lnTo>
                  <a:lnTo>
                    <a:pt x="38" y="18"/>
                  </a:lnTo>
                  <a:lnTo>
                    <a:pt x="36" y="16"/>
                  </a:lnTo>
                  <a:lnTo>
                    <a:pt x="36" y="14"/>
                  </a:lnTo>
                  <a:lnTo>
                    <a:pt x="33" y="14"/>
                  </a:lnTo>
                  <a:lnTo>
                    <a:pt x="31" y="12"/>
                  </a:lnTo>
                  <a:lnTo>
                    <a:pt x="29" y="10"/>
                  </a:lnTo>
                  <a:lnTo>
                    <a:pt x="27" y="10"/>
                  </a:lnTo>
                  <a:lnTo>
                    <a:pt x="27" y="8"/>
                  </a:lnTo>
                  <a:lnTo>
                    <a:pt x="25" y="8"/>
                  </a:lnTo>
                  <a:lnTo>
                    <a:pt x="25" y="6"/>
                  </a:lnTo>
                  <a:lnTo>
                    <a:pt x="23" y="6"/>
                  </a:lnTo>
                  <a:lnTo>
                    <a:pt x="23" y="4"/>
                  </a:lnTo>
                  <a:lnTo>
                    <a:pt x="21" y="4"/>
                  </a:lnTo>
                  <a:lnTo>
                    <a:pt x="19" y="2"/>
                  </a:lnTo>
                  <a:lnTo>
                    <a:pt x="17" y="0"/>
                  </a:lnTo>
                  <a:lnTo>
                    <a:pt x="4" y="14"/>
                  </a:lnTo>
                  <a:lnTo>
                    <a:pt x="7" y="14"/>
                  </a:lnTo>
                  <a:lnTo>
                    <a:pt x="7" y="16"/>
                  </a:lnTo>
                  <a:lnTo>
                    <a:pt x="9" y="16"/>
                  </a:lnTo>
                  <a:lnTo>
                    <a:pt x="9" y="18"/>
                  </a:lnTo>
                  <a:lnTo>
                    <a:pt x="11" y="18"/>
                  </a:lnTo>
                  <a:lnTo>
                    <a:pt x="13" y="19"/>
                  </a:lnTo>
                  <a:lnTo>
                    <a:pt x="15" y="19"/>
                  </a:lnTo>
                  <a:lnTo>
                    <a:pt x="15" y="21"/>
                  </a:lnTo>
                  <a:lnTo>
                    <a:pt x="17" y="21"/>
                  </a:lnTo>
                  <a:lnTo>
                    <a:pt x="17" y="23"/>
                  </a:lnTo>
                  <a:lnTo>
                    <a:pt x="19" y="23"/>
                  </a:lnTo>
                  <a:lnTo>
                    <a:pt x="19" y="25"/>
                  </a:lnTo>
                  <a:lnTo>
                    <a:pt x="21" y="25"/>
                  </a:lnTo>
                  <a:lnTo>
                    <a:pt x="21" y="27"/>
                  </a:lnTo>
                  <a:lnTo>
                    <a:pt x="23" y="27"/>
                  </a:lnTo>
                  <a:lnTo>
                    <a:pt x="23" y="29"/>
                  </a:lnTo>
                  <a:lnTo>
                    <a:pt x="25" y="29"/>
                  </a:lnTo>
                  <a:lnTo>
                    <a:pt x="25" y="31"/>
                  </a:lnTo>
                  <a:lnTo>
                    <a:pt x="27" y="31"/>
                  </a:lnTo>
                  <a:lnTo>
                    <a:pt x="27" y="33"/>
                  </a:lnTo>
                  <a:lnTo>
                    <a:pt x="29" y="33"/>
                  </a:lnTo>
                  <a:close/>
                  <a:moveTo>
                    <a:pt x="23" y="73"/>
                  </a:moveTo>
                  <a:lnTo>
                    <a:pt x="36" y="59"/>
                  </a:lnTo>
                  <a:lnTo>
                    <a:pt x="36" y="57"/>
                  </a:lnTo>
                  <a:lnTo>
                    <a:pt x="33" y="57"/>
                  </a:lnTo>
                  <a:lnTo>
                    <a:pt x="33" y="55"/>
                  </a:lnTo>
                  <a:lnTo>
                    <a:pt x="31" y="55"/>
                  </a:lnTo>
                  <a:lnTo>
                    <a:pt x="29" y="54"/>
                  </a:lnTo>
                  <a:lnTo>
                    <a:pt x="29" y="52"/>
                  </a:lnTo>
                  <a:lnTo>
                    <a:pt x="27" y="52"/>
                  </a:lnTo>
                  <a:lnTo>
                    <a:pt x="25" y="50"/>
                  </a:lnTo>
                  <a:lnTo>
                    <a:pt x="23" y="48"/>
                  </a:lnTo>
                  <a:lnTo>
                    <a:pt x="21" y="48"/>
                  </a:lnTo>
                  <a:lnTo>
                    <a:pt x="21" y="46"/>
                  </a:lnTo>
                  <a:lnTo>
                    <a:pt x="19" y="46"/>
                  </a:lnTo>
                  <a:lnTo>
                    <a:pt x="19" y="44"/>
                  </a:lnTo>
                  <a:lnTo>
                    <a:pt x="17" y="44"/>
                  </a:lnTo>
                  <a:lnTo>
                    <a:pt x="15" y="42"/>
                  </a:lnTo>
                  <a:lnTo>
                    <a:pt x="13" y="42"/>
                  </a:lnTo>
                  <a:lnTo>
                    <a:pt x="0" y="54"/>
                  </a:lnTo>
                  <a:lnTo>
                    <a:pt x="2" y="55"/>
                  </a:lnTo>
                  <a:lnTo>
                    <a:pt x="4" y="55"/>
                  </a:lnTo>
                  <a:lnTo>
                    <a:pt x="4" y="57"/>
                  </a:lnTo>
                  <a:lnTo>
                    <a:pt x="7" y="57"/>
                  </a:lnTo>
                  <a:lnTo>
                    <a:pt x="7" y="59"/>
                  </a:lnTo>
                  <a:lnTo>
                    <a:pt x="9" y="59"/>
                  </a:lnTo>
                  <a:lnTo>
                    <a:pt x="11" y="61"/>
                  </a:lnTo>
                  <a:lnTo>
                    <a:pt x="13" y="61"/>
                  </a:lnTo>
                  <a:lnTo>
                    <a:pt x="13" y="63"/>
                  </a:lnTo>
                  <a:lnTo>
                    <a:pt x="15" y="63"/>
                  </a:lnTo>
                  <a:lnTo>
                    <a:pt x="15" y="65"/>
                  </a:lnTo>
                  <a:lnTo>
                    <a:pt x="17" y="65"/>
                  </a:lnTo>
                  <a:lnTo>
                    <a:pt x="17" y="67"/>
                  </a:lnTo>
                  <a:lnTo>
                    <a:pt x="19" y="67"/>
                  </a:lnTo>
                  <a:lnTo>
                    <a:pt x="21" y="69"/>
                  </a:lnTo>
                  <a:lnTo>
                    <a:pt x="21" y="71"/>
                  </a:lnTo>
                  <a:lnTo>
                    <a:pt x="23" y="71"/>
                  </a:lnTo>
                  <a:lnTo>
                    <a:pt x="23" y="73"/>
                  </a:lnTo>
                  <a:close/>
                  <a:moveTo>
                    <a:pt x="15" y="116"/>
                  </a:moveTo>
                  <a:lnTo>
                    <a:pt x="15" y="118"/>
                  </a:lnTo>
                  <a:lnTo>
                    <a:pt x="15" y="120"/>
                  </a:lnTo>
                  <a:lnTo>
                    <a:pt x="13" y="120"/>
                  </a:lnTo>
                  <a:lnTo>
                    <a:pt x="13" y="122"/>
                  </a:lnTo>
                  <a:lnTo>
                    <a:pt x="13" y="124"/>
                  </a:lnTo>
                  <a:lnTo>
                    <a:pt x="11" y="126"/>
                  </a:lnTo>
                  <a:lnTo>
                    <a:pt x="11" y="128"/>
                  </a:lnTo>
                  <a:lnTo>
                    <a:pt x="9" y="128"/>
                  </a:lnTo>
                  <a:lnTo>
                    <a:pt x="9" y="129"/>
                  </a:lnTo>
                  <a:lnTo>
                    <a:pt x="9" y="131"/>
                  </a:lnTo>
                  <a:lnTo>
                    <a:pt x="7" y="131"/>
                  </a:lnTo>
                  <a:lnTo>
                    <a:pt x="7" y="133"/>
                  </a:lnTo>
                  <a:lnTo>
                    <a:pt x="7" y="135"/>
                  </a:lnTo>
                  <a:lnTo>
                    <a:pt x="4" y="135"/>
                  </a:lnTo>
                  <a:lnTo>
                    <a:pt x="4" y="137"/>
                  </a:lnTo>
                  <a:lnTo>
                    <a:pt x="2" y="139"/>
                  </a:lnTo>
                  <a:lnTo>
                    <a:pt x="2" y="141"/>
                  </a:lnTo>
                  <a:lnTo>
                    <a:pt x="0" y="143"/>
                  </a:lnTo>
                  <a:lnTo>
                    <a:pt x="17" y="150"/>
                  </a:lnTo>
                  <a:lnTo>
                    <a:pt x="19" y="148"/>
                  </a:lnTo>
                  <a:lnTo>
                    <a:pt x="19" y="147"/>
                  </a:lnTo>
                  <a:lnTo>
                    <a:pt x="21" y="145"/>
                  </a:lnTo>
                  <a:lnTo>
                    <a:pt x="23" y="143"/>
                  </a:lnTo>
                  <a:lnTo>
                    <a:pt x="23" y="141"/>
                  </a:lnTo>
                  <a:lnTo>
                    <a:pt x="25" y="139"/>
                  </a:lnTo>
                  <a:lnTo>
                    <a:pt x="25" y="137"/>
                  </a:lnTo>
                  <a:lnTo>
                    <a:pt x="25" y="135"/>
                  </a:lnTo>
                  <a:lnTo>
                    <a:pt x="27" y="133"/>
                  </a:lnTo>
                  <a:lnTo>
                    <a:pt x="27" y="131"/>
                  </a:lnTo>
                  <a:lnTo>
                    <a:pt x="29" y="129"/>
                  </a:lnTo>
                  <a:lnTo>
                    <a:pt x="29" y="128"/>
                  </a:lnTo>
                  <a:lnTo>
                    <a:pt x="29" y="126"/>
                  </a:lnTo>
                  <a:lnTo>
                    <a:pt x="31" y="124"/>
                  </a:lnTo>
                  <a:lnTo>
                    <a:pt x="31" y="122"/>
                  </a:lnTo>
                  <a:lnTo>
                    <a:pt x="33" y="120"/>
                  </a:lnTo>
                  <a:lnTo>
                    <a:pt x="33" y="118"/>
                  </a:lnTo>
                  <a:lnTo>
                    <a:pt x="33" y="116"/>
                  </a:lnTo>
                  <a:lnTo>
                    <a:pt x="36" y="114"/>
                  </a:lnTo>
                  <a:lnTo>
                    <a:pt x="36" y="112"/>
                  </a:lnTo>
                  <a:lnTo>
                    <a:pt x="36" y="111"/>
                  </a:lnTo>
                  <a:lnTo>
                    <a:pt x="36" y="107"/>
                  </a:lnTo>
                  <a:lnTo>
                    <a:pt x="38" y="105"/>
                  </a:lnTo>
                  <a:lnTo>
                    <a:pt x="38" y="103"/>
                  </a:lnTo>
                  <a:lnTo>
                    <a:pt x="38" y="101"/>
                  </a:lnTo>
                  <a:lnTo>
                    <a:pt x="40" y="99"/>
                  </a:lnTo>
                  <a:lnTo>
                    <a:pt x="40" y="95"/>
                  </a:lnTo>
                  <a:lnTo>
                    <a:pt x="40" y="93"/>
                  </a:lnTo>
                  <a:lnTo>
                    <a:pt x="40" y="92"/>
                  </a:lnTo>
                  <a:lnTo>
                    <a:pt x="42" y="88"/>
                  </a:lnTo>
                  <a:lnTo>
                    <a:pt x="42" y="86"/>
                  </a:lnTo>
                  <a:lnTo>
                    <a:pt x="23" y="84"/>
                  </a:lnTo>
                  <a:lnTo>
                    <a:pt x="23" y="86"/>
                  </a:lnTo>
                  <a:lnTo>
                    <a:pt x="23" y="88"/>
                  </a:lnTo>
                  <a:lnTo>
                    <a:pt x="23" y="90"/>
                  </a:lnTo>
                  <a:lnTo>
                    <a:pt x="23" y="92"/>
                  </a:lnTo>
                  <a:lnTo>
                    <a:pt x="23" y="93"/>
                  </a:lnTo>
                  <a:lnTo>
                    <a:pt x="23" y="95"/>
                  </a:lnTo>
                  <a:lnTo>
                    <a:pt x="21" y="97"/>
                  </a:lnTo>
                  <a:lnTo>
                    <a:pt x="21" y="99"/>
                  </a:lnTo>
                  <a:lnTo>
                    <a:pt x="21" y="101"/>
                  </a:lnTo>
                  <a:lnTo>
                    <a:pt x="21" y="103"/>
                  </a:lnTo>
                  <a:lnTo>
                    <a:pt x="21" y="105"/>
                  </a:lnTo>
                  <a:lnTo>
                    <a:pt x="19" y="105"/>
                  </a:lnTo>
                  <a:lnTo>
                    <a:pt x="19" y="107"/>
                  </a:lnTo>
                  <a:lnTo>
                    <a:pt x="19" y="109"/>
                  </a:lnTo>
                  <a:lnTo>
                    <a:pt x="19" y="111"/>
                  </a:lnTo>
                  <a:lnTo>
                    <a:pt x="17" y="111"/>
                  </a:lnTo>
                  <a:lnTo>
                    <a:pt x="17" y="112"/>
                  </a:lnTo>
                  <a:lnTo>
                    <a:pt x="17" y="114"/>
                  </a:lnTo>
                  <a:lnTo>
                    <a:pt x="15" y="116"/>
                  </a:lnTo>
                  <a:close/>
                  <a:moveTo>
                    <a:pt x="143" y="42"/>
                  </a:moveTo>
                  <a:lnTo>
                    <a:pt x="143" y="44"/>
                  </a:lnTo>
                  <a:lnTo>
                    <a:pt x="143" y="46"/>
                  </a:lnTo>
                  <a:lnTo>
                    <a:pt x="143" y="48"/>
                  </a:lnTo>
                  <a:lnTo>
                    <a:pt x="145" y="50"/>
                  </a:lnTo>
                  <a:lnTo>
                    <a:pt x="145" y="52"/>
                  </a:lnTo>
                  <a:lnTo>
                    <a:pt x="145" y="54"/>
                  </a:lnTo>
                  <a:lnTo>
                    <a:pt x="147" y="55"/>
                  </a:lnTo>
                  <a:lnTo>
                    <a:pt x="147" y="57"/>
                  </a:lnTo>
                  <a:lnTo>
                    <a:pt x="147" y="59"/>
                  </a:lnTo>
                  <a:lnTo>
                    <a:pt x="149" y="59"/>
                  </a:lnTo>
                  <a:lnTo>
                    <a:pt x="149" y="61"/>
                  </a:lnTo>
                  <a:lnTo>
                    <a:pt x="149" y="63"/>
                  </a:lnTo>
                  <a:lnTo>
                    <a:pt x="152" y="65"/>
                  </a:lnTo>
                  <a:lnTo>
                    <a:pt x="152" y="67"/>
                  </a:lnTo>
                  <a:lnTo>
                    <a:pt x="154" y="67"/>
                  </a:lnTo>
                  <a:lnTo>
                    <a:pt x="154" y="69"/>
                  </a:lnTo>
                  <a:lnTo>
                    <a:pt x="154" y="71"/>
                  </a:lnTo>
                  <a:lnTo>
                    <a:pt x="156" y="71"/>
                  </a:lnTo>
                  <a:lnTo>
                    <a:pt x="156" y="73"/>
                  </a:lnTo>
                  <a:lnTo>
                    <a:pt x="158" y="74"/>
                  </a:lnTo>
                  <a:lnTo>
                    <a:pt x="158" y="76"/>
                  </a:lnTo>
                  <a:lnTo>
                    <a:pt x="160" y="76"/>
                  </a:lnTo>
                  <a:lnTo>
                    <a:pt x="172" y="73"/>
                  </a:lnTo>
                  <a:lnTo>
                    <a:pt x="172" y="71"/>
                  </a:lnTo>
                  <a:lnTo>
                    <a:pt x="170" y="69"/>
                  </a:lnTo>
                  <a:lnTo>
                    <a:pt x="170" y="67"/>
                  </a:lnTo>
                  <a:lnTo>
                    <a:pt x="168" y="67"/>
                  </a:lnTo>
                  <a:lnTo>
                    <a:pt x="168" y="65"/>
                  </a:lnTo>
                  <a:lnTo>
                    <a:pt x="166" y="63"/>
                  </a:lnTo>
                  <a:lnTo>
                    <a:pt x="166" y="61"/>
                  </a:lnTo>
                  <a:lnTo>
                    <a:pt x="164" y="61"/>
                  </a:lnTo>
                  <a:lnTo>
                    <a:pt x="164" y="59"/>
                  </a:lnTo>
                  <a:lnTo>
                    <a:pt x="162" y="57"/>
                  </a:lnTo>
                  <a:lnTo>
                    <a:pt x="162" y="55"/>
                  </a:lnTo>
                  <a:lnTo>
                    <a:pt x="160" y="54"/>
                  </a:lnTo>
                  <a:lnTo>
                    <a:pt x="160" y="52"/>
                  </a:lnTo>
                  <a:lnTo>
                    <a:pt x="160" y="50"/>
                  </a:lnTo>
                  <a:lnTo>
                    <a:pt x="158" y="48"/>
                  </a:lnTo>
                  <a:lnTo>
                    <a:pt x="158" y="46"/>
                  </a:lnTo>
                  <a:lnTo>
                    <a:pt x="158" y="44"/>
                  </a:lnTo>
                  <a:lnTo>
                    <a:pt x="156" y="42"/>
                  </a:lnTo>
                  <a:lnTo>
                    <a:pt x="156" y="40"/>
                  </a:lnTo>
                  <a:lnTo>
                    <a:pt x="158" y="40"/>
                  </a:lnTo>
                  <a:lnTo>
                    <a:pt x="160" y="40"/>
                  </a:lnTo>
                  <a:lnTo>
                    <a:pt x="162" y="38"/>
                  </a:lnTo>
                  <a:lnTo>
                    <a:pt x="164" y="38"/>
                  </a:lnTo>
                  <a:lnTo>
                    <a:pt x="166" y="38"/>
                  </a:lnTo>
                  <a:lnTo>
                    <a:pt x="158" y="25"/>
                  </a:lnTo>
                  <a:lnTo>
                    <a:pt x="158" y="27"/>
                  </a:lnTo>
                  <a:lnTo>
                    <a:pt x="156" y="27"/>
                  </a:lnTo>
                  <a:lnTo>
                    <a:pt x="154" y="27"/>
                  </a:lnTo>
                  <a:lnTo>
                    <a:pt x="152" y="27"/>
                  </a:lnTo>
                  <a:lnTo>
                    <a:pt x="149" y="29"/>
                  </a:lnTo>
                  <a:lnTo>
                    <a:pt x="147" y="29"/>
                  </a:lnTo>
                  <a:lnTo>
                    <a:pt x="145" y="29"/>
                  </a:lnTo>
                  <a:lnTo>
                    <a:pt x="143" y="29"/>
                  </a:lnTo>
                  <a:lnTo>
                    <a:pt x="141" y="29"/>
                  </a:lnTo>
                  <a:lnTo>
                    <a:pt x="139" y="31"/>
                  </a:lnTo>
                  <a:lnTo>
                    <a:pt x="137" y="31"/>
                  </a:lnTo>
                  <a:lnTo>
                    <a:pt x="135" y="31"/>
                  </a:lnTo>
                  <a:lnTo>
                    <a:pt x="133" y="31"/>
                  </a:lnTo>
                  <a:lnTo>
                    <a:pt x="131" y="31"/>
                  </a:lnTo>
                  <a:lnTo>
                    <a:pt x="129" y="31"/>
                  </a:lnTo>
                  <a:lnTo>
                    <a:pt x="127" y="31"/>
                  </a:lnTo>
                  <a:lnTo>
                    <a:pt x="125" y="31"/>
                  </a:lnTo>
                  <a:lnTo>
                    <a:pt x="116" y="23"/>
                  </a:lnTo>
                  <a:lnTo>
                    <a:pt x="166" y="23"/>
                  </a:lnTo>
                  <a:lnTo>
                    <a:pt x="166" y="8"/>
                  </a:lnTo>
                  <a:lnTo>
                    <a:pt x="112" y="8"/>
                  </a:lnTo>
                  <a:lnTo>
                    <a:pt x="112" y="2"/>
                  </a:lnTo>
                  <a:lnTo>
                    <a:pt x="94" y="2"/>
                  </a:lnTo>
                  <a:lnTo>
                    <a:pt x="94" y="8"/>
                  </a:lnTo>
                  <a:lnTo>
                    <a:pt x="44" y="8"/>
                  </a:lnTo>
                  <a:lnTo>
                    <a:pt x="44" y="23"/>
                  </a:lnTo>
                  <a:lnTo>
                    <a:pt x="89" y="23"/>
                  </a:lnTo>
                  <a:lnTo>
                    <a:pt x="79" y="29"/>
                  </a:lnTo>
                  <a:lnTo>
                    <a:pt x="79" y="31"/>
                  </a:lnTo>
                  <a:lnTo>
                    <a:pt x="81" y="31"/>
                  </a:lnTo>
                  <a:lnTo>
                    <a:pt x="81" y="33"/>
                  </a:lnTo>
                  <a:lnTo>
                    <a:pt x="83" y="33"/>
                  </a:lnTo>
                  <a:lnTo>
                    <a:pt x="81" y="33"/>
                  </a:lnTo>
                  <a:lnTo>
                    <a:pt x="38" y="33"/>
                  </a:lnTo>
                  <a:lnTo>
                    <a:pt x="38" y="46"/>
                  </a:lnTo>
                  <a:lnTo>
                    <a:pt x="48" y="46"/>
                  </a:lnTo>
                  <a:lnTo>
                    <a:pt x="48" y="48"/>
                  </a:lnTo>
                  <a:lnTo>
                    <a:pt x="46" y="48"/>
                  </a:lnTo>
                  <a:lnTo>
                    <a:pt x="46" y="50"/>
                  </a:lnTo>
                  <a:lnTo>
                    <a:pt x="46" y="52"/>
                  </a:lnTo>
                  <a:lnTo>
                    <a:pt x="44" y="52"/>
                  </a:lnTo>
                  <a:lnTo>
                    <a:pt x="44" y="54"/>
                  </a:lnTo>
                  <a:lnTo>
                    <a:pt x="44" y="55"/>
                  </a:lnTo>
                  <a:lnTo>
                    <a:pt x="44" y="57"/>
                  </a:lnTo>
                  <a:lnTo>
                    <a:pt x="42" y="57"/>
                  </a:lnTo>
                  <a:lnTo>
                    <a:pt x="42" y="59"/>
                  </a:lnTo>
                  <a:lnTo>
                    <a:pt x="40" y="61"/>
                  </a:lnTo>
                  <a:lnTo>
                    <a:pt x="40" y="63"/>
                  </a:lnTo>
                  <a:lnTo>
                    <a:pt x="38" y="65"/>
                  </a:lnTo>
                  <a:lnTo>
                    <a:pt x="38" y="67"/>
                  </a:lnTo>
                  <a:lnTo>
                    <a:pt x="36" y="67"/>
                  </a:lnTo>
                  <a:lnTo>
                    <a:pt x="36" y="69"/>
                  </a:lnTo>
                  <a:lnTo>
                    <a:pt x="33" y="71"/>
                  </a:lnTo>
                  <a:lnTo>
                    <a:pt x="48" y="76"/>
                  </a:lnTo>
                  <a:lnTo>
                    <a:pt x="48" y="74"/>
                  </a:lnTo>
                  <a:lnTo>
                    <a:pt x="50" y="73"/>
                  </a:lnTo>
                  <a:lnTo>
                    <a:pt x="50" y="71"/>
                  </a:lnTo>
                  <a:lnTo>
                    <a:pt x="52" y="71"/>
                  </a:lnTo>
                  <a:lnTo>
                    <a:pt x="52" y="69"/>
                  </a:lnTo>
                  <a:lnTo>
                    <a:pt x="52" y="67"/>
                  </a:lnTo>
                  <a:lnTo>
                    <a:pt x="54" y="67"/>
                  </a:lnTo>
                  <a:lnTo>
                    <a:pt x="54" y="65"/>
                  </a:lnTo>
                  <a:lnTo>
                    <a:pt x="54" y="63"/>
                  </a:lnTo>
                  <a:lnTo>
                    <a:pt x="56" y="63"/>
                  </a:lnTo>
                  <a:lnTo>
                    <a:pt x="56" y="61"/>
                  </a:lnTo>
                  <a:lnTo>
                    <a:pt x="56" y="59"/>
                  </a:lnTo>
                  <a:lnTo>
                    <a:pt x="58" y="59"/>
                  </a:lnTo>
                  <a:lnTo>
                    <a:pt x="58" y="57"/>
                  </a:lnTo>
                  <a:lnTo>
                    <a:pt x="58" y="55"/>
                  </a:lnTo>
                  <a:lnTo>
                    <a:pt x="60" y="54"/>
                  </a:lnTo>
                  <a:lnTo>
                    <a:pt x="60" y="52"/>
                  </a:lnTo>
                  <a:lnTo>
                    <a:pt x="60" y="50"/>
                  </a:lnTo>
                  <a:lnTo>
                    <a:pt x="62" y="48"/>
                  </a:lnTo>
                  <a:lnTo>
                    <a:pt x="62" y="46"/>
                  </a:lnTo>
                  <a:lnTo>
                    <a:pt x="69" y="46"/>
                  </a:lnTo>
                  <a:lnTo>
                    <a:pt x="71" y="46"/>
                  </a:lnTo>
                  <a:lnTo>
                    <a:pt x="71" y="48"/>
                  </a:lnTo>
                  <a:lnTo>
                    <a:pt x="71" y="50"/>
                  </a:lnTo>
                  <a:lnTo>
                    <a:pt x="71" y="52"/>
                  </a:lnTo>
                  <a:lnTo>
                    <a:pt x="71" y="54"/>
                  </a:lnTo>
                  <a:lnTo>
                    <a:pt x="71" y="55"/>
                  </a:lnTo>
                  <a:lnTo>
                    <a:pt x="71" y="57"/>
                  </a:lnTo>
                  <a:lnTo>
                    <a:pt x="71" y="59"/>
                  </a:lnTo>
                  <a:lnTo>
                    <a:pt x="71" y="61"/>
                  </a:lnTo>
                  <a:lnTo>
                    <a:pt x="71" y="63"/>
                  </a:lnTo>
                  <a:lnTo>
                    <a:pt x="69" y="63"/>
                  </a:lnTo>
                  <a:lnTo>
                    <a:pt x="69" y="65"/>
                  </a:lnTo>
                  <a:lnTo>
                    <a:pt x="67" y="65"/>
                  </a:lnTo>
                  <a:lnTo>
                    <a:pt x="65" y="65"/>
                  </a:lnTo>
                  <a:lnTo>
                    <a:pt x="65" y="63"/>
                  </a:lnTo>
                  <a:lnTo>
                    <a:pt x="62" y="63"/>
                  </a:lnTo>
                  <a:lnTo>
                    <a:pt x="60" y="63"/>
                  </a:lnTo>
                  <a:lnTo>
                    <a:pt x="58" y="63"/>
                  </a:lnTo>
                  <a:lnTo>
                    <a:pt x="56" y="61"/>
                  </a:lnTo>
                  <a:lnTo>
                    <a:pt x="58" y="78"/>
                  </a:lnTo>
                  <a:lnTo>
                    <a:pt x="60" y="78"/>
                  </a:lnTo>
                  <a:lnTo>
                    <a:pt x="62" y="78"/>
                  </a:lnTo>
                  <a:lnTo>
                    <a:pt x="65" y="78"/>
                  </a:lnTo>
                  <a:lnTo>
                    <a:pt x="67" y="78"/>
                  </a:lnTo>
                  <a:lnTo>
                    <a:pt x="69" y="78"/>
                  </a:lnTo>
                  <a:lnTo>
                    <a:pt x="71" y="78"/>
                  </a:lnTo>
                  <a:lnTo>
                    <a:pt x="73" y="78"/>
                  </a:lnTo>
                  <a:lnTo>
                    <a:pt x="75" y="78"/>
                  </a:lnTo>
                  <a:lnTo>
                    <a:pt x="77" y="78"/>
                  </a:lnTo>
                  <a:lnTo>
                    <a:pt x="77" y="76"/>
                  </a:lnTo>
                  <a:lnTo>
                    <a:pt x="79" y="76"/>
                  </a:lnTo>
                  <a:lnTo>
                    <a:pt x="81" y="76"/>
                  </a:lnTo>
                  <a:lnTo>
                    <a:pt x="81" y="74"/>
                  </a:lnTo>
                  <a:lnTo>
                    <a:pt x="83" y="73"/>
                  </a:lnTo>
                  <a:lnTo>
                    <a:pt x="83" y="71"/>
                  </a:lnTo>
                  <a:lnTo>
                    <a:pt x="83" y="69"/>
                  </a:lnTo>
                  <a:lnTo>
                    <a:pt x="85" y="69"/>
                  </a:lnTo>
                  <a:lnTo>
                    <a:pt x="85" y="67"/>
                  </a:lnTo>
                  <a:lnTo>
                    <a:pt x="85" y="65"/>
                  </a:lnTo>
                  <a:lnTo>
                    <a:pt x="85" y="63"/>
                  </a:lnTo>
                  <a:lnTo>
                    <a:pt x="85" y="61"/>
                  </a:lnTo>
                  <a:lnTo>
                    <a:pt x="85" y="59"/>
                  </a:lnTo>
                  <a:lnTo>
                    <a:pt x="85" y="57"/>
                  </a:lnTo>
                  <a:lnTo>
                    <a:pt x="85" y="55"/>
                  </a:lnTo>
                  <a:lnTo>
                    <a:pt x="85" y="54"/>
                  </a:lnTo>
                  <a:lnTo>
                    <a:pt x="85" y="52"/>
                  </a:lnTo>
                  <a:lnTo>
                    <a:pt x="85" y="50"/>
                  </a:lnTo>
                  <a:lnTo>
                    <a:pt x="85" y="48"/>
                  </a:lnTo>
                  <a:lnTo>
                    <a:pt x="85" y="46"/>
                  </a:lnTo>
                  <a:lnTo>
                    <a:pt x="85" y="44"/>
                  </a:lnTo>
                  <a:lnTo>
                    <a:pt x="85" y="42"/>
                  </a:lnTo>
                  <a:lnTo>
                    <a:pt x="85" y="40"/>
                  </a:lnTo>
                  <a:lnTo>
                    <a:pt x="85" y="38"/>
                  </a:lnTo>
                  <a:lnTo>
                    <a:pt x="85" y="37"/>
                  </a:lnTo>
                  <a:lnTo>
                    <a:pt x="87" y="37"/>
                  </a:lnTo>
                  <a:lnTo>
                    <a:pt x="87" y="38"/>
                  </a:lnTo>
                  <a:lnTo>
                    <a:pt x="89" y="38"/>
                  </a:lnTo>
                  <a:lnTo>
                    <a:pt x="89" y="40"/>
                  </a:lnTo>
                  <a:lnTo>
                    <a:pt x="89" y="42"/>
                  </a:lnTo>
                  <a:lnTo>
                    <a:pt x="91" y="42"/>
                  </a:lnTo>
                  <a:lnTo>
                    <a:pt x="91" y="44"/>
                  </a:lnTo>
                  <a:lnTo>
                    <a:pt x="94" y="44"/>
                  </a:lnTo>
                  <a:lnTo>
                    <a:pt x="94" y="46"/>
                  </a:lnTo>
                  <a:lnTo>
                    <a:pt x="94" y="80"/>
                  </a:lnTo>
                  <a:lnTo>
                    <a:pt x="110" y="80"/>
                  </a:lnTo>
                  <a:lnTo>
                    <a:pt x="110" y="46"/>
                  </a:lnTo>
                  <a:lnTo>
                    <a:pt x="110" y="44"/>
                  </a:lnTo>
                  <a:lnTo>
                    <a:pt x="112" y="44"/>
                  </a:lnTo>
                  <a:lnTo>
                    <a:pt x="112" y="42"/>
                  </a:lnTo>
                  <a:lnTo>
                    <a:pt x="114" y="40"/>
                  </a:lnTo>
                  <a:lnTo>
                    <a:pt x="116" y="38"/>
                  </a:lnTo>
                  <a:lnTo>
                    <a:pt x="118" y="38"/>
                  </a:lnTo>
                  <a:lnTo>
                    <a:pt x="118" y="37"/>
                  </a:lnTo>
                  <a:lnTo>
                    <a:pt x="120" y="35"/>
                  </a:lnTo>
                  <a:lnTo>
                    <a:pt x="123" y="33"/>
                  </a:lnTo>
                  <a:lnTo>
                    <a:pt x="123" y="35"/>
                  </a:lnTo>
                  <a:lnTo>
                    <a:pt x="123" y="67"/>
                  </a:lnTo>
                  <a:lnTo>
                    <a:pt x="120" y="67"/>
                  </a:lnTo>
                  <a:lnTo>
                    <a:pt x="118" y="67"/>
                  </a:lnTo>
                  <a:lnTo>
                    <a:pt x="116" y="67"/>
                  </a:lnTo>
                  <a:lnTo>
                    <a:pt x="116" y="69"/>
                  </a:lnTo>
                  <a:lnTo>
                    <a:pt x="114" y="69"/>
                  </a:lnTo>
                  <a:lnTo>
                    <a:pt x="118" y="80"/>
                  </a:lnTo>
                  <a:lnTo>
                    <a:pt x="120" y="80"/>
                  </a:lnTo>
                  <a:lnTo>
                    <a:pt x="123" y="80"/>
                  </a:lnTo>
                  <a:lnTo>
                    <a:pt x="125" y="80"/>
                  </a:lnTo>
                  <a:lnTo>
                    <a:pt x="127" y="78"/>
                  </a:lnTo>
                  <a:lnTo>
                    <a:pt x="129" y="78"/>
                  </a:lnTo>
                  <a:lnTo>
                    <a:pt x="131" y="78"/>
                  </a:lnTo>
                  <a:lnTo>
                    <a:pt x="133" y="78"/>
                  </a:lnTo>
                  <a:lnTo>
                    <a:pt x="133" y="76"/>
                  </a:lnTo>
                  <a:lnTo>
                    <a:pt x="135" y="76"/>
                  </a:lnTo>
                  <a:lnTo>
                    <a:pt x="137" y="76"/>
                  </a:lnTo>
                  <a:lnTo>
                    <a:pt x="139" y="76"/>
                  </a:lnTo>
                  <a:lnTo>
                    <a:pt x="139" y="74"/>
                  </a:lnTo>
                  <a:lnTo>
                    <a:pt x="141" y="74"/>
                  </a:lnTo>
                  <a:lnTo>
                    <a:pt x="143" y="74"/>
                  </a:lnTo>
                  <a:lnTo>
                    <a:pt x="145" y="73"/>
                  </a:lnTo>
                  <a:lnTo>
                    <a:pt x="147" y="73"/>
                  </a:lnTo>
                  <a:lnTo>
                    <a:pt x="149" y="73"/>
                  </a:lnTo>
                  <a:lnTo>
                    <a:pt x="149" y="71"/>
                  </a:lnTo>
                  <a:lnTo>
                    <a:pt x="145" y="59"/>
                  </a:lnTo>
                  <a:lnTo>
                    <a:pt x="143" y="59"/>
                  </a:lnTo>
                  <a:lnTo>
                    <a:pt x="141" y="61"/>
                  </a:lnTo>
                  <a:lnTo>
                    <a:pt x="139" y="61"/>
                  </a:lnTo>
                  <a:lnTo>
                    <a:pt x="137" y="61"/>
                  </a:lnTo>
                  <a:lnTo>
                    <a:pt x="137" y="63"/>
                  </a:lnTo>
                  <a:lnTo>
                    <a:pt x="137" y="44"/>
                  </a:lnTo>
                  <a:lnTo>
                    <a:pt x="137" y="42"/>
                  </a:lnTo>
                  <a:lnTo>
                    <a:pt x="139" y="42"/>
                  </a:lnTo>
                  <a:lnTo>
                    <a:pt x="141" y="42"/>
                  </a:lnTo>
                  <a:lnTo>
                    <a:pt x="143" y="42"/>
                  </a:lnTo>
                  <a:close/>
                  <a:moveTo>
                    <a:pt x="106" y="29"/>
                  </a:moveTo>
                  <a:lnTo>
                    <a:pt x="106" y="31"/>
                  </a:lnTo>
                  <a:lnTo>
                    <a:pt x="104" y="31"/>
                  </a:lnTo>
                  <a:lnTo>
                    <a:pt x="104" y="33"/>
                  </a:lnTo>
                  <a:lnTo>
                    <a:pt x="102" y="33"/>
                  </a:lnTo>
                  <a:lnTo>
                    <a:pt x="102" y="35"/>
                  </a:lnTo>
                  <a:lnTo>
                    <a:pt x="102" y="33"/>
                  </a:lnTo>
                  <a:lnTo>
                    <a:pt x="100" y="33"/>
                  </a:lnTo>
                  <a:lnTo>
                    <a:pt x="100" y="31"/>
                  </a:lnTo>
                  <a:lnTo>
                    <a:pt x="100" y="29"/>
                  </a:lnTo>
                  <a:lnTo>
                    <a:pt x="98" y="29"/>
                  </a:lnTo>
                  <a:lnTo>
                    <a:pt x="98" y="27"/>
                  </a:lnTo>
                  <a:lnTo>
                    <a:pt x="96" y="27"/>
                  </a:lnTo>
                  <a:lnTo>
                    <a:pt x="96" y="25"/>
                  </a:lnTo>
                  <a:lnTo>
                    <a:pt x="94" y="25"/>
                  </a:lnTo>
                  <a:lnTo>
                    <a:pt x="94" y="23"/>
                  </a:lnTo>
                  <a:lnTo>
                    <a:pt x="91" y="23"/>
                  </a:lnTo>
                  <a:lnTo>
                    <a:pt x="112" y="23"/>
                  </a:lnTo>
                  <a:lnTo>
                    <a:pt x="110" y="23"/>
                  </a:lnTo>
                  <a:lnTo>
                    <a:pt x="110" y="25"/>
                  </a:lnTo>
                  <a:lnTo>
                    <a:pt x="110" y="27"/>
                  </a:lnTo>
                  <a:lnTo>
                    <a:pt x="108" y="27"/>
                  </a:lnTo>
                  <a:lnTo>
                    <a:pt x="108" y="29"/>
                  </a:lnTo>
                  <a:lnTo>
                    <a:pt x="106" y="29"/>
                  </a:lnTo>
                  <a:close/>
                  <a:moveTo>
                    <a:pt x="139" y="126"/>
                  </a:moveTo>
                  <a:lnTo>
                    <a:pt x="139" y="150"/>
                  </a:lnTo>
                  <a:lnTo>
                    <a:pt x="156" y="150"/>
                  </a:lnTo>
                  <a:lnTo>
                    <a:pt x="156" y="78"/>
                  </a:lnTo>
                  <a:lnTo>
                    <a:pt x="139" y="78"/>
                  </a:lnTo>
                  <a:lnTo>
                    <a:pt x="139" y="88"/>
                  </a:lnTo>
                  <a:lnTo>
                    <a:pt x="67" y="88"/>
                  </a:lnTo>
                  <a:lnTo>
                    <a:pt x="67" y="82"/>
                  </a:lnTo>
                  <a:lnTo>
                    <a:pt x="50" y="82"/>
                  </a:lnTo>
                  <a:lnTo>
                    <a:pt x="50" y="103"/>
                  </a:lnTo>
                  <a:lnTo>
                    <a:pt x="50" y="105"/>
                  </a:lnTo>
                  <a:lnTo>
                    <a:pt x="50" y="107"/>
                  </a:lnTo>
                  <a:lnTo>
                    <a:pt x="50" y="109"/>
                  </a:lnTo>
                  <a:lnTo>
                    <a:pt x="50" y="111"/>
                  </a:lnTo>
                  <a:lnTo>
                    <a:pt x="48" y="112"/>
                  </a:lnTo>
                  <a:lnTo>
                    <a:pt x="48" y="114"/>
                  </a:lnTo>
                  <a:lnTo>
                    <a:pt x="48" y="116"/>
                  </a:lnTo>
                  <a:lnTo>
                    <a:pt x="48" y="118"/>
                  </a:lnTo>
                  <a:lnTo>
                    <a:pt x="48" y="120"/>
                  </a:lnTo>
                  <a:lnTo>
                    <a:pt x="48" y="122"/>
                  </a:lnTo>
                  <a:lnTo>
                    <a:pt x="46" y="124"/>
                  </a:lnTo>
                  <a:lnTo>
                    <a:pt x="46" y="126"/>
                  </a:lnTo>
                  <a:lnTo>
                    <a:pt x="46" y="128"/>
                  </a:lnTo>
                  <a:lnTo>
                    <a:pt x="44" y="128"/>
                  </a:lnTo>
                  <a:lnTo>
                    <a:pt x="44" y="129"/>
                  </a:lnTo>
                  <a:lnTo>
                    <a:pt x="44" y="131"/>
                  </a:lnTo>
                  <a:lnTo>
                    <a:pt x="42" y="133"/>
                  </a:lnTo>
                  <a:lnTo>
                    <a:pt x="40" y="135"/>
                  </a:lnTo>
                  <a:lnTo>
                    <a:pt x="40" y="137"/>
                  </a:lnTo>
                  <a:lnTo>
                    <a:pt x="38" y="137"/>
                  </a:lnTo>
                  <a:lnTo>
                    <a:pt x="38" y="139"/>
                  </a:lnTo>
                  <a:lnTo>
                    <a:pt x="36" y="139"/>
                  </a:lnTo>
                  <a:lnTo>
                    <a:pt x="36" y="141"/>
                  </a:lnTo>
                  <a:lnTo>
                    <a:pt x="33" y="141"/>
                  </a:lnTo>
                  <a:lnTo>
                    <a:pt x="31" y="143"/>
                  </a:lnTo>
                  <a:lnTo>
                    <a:pt x="46" y="152"/>
                  </a:lnTo>
                  <a:lnTo>
                    <a:pt x="48" y="152"/>
                  </a:lnTo>
                  <a:lnTo>
                    <a:pt x="48" y="150"/>
                  </a:lnTo>
                  <a:lnTo>
                    <a:pt x="50" y="150"/>
                  </a:lnTo>
                  <a:lnTo>
                    <a:pt x="50" y="148"/>
                  </a:lnTo>
                  <a:lnTo>
                    <a:pt x="52" y="148"/>
                  </a:lnTo>
                  <a:lnTo>
                    <a:pt x="52" y="147"/>
                  </a:lnTo>
                  <a:lnTo>
                    <a:pt x="54" y="147"/>
                  </a:lnTo>
                  <a:lnTo>
                    <a:pt x="54" y="145"/>
                  </a:lnTo>
                  <a:lnTo>
                    <a:pt x="56" y="143"/>
                  </a:lnTo>
                  <a:lnTo>
                    <a:pt x="56" y="141"/>
                  </a:lnTo>
                  <a:lnTo>
                    <a:pt x="58" y="141"/>
                  </a:lnTo>
                  <a:lnTo>
                    <a:pt x="58" y="139"/>
                  </a:lnTo>
                  <a:lnTo>
                    <a:pt x="58" y="137"/>
                  </a:lnTo>
                  <a:lnTo>
                    <a:pt x="60" y="137"/>
                  </a:lnTo>
                  <a:lnTo>
                    <a:pt x="60" y="135"/>
                  </a:lnTo>
                  <a:lnTo>
                    <a:pt x="60" y="133"/>
                  </a:lnTo>
                  <a:lnTo>
                    <a:pt x="62" y="131"/>
                  </a:lnTo>
                  <a:lnTo>
                    <a:pt x="62" y="129"/>
                  </a:lnTo>
                  <a:lnTo>
                    <a:pt x="62" y="128"/>
                  </a:lnTo>
                  <a:lnTo>
                    <a:pt x="65" y="128"/>
                  </a:lnTo>
                  <a:lnTo>
                    <a:pt x="65" y="126"/>
                  </a:lnTo>
                  <a:lnTo>
                    <a:pt x="139" y="126"/>
                  </a:lnTo>
                  <a:close/>
                  <a:moveTo>
                    <a:pt x="139" y="112"/>
                  </a:moveTo>
                  <a:lnTo>
                    <a:pt x="67" y="112"/>
                  </a:lnTo>
                  <a:lnTo>
                    <a:pt x="67" y="111"/>
                  </a:lnTo>
                  <a:lnTo>
                    <a:pt x="67" y="109"/>
                  </a:lnTo>
                  <a:lnTo>
                    <a:pt x="67" y="107"/>
                  </a:lnTo>
                  <a:lnTo>
                    <a:pt x="67" y="105"/>
                  </a:lnTo>
                  <a:lnTo>
                    <a:pt x="67" y="103"/>
                  </a:lnTo>
                  <a:lnTo>
                    <a:pt x="67" y="101"/>
                  </a:lnTo>
                  <a:lnTo>
                    <a:pt x="139" y="101"/>
                  </a:lnTo>
                  <a:lnTo>
                    <a:pt x="139" y="1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26" name="Google Shape;26;p2"/>
            <p:cNvSpPr/>
            <p:nvPr/>
          </p:nvSpPr>
          <p:spPr>
            <a:xfrm>
              <a:off x="661" y="212"/>
              <a:ext cx="163" cy="148"/>
            </a:xfrm>
            <a:custGeom>
              <a:avLst/>
              <a:gdLst/>
              <a:ahLst/>
              <a:cxnLst/>
              <a:rect l="l" t="t" r="r" b="b"/>
              <a:pathLst>
                <a:path w="163" h="148" extrusionOk="0">
                  <a:moveTo>
                    <a:pt x="37" y="12"/>
                  </a:moveTo>
                  <a:lnTo>
                    <a:pt x="4" y="12"/>
                  </a:lnTo>
                  <a:lnTo>
                    <a:pt x="4" y="27"/>
                  </a:lnTo>
                  <a:lnTo>
                    <a:pt x="87" y="27"/>
                  </a:lnTo>
                  <a:lnTo>
                    <a:pt x="87" y="12"/>
                  </a:lnTo>
                  <a:lnTo>
                    <a:pt x="53" y="12"/>
                  </a:lnTo>
                  <a:lnTo>
                    <a:pt x="53" y="0"/>
                  </a:lnTo>
                  <a:lnTo>
                    <a:pt x="37" y="0"/>
                  </a:lnTo>
                  <a:lnTo>
                    <a:pt x="37" y="12"/>
                  </a:lnTo>
                  <a:close/>
                  <a:moveTo>
                    <a:pt x="10" y="33"/>
                  </a:moveTo>
                  <a:lnTo>
                    <a:pt x="10" y="35"/>
                  </a:lnTo>
                  <a:lnTo>
                    <a:pt x="12" y="35"/>
                  </a:lnTo>
                  <a:lnTo>
                    <a:pt x="12" y="37"/>
                  </a:lnTo>
                  <a:lnTo>
                    <a:pt x="12" y="38"/>
                  </a:lnTo>
                  <a:lnTo>
                    <a:pt x="12" y="40"/>
                  </a:lnTo>
                  <a:lnTo>
                    <a:pt x="14" y="40"/>
                  </a:lnTo>
                  <a:lnTo>
                    <a:pt x="14" y="42"/>
                  </a:lnTo>
                  <a:lnTo>
                    <a:pt x="14" y="44"/>
                  </a:lnTo>
                  <a:lnTo>
                    <a:pt x="14" y="46"/>
                  </a:lnTo>
                  <a:lnTo>
                    <a:pt x="16" y="48"/>
                  </a:lnTo>
                  <a:lnTo>
                    <a:pt x="16" y="50"/>
                  </a:lnTo>
                  <a:lnTo>
                    <a:pt x="16" y="52"/>
                  </a:lnTo>
                  <a:lnTo>
                    <a:pt x="18" y="54"/>
                  </a:lnTo>
                  <a:lnTo>
                    <a:pt x="18" y="55"/>
                  </a:lnTo>
                  <a:lnTo>
                    <a:pt x="18" y="57"/>
                  </a:lnTo>
                  <a:lnTo>
                    <a:pt x="18" y="59"/>
                  </a:lnTo>
                  <a:lnTo>
                    <a:pt x="35" y="55"/>
                  </a:lnTo>
                  <a:lnTo>
                    <a:pt x="35" y="54"/>
                  </a:lnTo>
                  <a:lnTo>
                    <a:pt x="35" y="52"/>
                  </a:lnTo>
                  <a:lnTo>
                    <a:pt x="33" y="50"/>
                  </a:lnTo>
                  <a:lnTo>
                    <a:pt x="33" y="48"/>
                  </a:lnTo>
                  <a:lnTo>
                    <a:pt x="33" y="46"/>
                  </a:lnTo>
                  <a:lnTo>
                    <a:pt x="33" y="44"/>
                  </a:lnTo>
                  <a:lnTo>
                    <a:pt x="31" y="44"/>
                  </a:lnTo>
                  <a:lnTo>
                    <a:pt x="31" y="42"/>
                  </a:lnTo>
                  <a:lnTo>
                    <a:pt x="31" y="40"/>
                  </a:lnTo>
                  <a:lnTo>
                    <a:pt x="31" y="38"/>
                  </a:lnTo>
                  <a:lnTo>
                    <a:pt x="29" y="38"/>
                  </a:lnTo>
                  <a:lnTo>
                    <a:pt x="29" y="37"/>
                  </a:lnTo>
                  <a:lnTo>
                    <a:pt x="29" y="35"/>
                  </a:lnTo>
                  <a:lnTo>
                    <a:pt x="29" y="33"/>
                  </a:lnTo>
                  <a:lnTo>
                    <a:pt x="27" y="33"/>
                  </a:lnTo>
                  <a:lnTo>
                    <a:pt x="27" y="31"/>
                  </a:lnTo>
                  <a:lnTo>
                    <a:pt x="27" y="29"/>
                  </a:lnTo>
                  <a:lnTo>
                    <a:pt x="10" y="33"/>
                  </a:lnTo>
                  <a:close/>
                  <a:moveTo>
                    <a:pt x="51" y="61"/>
                  </a:moveTo>
                  <a:lnTo>
                    <a:pt x="0" y="61"/>
                  </a:lnTo>
                  <a:lnTo>
                    <a:pt x="0" y="76"/>
                  </a:lnTo>
                  <a:lnTo>
                    <a:pt x="89" y="76"/>
                  </a:lnTo>
                  <a:lnTo>
                    <a:pt x="89" y="61"/>
                  </a:lnTo>
                  <a:lnTo>
                    <a:pt x="70" y="61"/>
                  </a:lnTo>
                  <a:lnTo>
                    <a:pt x="70" y="59"/>
                  </a:lnTo>
                  <a:lnTo>
                    <a:pt x="70" y="57"/>
                  </a:lnTo>
                  <a:lnTo>
                    <a:pt x="72" y="55"/>
                  </a:lnTo>
                  <a:lnTo>
                    <a:pt x="72" y="54"/>
                  </a:lnTo>
                  <a:lnTo>
                    <a:pt x="72" y="52"/>
                  </a:lnTo>
                  <a:lnTo>
                    <a:pt x="74" y="50"/>
                  </a:lnTo>
                  <a:lnTo>
                    <a:pt x="74" y="48"/>
                  </a:lnTo>
                  <a:lnTo>
                    <a:pt x="74" y="46"/>
                  </a:lnTo>
                  <a:lnTo>
                    <a:pt x="74" y="44"/>
                  </a:lnTo>
                  <a:lnTo>
                    <a:pt x="76" y="44"/>
                  </a:lnTo>
                  <a:lnTo>
                    <a:pt x="76" y="42"/>
                  </a:lnTo>
                  <a:lnTo>
                    <a:pt x="76" y="40"/>
                  </a:lnTo>
                  <a:lnTo>
                    <a:pt x="76" y="38"/>
                  </a:lnTo>
                  <a:lnTo>
                    <a:pt x="78" y="38"/>
                  </a:lnTo>
                  <a:lnTo>
                    <a:pt x="78" y="37"/>
                  </a:lnTo>
                  <a:lnTo>
                    <a:pt x="78" y="35"/>
                  </a:lnTo>
                  <a:lnTo>
                    <a:pt x="78" y="33"/>
                  </a:lnTo>
                  <a:lnTo>
                    <a:pt x="80" y="33"/>
                  </a:lnTo>
                  <a:lnTo>
                    <a:pt x="64" y="27"/>
                  </a:lnTo>
                  <a:lnTo>
                    <a:pt x="64" y="29"/>
                  </a:lnTo>
                  <a:lnTo>
                    <a:pt x="62" y="31"/>
                  </a:lnTo>
                  <a:lnTo>
                    <a:pt x="62" y="33"/>
                  </a:lnTo>
                  <a:lnTo>
                    <a:pt x="62" y="35"/>
                  </a:lnTo>
                  <a:lnTo>
                    <a:pt x="62" y="37"/>
                  </a:lnTo>
                  <a:lnTo>
                    <a:pt x="60" y="37"/>
                  </a:lnTo>
                  <a:lnTo>
                    <a:pt x="60" y="38"/>
                  </a:lnTo>
                  <a:lnTo>
                    <a:pt x="60" y="40"/>
                  </a:lnTo>
                  <a:lnTo>
                    <a:pt x="60" y="42"/>
                  </a:lnTo>
                  <a:lnTo>
                    <a:pt x="58" y="44"/>
                  </a:lnTo>
                  <a:lnTo>
                    <a:pt x="58" y="46"/>
                  </a:lnTo>
                  <a:lnTo>
                    <a:pt x="58" y="48"/>
                  </a:lnTo>
                  <a:lnTo>
                    <a:pt x="56" y="50"/>
                  </a:lnTo>
                  <a:lnTo>
                    <a:pt x="56" y="52"/>
                  </a:lnTo>
                  <a:lnTo>
                    <a:pt x="56" y="54"/>
                  </a:lnTo>
                  <a:lnTo>
                    <a:pt x="53" y="55"/>
                  </a:lnTo>
                  <a:lnTo>
                    <a:pt x="53" y="57"/>
                  </a:lnTo>
                  <a:lnTo>
                    <a:pt x="53" y="59"/>
                  </a:lnTo>
                  <a:lnTo>
                    <a:pt x="53" y="61"/>
                  </a:lnTo>
                  <a:lnTo>
                    <a:pt x="51" y="61"/>
                  </a:lnTo>
                  <a:close/>
                  <a:moveTo>
                    <a:pt x="22" y="141"/>
                  </a:moveTo>
                  <a:lnTo>
                    <a:pt x="68" y="141"/>
                  </a:lnTo>
                  <a:lnTo>
                    <a:pt x="68" y="148"/>
                  </a:lnTo>
                  <a:lnTo>
                    <a:pt x="87" y="148"/>
                  </a:lnTo>
                  <a:lnTo>
                    <a:pt x="87" y="90"/>
                  </a:lnTo>
                  <a:lnTo>
                    <a:pt x="87" y="88"/>
                  </a:lnTo>
                  <a:lnTo>
                    <a:pt x="87" y="86"/>
                  </a:lnTo>
                  <a:lnTo>
                    <a:pt x="85" y="86"/>
                  </a:lnTo>
                  <a:lnTo>
                    <a:pt x="85" y="84"/>
                  </a:lnTo>
                  <a:lnTo>
                    <a:pt x="82" y="84"/>
                  </a:lnTo>
                  <a:lnTo>
                    <a:pt x="80" y="84"/>
                  </a:lnTo>
                  <a:lnTo>
                    <a:pt x="10" y="84"/>
                  </a:lnTo>
                  <a:lnTo>
                    <a:pt x="8" y="84"/>
                  </a:lnTo>
                  <a:lnTo>
                    <a:pt x="6" y="84"/>
                  </a:lnTo>
                  <a:lnTo>
                    <a:pt x="6" y="86"/>
                  </a:lnTo>
                  <a:lnTo>
                    <a:pt x="4" y="86"/>
                  </a:lnTo>
                  <a:lnTo>
                    <a:pt x="4" y="88"/>
                  </a:lnTo>
                  <a:lnTo>
                    <a:pt x="4" y="90"/>
                  </a:lnTo>
                  <a:lnTo>
                    <a:pt x="4" y="148"/>
                  </a:lnTo>
                  <a:lnTo>
                    <a:pt x="22" y="148"/>
                  </a:lnTo>
                  <a:lnTo>
                    <a:pt x="22" y="141"/>
                  </a:lnTo>
                  <a:close/>
                  <a:moveTo>
                    <a:pt x="22" y="126"/>
                  </a:moveTo>
                  <a:lnTo>
                    <a:pt x="22" y="101"/>
                  </a:lnTo>
                  <a:lnTo>
                    <a:pt x="22" y="99"/>
                  </a:lnTo>
                  <a:lnTo>
                    <a:pt x="24" y="99"/>
                  </a:lnTo>
                  <a:lnTo>
                    <a:pt x="66" y="99"/>
                  </a:lnTo>
                  <a:lnTo>
                    <a:pt x="68" y="99"/>
                  </a:lnTo>
                  <a:lnTo>
                    <a:pt x="68" y="101"/>
                  </a:lnTo>
                  <a:lnTo>
                    <a:pt x="68" y="126"/>
                  </a:lnTo>
                  <a:lnTo>
                    <a:pt x="22" y="126"/>
                  </a:lnTo>
                  <a:close/>
                  <a:moveTo>
                    <a:pt x="140" y="19"/>
                  </a:moveTo>
                  <a:lnTo>
                    <a:pt x="126" y="59"/>
                  </a:lnTo>
                  <a:lnTo>
                    <a:pt x="126" y="61"/>
                  </a:lnTo>
                  <a:lnTo>
                    <a:pt x="126" y="63"/>
                  </a:lnTo>
                  <a:lnTo>
                    <a:pt x="126" y="65"/>
                  </a:lnTo>
                  <a:lnTo>
                    <a:pt x="126" y="67"/>
                  </a:lnTo>
                  <a:lnTo>
                    <a:pt x="128" y="69"/>
                  </a:lnTo>
                  <a:lnTo>
                    <a:pt x="130" y="71"/>
                  </a:lnTo>
                  <a:lnTo>
                    <a:pt x="130" y="73"/>
                  </a:lnTo>
                  <a:lnTo>
                    <a:pt x="132" y="74"/>
                  </a:lnTo>
                  <a:lnTo>
                    <a:pt x="134" y="76"/>
                  </a:lnTo>
                  <a:lnTo>
                    <a:pt x="134" y="78"/>
                  </a:lnTo>
                  <a:lnTo>
                    <a:pt x="136" y="80"/>
                  </a:lnTo>
                  <a:lnTo>
                    <a:pt x="138" y="82"/>
                  </a:lnTo>
                  <a:lnTo>
                    <a:pt x="138" y="84"/>
                  </a:lnTo>
                  <a:lnTo>
                    <a:pt x="140" y="86"/>
                  </a:lnTo>
                  <a:lnTo>
                    <a:pt x="140" y="88"/>
                  </a:lnTo>
                  <a:lnTo>
                    <a:pt x="140" y="90"/>
                  </a:lnTo>
                  <a:lnTo>
                    <a:pt x="143" y="90"/>
                  </a:lnTo>
                  <a:lnTo>
                    <a:pt x="143" y="92"/>
                  </a:lnTo>
                  <a:lnTo>
                    <a:pt x="143" y="93"/>
                  </a:lnTo>
                  <a:lnTo>
                    <a:pt x="145" y="93"/>
                  </a:lnTo>
                  <a:lnTo>
                    <a:pt x="145" y="95"/>
                  </a:lnTo>
                  <a:lnTo>
                    <a:pt x="145" y="97"/>
                  </a:lnTo>
                  <a:lnTo>
                    <a:pt x="145" y="99"/>
                  </a:lnTo>
                  <a:lnTo>
                    <a:pt x="147" y="99"/>
                  </a:lnTo>
                  <a:lnTo>
                    <a:pt x="147" y="101"/>
                  </a:lnTo>
                  <a:lnTo>
                    <a:pt x="147" y="103"/>
                  </a:lnTo>
                  <a:lnTo>
                    <a:pt x="147" y="105"/>
                  </a:lnTo>
                  <a:lnTo>
                    <a:pt x="147" y="107"/>
                  </a:lnTo>
                  <a:lnTo>
                    <a:pt x="147" y="109"/>
                  </a:lnTo>
                  <a:lnTo>
                    <a:pt x="147" y="111"/>
                  </a:lnTo>
                  <a:lnTo>
                    <a:pt x="147" y="112"/>
                  </a:lnTo>
                  <a:lnTo>
                    <a:pt x="147" y="114"/>
                  </a:lnTo>
                  <a:lnTo>
                    <a:pt x="145" y="114"/>
                  </a:lnTo>
                  <a:lnTo>
                    <a:pt x="145" y="116"/>
                  </a:lnTo>
                  <a:lnTo>
                    <a:pt x="145" y="118"/>
                  </a:lnTo>
                  <a:lnTo>
                    <a:pt x="143" y="118"/>
                  </a:lnTo>
                  <a:lnTo>
                    <a:pt x="143" y="120"/>
                  </a:lnTo>
                  <a:lnTo>
                    <a:pt x="140" y="120"/>
                  </a:lnTo>
                  <a:lnTo>
                    <a:pt x="138" y="120"/>
                  </a:lnTo>
                  <a:lnTo>
                    <a:pt x="136" y="120"/>
                  </a:lnTo>
                  <a:lnTo>
                    <a:pt x="134" y="120"/>
                  </a:lnTo>
                  <a:lnTo>
                    <a:pt x="132" y="120"/>
                  </a:lnTo>
                  <a:lnTo>
                    <a:pt x="130" y="120"/>
                  </a:lnTo>
                  <a:lnTo>
                    <a:pt x="128" y="120"/>
                  </a:lnTo>
                  <a:lnTo>
                    <a:pt x="126" y="118"/>
                  </a:lnTo>
                  <a:lnTo>
                    <a:pt x="124" y="118"/>
                  </a:lnTo>
                  <a:lnTo>
                    <a:pt x="122" y="118"/>
                  </a:lnTo>
                  <a:lnTo>
                    <a:pt x="122" y="116"/>
                  </a:lnTo>
                  <a:lnTo>
                    <a:pt x="120" y="116"/>
                  </a:lnTo>
                  <a:lnTo>
                    <a:pt x="118" y="116"/>
                  </a:lnTo>
                  <a:lnTo>
                    <a:pt x="118" y="114"/>
                  </a:lnTo>
                  <a:lnTo>
                    <a:pt x="116" y="133"/>
                  </a:lnTo>
                  <a:lnTo>
                    <a:pt x="118" y="133"/>
                  </a:lnTo>
                  <a:lnTo>
                    <a:pt x="120" y="135"/>
                  </a:lnTo>
                  <a:lnTo>
                    <a:pt x="122" y="135"/>
                  </a:lnTo>
                  <a:lnTo>
                    <a:pt x="124" y="135"/>
                  </a:lnTo>
                  <a:lnTo>
                    <a:pt x="126" y="135"/>
                  </a:lnTo>
                  <a:lnTo>
                    <a:pt x="128" y="137"/>
                  </a:lnTo>
                  <a:lnTo>
                    <a:pt x="130" y="137"/>
                  </a:lnTo>
                  <a:lnTo>
                    <a:pt x="132" y="137"/>
                  </a:lnTo>
                  <a:lnTo>
                    <a:pt x="134" y="137"/>
                  </a:lnTo>
                  <a:lnTo>
                    <a:pt x="136" y="137"/>
                  </a:lnTo>
                  <a:lnTo>
                    <a:pt x="138" y="137"/>
                  </a:lnTo>
                  <a:lnTo>
                    <a:pt x="140" y="137"/>
                  </a:lnTo>
                  <a:lnTo>
                    <a:pt x="143" y="137"/>
                  </a:lnTo>
                  <a:lnTo>
                    <a:pt x="145" y="137"/>
                  </a:lnTo>
                  <a:lnTo>
                    <a:pt x="147" y="137"/>
                  </a:lnTo>
                  <a:lnTo>
                    <a:pt x="147" y="135"/>
                  </a:lnTo>
                  <a:lnTo>
                    <a:pt x="149" y="135"/>
                  </a:lnTo>
                  <a:lnTo>
                    <a:pt x="151" y="135"/>
                  </a:lnTo>
                  <a:lnTo>
                    <a:pt x="151" y="133"/>
                  </a:lnTo>
                  <a:lnTo>
                    <a:pt x="153" y="133"/>
                  </a:lnTo>
                  <a:lnTo>
                    <a:pt x="155" y="131"/>
                  </a:lnTo>
                  <a:lnTo>
                    <a:pt x="155" y="129"/>
                  </a:lnTo>
                  <a:lnTo>
                    <a:pt x="157" y="129"/>
                  </a:lnTo>
                  <a:lnTo>
                    <a:pt x="157" y="128"/>
                  </a:lnTo>
                  <a:lnTo>
                    <a:pt x="159" y="126"/>
                  </a:lnTo>
                  <a:lnTo>
                    <a:pt x="159" y="124"/>
                  </a:lnTo>
                  <a:lnTo>
                    <a:pt x="161" y="124"/>
                  </a:lnTo>
                  <a:lnTo>
                    <a:pt x="161" y="122"/>
                  </a:lnTo>
                  <a:lnTo>
                    <a:pt x="161" y="120"/>
                  </a:lnTo>
                  <a:lnTo>
                    <a:pt x="163" y="118"/>
                  </a:lnTo>
                  <a:lnTo>
                    <a:pt x="163" y="116"/>
                  </a:lnTo>
                  <a:lnTo>
                    <a:pt x="163" y="114"/>
                  </a:lnTo>
                  <a:lnTo>
                    <a:pt x="163" y="112"/>
                  </a:lnTo>
                  <a:lnTo>
                    <a:pt x="163" y="111"/>
                  </a:lnTo>
                  <a:lnTo>
                    <a:pt x="163" y="109"/>
                  </a:lnTo>
                  <a:lnTo>
                    <a:pt x="163" y="107"/>
                  </a:lnTo>
                  <a:lnTo>
                    <a:pt x="163" y="105"/>
                  </a:lnTo>
                  <a:lnTo>
                    <a:pt x="163" y="103"/>
                  </a:lnTo>
                  <a:lnTo>
                    <a:pt x="163" y="101"/>
                  </a:lnTo>
                  <a:lnTo>
                    <a:pt x="163" y="99"/>
                  </a:lnTo>
                  <a:lnTo>
                    <a:pt x="163" y="97"/>
                  </a:lnTo>
                  <a:lnTo>
                    <a:pt x="161" y="95"/>
                  </a:lnTo>
                  <a:lnTo>
                    <a:pt x="161" y="93"/>
                  </a:lnTo>
                  <a:lnTo>
                    <a:pt x="161" y="92"/>
                  </a:lnTo>
                  <a:lnTo>
                    <a:pt x="161" y="90"/>
                  </a:lnTo>
                  <a:lnTo>
                    <a:pt x="159" y="90"/>
                  </a:lnTo>
                  <a:lnTo>
                    <a:pt x="159" y="88"/>
                  </a:lnTo>
                  <a:lnTo>
                    <a:pt x="159" y="86"/>
                  </a:lnTo>
                  <a:lnTo>
                    <a:pt x="157" y="84"/>
                  </a:lnTo>
                  <a:lnTo>
                    <a:pt x="157" y="82"/>
                  </a:lnTo>
                  <a:lnTo>
                    <a:pt x="157" y="80"/>
                  </a:lnTo>
                  <a:lnTo>
                    <a:pt x="155" y="80"/>
                  </a:lnTo>
                  <a:lnTo>
                    <a:pt x="155" y="78"/>
                  </a:lnTo>
                  <a:lnTo>
                    <a:pt x="153" y="76"/>
                  </a:lnTo>
                  <a:lnTo>
                    <a:pt x="153" y="74"/>
                  </a:lnTo>
                  <a:lnTo>
                    <a:pt x="151" y="74"/>
                  </a:lnTo>
                  <a:lnTo>
                    <a:pt x="151" y="73"/>
                  </a:lnTo>
                  <a:lnTo>
                    <a:pt x="149" y="71"/>
                  </a:lnTo>
                  <a:lnTo>
                    <a:pt x="149" y="69"/>
                  </a:lnTo>
                  <a:lnTo>
                    <a:pt x="147" y="69"/>
                  </a:lnTo>
                  <a:lnTo>
                    <a:pt x="147" y="67"/>
                  </a:lnTo>
                  <a:lnTo>
                    <a:pt x="145" y="65"/>
                  </a:lnTo>
                  <a:lnTo>
                    <a:pt x="145" y="63"/>
                  </a:lnTo>
                  <a:lnTo>
                    <a:pt x="145" y="61"/>
                  </a:lnTo>
                  <a:lnTo>
                    <a:pt x="145" y="59"/>
                  </a:lnTo>
                  <a:lnTo>
                    <a:pt x="145" y="57"/>
                  </a:lnTo>
                  <a:lnTo>
                    <a:pt x="161" y="12"/>
                  </a:lnTo>
                  <a:lnTo>
                    <a:pt x="149" y="4"/>
                  </a:lnTo>
                  <a:lnTo>
                    <a:pt x="97" y="4"/>
                  </a:lnTo>
                  <a:lnTo>
                    <a:pt x="95" y="4"/>
                  </a:lnTo>
                  <a:lnTo>
                    <a:pt x="93" y="6"/>
                  </a:lnTo>
                  <a:lnTo>
                    <a:pt x="93" y="148"/>
                  </a:lnTo>
                  <a:lnTo>
                    <a:pt x="111" y="148"/>
                  </a:lnTo>
                  <a:lnTo>
                    <a:pt x="111" y="21"/>
                  </a:lnTo>
                  <a:lnTo>
                    <a:pt x="114" y="21"/>
                  </a:lnTo>
                  <a:lnTo>
                    <a:pt x="114" y="19"/>
                  </a:lnTo>
                  <a:lnTo>
                    <a:pt x="116" y="19"/>
                  </a:lnTo>
                  <a:lnTo>
                    <a:pt x="140" y="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27" name="Google Shape;27;p2" descr="MOEA_logo3"/>
            <p:cNvPicPr preferRelativeResize="0"/>
            <p:nvPr/>
          </p:nvPicPr>
          <p:blipFill rotWithShape="1">
            <a:blip r:embed="rId2">
              <a:alphaModFix/>
            </a:blip>
            <a:srcRect/>
            <a:stretch/>
          </p:blipFill>
          <p:spPr>
            <a:xfrm>
              <a:off x="960" y="154"/>
              <a:ext cx="432" cy="326"/>
            </a:xfrm>
            <a:prstGeom prst="rect">
              <a:avLst/>
            </a:prstGeom>
            <a:noFill/>
            <a:ln>
              <a:noFill/>
            </a:ln>
          </p:spPr>
        </p:pic>
      </p:grpSp>
      <p:sp>
        <p:nvSpPr>
          <p:cNvPr id="28" name="Google Shape;28;p2"/>
          <p:cNvSpPr txBox="1">
            <a:spLocks noGrp="1"/>
          </p:cNvSpPr>
          <p:nvPr>
            <p:ph type="ctrTitle"/>
          </p:nvPr>
        </p:nvSpPr>
        <p:spPr>
          <a:xfrm>
            <a:off x="609601" y="1314450"/>
            <a:ext cx="7924800" cy="1828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750">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29" name="Google Shape;29;p2"/>
          <p:cNvSpPr txBox="1">
            <a:spLocks noGrp="1"/>
          </p:cNvSpPr>
          <p:nvPr>
            <p:ph type="subTitle" idx="1"/>
          </p:nvPr>
        </p:nvSpPr>
        <p:spPr>
          <a:xfrm>
            <a:off x="1617665" y="4124582"/>
            <a:ext cx="5908675" cy="14033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77"/>
              </a:spcBef>
              <a:spcAft>
                <a:spcPts val="0"/>
              </a:spcAft>
              <a:buSzPts val="2386"/>
              <a:buFont typeface="Noto Sans Symbols"/>
              <a:buNone/>
              <a:defRPr sz="2386">
                <a:solidFill>
                  <a:srgbClr val="0000FF"/>
                </a:solidFill>
                <a:latin typeface="標楷體" panose="03000509000000000000" pitchFamily="65" charset="-120"/>
                <a:ea typeface="標楷體" panose="03000509000000000000" pitchFamily="65" charset="-120"/>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400"/>
              <a:buNone/>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dirty="0"/>
          </a:p>
        </p:txBody>
      </p:sp>
      <p:pic>
        <p:nvPicPr>
          <p:cNvPr id="30" name="Google Shape;30;p2"/>
          <p:cNvPicPr preferRelativeResize="0"/>
          <p:nvPr/>
        </p:nvPicPr>
        <p:blipFill rotWithShape="1">
          <a:blip r:embed="rId3">
            <a:alphaModFix/>
          </a:blip>
          <a:srcRect/>
          <a:stretch/>
        </p:blipFill>
        <p:spPr>
          <a:xfrm>
            <a:off x="4099478" y="5695486"/>
            <a:ext cx="1224136" cy="853070"/>
          </a:xfrm>
          <a:prstGeom prst="rect">
            <a:avLst/>
          </a:prstGeom>
          <a:noFill/>
          <a:ln>
            <a:noFill/>
          </a:ln>
        </p:spPr>
      </p:pic>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3" y="273050"/>
            <a:ext cx="3008313" cy="1162050"/>
          </a:xfrm>
          <a:prstGeom prst="rect">
            <a:avLst/>
          </a:prstGeom>
          <a:noFill/>
          <a:ln>
            <a:noFill/>
          </a:ln>
        </p:spPr>
        <p:txBody>
          <a:bodyPr spcFirstLastPara="1" wrap="square" lIns="92075" tIns="46025" rIns="92075" bIns="108000" anchor="b" anchorCtr="0">
            <a:noAutofit/>
          </a:bodyPr>
          <a:lstStyle>
            <a:lvl1pPr lvl="0" algn="l">
              <a:lnSpc>
                <a:spcPct val="100000"/>
              </a:lnSpc>
              <a:spcBef>
                <a:spcPts val="0"/>
              </a:spcBef>
              <a:spcAft>
                <a:spcPts val="0"/>
              </a:spcAft>
              <a:buSzPts val="1400"/>
              <a:buNone/>
              <a:defRPr sz="1704" b="1">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68" name="Google Shape;68;p11"/>
          <p:cNvSpPr txBox="1">
            <a:spLocks noGrp="1"/>
          </p:cNvSpPr>
          <p:nvPr>
            <p:ph type="body" idx="1"/>
          </p:nvPr>
        </p:nvSpPr>
        <p:spPr>
          <a:xfrm>
            <a:off x="3575051" y="273056"/>
            <a:ext cx="5111750" cy="5853113"/>
          </a:xfrm>
          <a:prstGeom prst="rect">
            <a:avLst/>
          </a:prstGeom>
          <a:noFill/>
          <a:ln>
            <a:noFill/>
          </a:ln>
        </p:spPr>
        <p:txBody>
          <a:bodyPr spcFirstLastPara="1" wrap="square" lIns="92075" tIns="46025" rIns="92075" bIns="46025" anchor="t" anchorCtr="0">
            <a:noAutofit/>
          </a:bodyPr>
          <a:lstStyle>
            <a:lvl1pPr marL="457200" lvl="0" indent="-401764" algn="l">
              <a:lnSpc>
                <a:spcPct val="100000"/>
              </a:lnSpc>
              <a:spcBef>
                <a:spcPts val="545"/>
              </a:spcBef>
              <a:spcAft>
                <a:spcPts val="0"/>
              </a:spcAft>
              <a:buSzPts val="2727"/>
              <a:buChar char="❑"/>
              <a:defRPr sz="2727">
                <a:latin typeface="標楷體" panose="03000509000000000000" pitchFamily="65" charset="-120"/>
                <a:ea typeface="標楷體" panose="03000509000000000000" pitchFamily="65" charset="-120"/>
              </a:defRPr>
            </a:lvl1pPr>
            <a:lvl2pPr marL="914400" lvl="1" indent="-380111" algn="l">
              <a:lnSpc>
                <a:spcPct val="100000"/>
              </a:lnSpc>
              <a:spcBef>
                <a:spcPts val="477"/>
              </a:spcBef>
              <a:spcAft>
                <a:spcPts val="0"/>
              </a:spcAft>
              <a:buSzPts val="2386"/>
              <a:buFont typeface="Times New Roman"/>
              <a:buChar char="–"/>
              <a:defRPr sz="2386"/>
            </a:lvl2pPr>
            <a:lvl3pPr marL="1371600" lvl="2" indent="-358457" algn="l">
              <a:lnSpc>
                <a:spcPct val="100000"/>
              </a:lnSpc>
              <a:spcBef>
                <a:spcPts val="409"/>
              </a:spcBef>
              <a:spcAft>
                <a:spcPts val="0"/>
              </a:spcAft>
              <a:buSzPts val="2045"/>
              <a:buFont typeface="Times New Roman"/>
              <a:buChar char="•"/>
              <a:defRPr sz="2045"/>
            </a:lvl3pPr>
            <a:lvl4pPr marL="1828800" lvl="3" indent="-228600" algn="l">
              <a:lnSpc>
                <a:spcPct val="100000"/>
              </a:lnSpc>
              <a:spcBef>
                <a:spcPts val="341"/>
              </a:spcBef>
              <a:spcAft>
                <a:spcPts val="0"/>
              </a:spcAft>
              <a:buSzPts val="1400"/>
              <a:buNone/>
              <a:defRPr sz="1704"/>
            </a:lvl4pPr>
            <a:lvl5pPr marL="2286000" lvl="4" indent="-336804" algn="l">
              <a:lnSpc>
                <a:spcPct val="100000"/>
              </a:lnSpc>
              <a:spcBef>
                <a:spcPts val="341"/>
              </a:spcBef>
              <a:spcAft>
                <a:spcPts val="0"/>
              </a:spcAft>
              <a:buClr>
                <a:schemeClr val="dk1"/>
              </a:buClr>
              <a:buSzPts val="1704"/>
              <a:buFont typeface="Times New Roman"/>
              <a:buChar char="•"/>
              <a:defRPr sz="1704"/>
            </a:lvl5pPr>
            <a:lvl6pPr marL="2743200" lvl="5" indent="-336804" algn="l">
              <a:lnSpc>
                <a:spcPct val="100000"/>
              </a:lnSpc>
              <a:spcBef>
                <a:spcPts val="341"/>
              </a:spcBef>
              <a:spcAft>
                <a:spcPts val="0"/>
              </a:spcAft>
              <a:buClr>
                <a:schemeClr val="dk1"/>
              </a:buClr>
              <a:buSzPts val="1704"/>
              <a:buFont typeface="Times New Roman"/>
              <a:buChar char="•"/>
              <a:defRPr sz="1704"/>
            </a:lvl6pPr>
            <a:lvl7pPr marL="3200400" lvl="6" indent="-336804" algn="l">
              <a:lnSpc>
                <a:spcPct val="100000"/>
              </a:lnSpc>
              <a:spcBef>
                <a:spcPts val="341"/>
              </a:spcBef>
              <a:spcAft>
                <a:spcPts val="0"/>
              </a:spcAft>
              <a:buClr>
                <a:schemeClr val="dk1"/>
              </a:buClr>
              <a:buSzPts val="1704"/>
              <a:buFont typeface="Times New Roman"/>
              <a:buChar char="•"/>
              <a:defRPr sz="1704"/>
            </a:lvl7pPr>
            <a:lvl8pPr marL="3657600" lvl="7" indent="-336803" algn="l">
              <a:lnSpc>
                <a:spcPct val="100000"/>
              </a:lnSpc>
              <a:spcBef>
                <a:spcPts val="341"/>
              </a:spcBef>
              <a:spcAft>
                <a:spcPts val="0"/>
              </a:spcAft>
              <a:buClr>
                <a:schemeClr val="dk1"/>
              </a:buClr>
              <a:buSzPts val="1704"/>
              <a:buFont typeface="Times New Roman"/>
              <a:buChar char="•"/>
              <a:defRPr sz="1704"/>
            </a:lvl8pPr>
            <a:lvl9pPr marL="4114800" lvl="8" indent="-336803" algn="l">
              <a:lnSpc>
                <a:spcPct val="100000"/>
              </a:lnSpc>
              <a:spcBef>
                <a:spcPts val="341"/>
              </a:spcBef>
              <a:spcAft>
                <a:spcPts val="0"/>
              </a:spcAft>
              <a:buClr>
                <a:schemeClr val="dk1"/>
              </a:buClr>
              <a:buSzPts val="1704"/>
              <a:buFont typeface="Times New Roman"/>
              <a:buChar char="•"/>
              <a:defRPr sz="1704"/>
            </a:lvl9pPr>
          </a:lstStyle>
          <a:p>
            <a:endParaRPr dirty="0"/>
          </a:p>
        </p:txBody>
      </p:sp>
      <p:sp>
        <p:nvSpPr>
          <p:cNvPr id="69" name="Google Shape;69;p11"/>
          <p:cNvSpPr txBox="1">
            <a:spLocks noGrp="1"/>
          </p:cNvSpPr>
          <p:nvPr>
            <p:ph type="body" idx="2"/>
          </p:nvPr>
        </p:nvSpPr>
        <p:spPr>
          <a:xfrm>
            <a:off x="457203" y="1435103"/>
            <a:ext cx="3008313" cy="4691063"/>
          </a:xfrm>
          <a:prstGeom prst="rect">
            <a:avLst/>
          </a:prstGeom>
          <a:noFill/>
          <a:ln>
            <a:noFill/>
          </a:ln>
        </p:spPr>
        <p:txBody>
          <a:bodyPr spcFirstLastPara="1" wrap="square" lIns="92075" tIns="46025" rIns="92075" bIns="46025" anchor="t" anchorCtr="0">
            <a:noAutofit/>
          </a:bodyPr>
          <a:lstStyle>
            <a:lvl1pPr marL="457200" lvl="0" indent="-228600" algn="l">
              <a:lnSpc>
                <a:spcPct val="100000"/>
              </a:lnSpc>
              <a:spcBef>
                <a:spcPts val="239"/>
              </a:spcBef>
              <a:spcAft>
                <a:spcPts val="0"/>
              </a:spcAft>
              <a:buSzPts val="1193"/>
              <a:buNone/>
              <a:defRPr sz="1193">
                <a:latin typeface="標楷體" panose="03000509000000000000" pitchFamily="65" charset="-120"/>
                <a:ea typeface="標楷體" panose="03000509000000000000" pitchFamily="65" charset="-120"/>
              </a:defRPr>
            </a:lvl1pPr>
            <a:lvl2pPr marL="914400" lvl="1" indent="-228600" algn="l">
              <a:lnSpc>
                <a:spcPct val="100000"/>
              </a:lnSpc>
              <a:spcBef>
                <a:spcPts val="205"/>
              </a:spcBef>
              <a:spcAft>
                <a:spcPts val="0"/>
              </a:spcAft>
              <a:buSzPts val="1023"/>
              <a:buFont typeface="Times New Roman"/>
              <a:buNone/>
              <a:defRPr sz="1022"/>
            </a:lvl2pPr>
            <a:lvl3pPr marL="1371600" lvl="2" indent="-228600" algn="l">
              <a:lnSpc>
                <a:spcPct val="100000"/>
              </a:lnSpc>
              <a:spcBef>
                <a:spcPts val="170"/>
              </a:spcBef>
              <a:spcAft>
                <a:spcPts val="0"/>
              </a:spcAft>
              <a:buSzPts val="852"/>
              <a:buFont typeface="Times New Roman"/>
              <a:buNone/>
              <a:defRPr sz="852"/>
            </a:lvl3pPr>
            <a:lvl4pPr marL="1828800" lvl="3" indent="-228600" algn="l">
              <a:lnSpc>
                <a:spcPct val="100000"/>
              </a:lnSpc>
              <a:spcBef>
                <a:spcPts val="153"/>
              </a:spcBef>
              <a:spcAft>
                <a:spcPts val="0"/>
              </a:spcAft>
              <a:buClr>
                <a:schemeClr val="dk1"/>
              </a:buClr>
              <a:buSzPts val="767"/>
              <a:buFont typeface="Times New Roman"/>
              <a:buNone/>
              <a:defRPr sz="767"/>
            </a:lvl4pPr>
            <a:lvl5pPr marL="2286000" lvl="4" indent="-228600" algn="l">
              <a:lnSpc>
                <a:spcPct val="100000"/>
              </a:lnSpc>
              <a:spcBef>
                <a:spcPts val="153"/>
              </a:spcBef>
              <a:spcAft>
                <a:spcPts val="0"/>
              </a:spcAft>
              <a:buClr>
                <a:schemeClr val="dk1"/>
              </a:buClr>
              <a:buSzPts val="767"/>
              <a:buFont typeface="Times New Roman"/>
              <a:buNone/>
              <a:defRPr sz="767"/>
            </a:lvl5pPr>
            <a:lvl6pPr marL="2743200" lvl="5" indent="-228600" algn="l">
              <a:lnSpc>
                <a:spcPct val="100000"/>
              </a:lnSpc>
              <a:spcBef>
                <a:spcPts val="153"/>
              </a:spcBef>
              <a:spcAft>
                <a:spcPts val="0"/>
              </a:spcAft>
              <a:buClr>
                <a:schemeClr val="dk1"/>
              </a:buClr>
              <a:buSzPts val="767"/>
              <a:buFont typeface="Times New Roman"/>
              <a:buNone/>
              <a:defRPr sz="767"/>
            </a:lvl6pPr>
            <a:lvl7pPr marL="3200400" lvl="6" indent="-228600" algn="l">
              <a:lnSpc>
                <a:spcPct val="100000"/>
              </a:lnSpc>
              <a:spcBef>
                <a:spcPts val="153"/>
              </a:spcBef>
              <a:spcAft>
                <a:spcPts val="0"/>
              </a:spcAft>
              <a:buClr>
                <a:schemeClr val="dk1"/>
              </a:buClr>
              <a:buSzPts val="767"/>
              <a:buFont typeface="Times New Roman"/>
              <a:buNone/>
              <a:defRPr sz="767"/>
            </a:lvl7pPr>
            <a:lvl8pPr marL="3657600" lvl="7" indent="-228600" algn="l">
              <a:lnSpc>
                <a:spcPct val="100000"/>
              </a:lnSpc>
              <a:spcBef>
                <a:spcPts val="153"/>
              </a:spcBef>
              <a:spcAft>
                <a:spcPts val="0"/>
              </a:spcAft>
              <a:buClr>
                <a:schemeClr val="dk1"/>
              </a:buClr>
              <a:buSzPts val="767"/>
              <a:buFont typeface="Times New Roman"/>
              <a:buNone/>
              <a:defRPr sz="767"/>
            </a:lvl8pPr>
            <a:lvl9pPr marL="4114800" lvl="8" indent="-228600" algn="l">
              <a:lnSpc>
                <a:spcPct val="100000"/>
              </a:lnSpc>
              <a:spcBef>
                <a:spcPts val="153"/>
              </a:spcBef>
              <a:spcAft>
                <a:spcPts val="0"/>
              </a:spcAft>
              <a:buClr>
                <a:schemeClr val="dk1"/>
              </a:buClr>
              <a:buSzPts val="767"/>
              <a:buFont typeface="Times New Roman"/>
              <a:buNone/>
              <a:defRPr sz="767"/>
            </a:lvl9pPr>
          </a:lstStyle>
          <a:p>
            <a:endParaRPr dirty="0"/>
          </a:p>
        </p:txBody>
      </p:sp>
      <p:sp>
        <p:nvSpPr>
          <p:cNvPr id="70" name="Google Shape;70;p11"/>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71" name="Google Shape;71;p11"/>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72" name="Google Shape;72;p11"/>
          <p:cNvSpPr txBox="1">
            <a:spLocks noGrp="1"/>
          </p:cNvSpPr>
          <p:nvPr>
            <p:ph type="sldNum" idx="12"/>
          </p:nvPr>
        </p:nvSpPr>
        <p:spPr>
          <a:xfrm>
            <a:off x="9487843" y="3933056"/>
            <a:ext cx="19050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2075" tIns="46025" rIns="92075" bIns="108000" anchor="b" anchorCtr="0">
            <a:noAutofit/>
          </a:bodyPr>
          <a:lstStyle>
            <a:lvl1pPr lvl="0" algn="l">
              <a:lnSpc>
                <a:spcPct val="100000"/>
              </a:lnSpc>
              <a:spcBef>
                <a:spcPts val="0"/>
              </a:spcBef>
              <a:spcAft>
                <a:spcPts val="0"/>
              </a:spcAft>
              <a:buSzPts val="1400"/>
              <a:buNone/>
              <a:defRPr sz="1704" b="1">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75" name="Google Shape;75;p12"/>
          <p:cNvSpPr>
            <a:spLocks noGrp="1"/>
          </p:cNvSpPr>
          <p:nvPr>
            <p:ph type="pic" idx="2"/>
          </p:nvPr>
        </p:nvSpPr>
        <p:spPr>
          <a:xfrm>
            <a:off x="1792288" y="612775"/>
            <a:ext cx="5486400" cy="4114800"/>
          </a:xfrm>
          <a:prstGeom prst="rect">
            <a:avLst/>
          </a:prstGeom>
          <a:noFill/>
          <a:ln>
            <a:noFill/>
          </a:ln>
        </p:spPr>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2075" tIns="46025" rIns="92075" bIns="46025" anchor="t" anchorCtr="0">
            <a:noAutofit/>
          </a:bodyPr>
          <a:lstStyle>
            <a:lvl1pPr marL="457200" lvl="0" indent="-228600" algn="l">
              <a:lnSpc>
                <a:spcPct val="100000"/>
              </a:lnSpc>
              <a:spcBef>
                <a:spcPts val="239"/>
              </a:spcBef>
              <a:spcAft>
                <a:spcPts val="0"/>
              </a:spcAft>
              <a:buSzPts val="1193"/>
              <a:buNone/>
              <a:defRPr sz="1193">
                <a:latin typeface="標楷體" panose="03000509000000000000" pitchFamily="65" charset="-120"/>
                <a:ea typeface="標楷體" panose="03000509000000000000" pitchFamily="65" charset="-120"/>
              </a:defRPr>
            </a:lvl1pPr>
            <a:lvl2pPr marL="914400" lvl="1" indent="-228600" algn="l">
              <a:lnSpc>
                <a:spcPct val="100000"/>
              </a:lnSpc>
              <a:spcBef>
                <a:spcPts val="205"/>
              </a:spcBef>
              <a:spcAft>
                <a:spcPts val="0"/>
              </a:spcAft>
              <a:buSzPts val="1023"/>
              <a:buFont typeface="Times New Roman"/>
              <a:buNone/>
              <a:defRPr sz="1022"/>
            </a:lvl2pPr>
            <a:lvl3pPr marL="1371600" lvl="2" indent="-228600" algn="l">
              <a:lnSpc>
                <a:spcPct val="100000"/>
              </a:lnSpc>
              <a:spcBef>
                <a:spcPts val="170"/>
              </a:spcBef>
              <a:spcAft>
                <a:spcPts val="0"/>
              </a:spcAft>
              <a:buSzPts val="852"/>
              <a:buFont typeface="Times New Roman"/>
              <a:buNone/>
              <a:defRPr sz="852"/>
            </a:lvl3pPr>
            <a:lvl4pPr marL="1828800" lvl="3" indent="-228600" algn="l">
              <a:lnSpc>
                <a:spcPct val="100000"/>
              </a:lnSpc>
              <a:spcBef>
                <a:spcPts val="153"/>
              </a:spcBef>
              <a:spcAft>
                <a:spcPts val="0"/>
              </a:spcAft>
              <a:buClr>
                <a:schemeClr val="dk1"/>
              </a:buClr>
              <a:buSzPts val="767"/>
              <a:buFont typeface="Times New Roman"/>
              <a:buNone/>
              <a:defRPr sz="767"/>
            </a:lvl4pPr>
            <a:lvl5pPr marL="2286000" lvl="4" indent="-228600" algn="l">
              <a:lnSpc>
                <a:spcPct val="100000"/>
              </a:lnSpc>
              <a:spcBef>
                <a:spcPts val="153"/>
              </a:spcBef>
              <a:spcAft>
                <a:spcPts val="0"/>
              </a:spcAft>
              <a:buClr>
                <a:schemeClr val="dk1"/>
              </a:buClr>
              <a:buSzPts val="767"/>
              <a:buFont typeface="Times New Roman"/>
              <a:buNone/>
              <a:defRPr sz="767"/>
            </a:lvl5pPr>
            <a:lvl6pPr marL="2743200" lvl="5" indent="-228600" algn="l">
              <a:lnSpc>
                <a:spcPct val="100000"/>
              </a:lnSpc>
              <a:spcBef>
                <a:spcPts val="153"/>
              </a:spcBef>
              <a:spcAft>
                <a:spcPts val="0"/>
              </a:spcAft>
              <a:buClr>
                <a:schemeClr val="dk1"/>
              </a:buClr>
              <a:buSzPts val="767"/>
              <a:buFont typeface="Times New Roman"/>
              <a:buNone/>
              <a:defRPr sz="767"/>
            </a:lvl6pPr>
            <a:lvl7pPr marL="3200400" lvl="6" indent="-228600" algn="l">
              <a:lnSpc>
                <a:spcPct val="100000"/>
              </a:lnSpc>
              <a:spcBef>
                <a:spcPts val="153"/>
              </a:spcBef>
              <a:spcAft>
                <a:spcPts val="0"/>
              </a:spcAft>
              <a:buClr>
                <a:schemeClr val="dk1"/>
              </a:buClr>
              <a:buSzPts val="767"/>
              <a:buFont typeface="Times New Roman"/>
              <a:buNone/>
              <a:defRPr sz="767"/>
            </a:lvl7pPr>
            <a:lvl8pPr marL="3657600" lvl="7" indent="-228600" algn="l">
              <a:lnSpc>
                <a:spcPct val="100000"/>
              </a:lnSpc>
              <a:spcBef>
                <a:spcPts val="153"/>
              </a:spcBef>
              <a:spcAft>
                <a:spcPts val="0"/>
              </a:spcAft>
              <a:buClr>
                <a:schemeClr val="dk1"/>
              </a:buClr>
              <a:buSzPts val="767"/>
              <a:buFont typeface="Times New Roman"/>
              <a:buNone/>
              <a:defRPr sz="767"/>
            </a:lvl8pPr>
            <a:lvl9pPr marL="4114800" lvl="8" indent="-228600" algn="l">
              <a:lnSpc>
                <a:spcPct val="100000"/>
              </a:lnSpc>
              <a:spcBef>
                <a:spcPts val="153"/>
              </a:spcBef>
              <a:spcAft>
                <a:spcPts val="0"/>
              </a:spcAft>
              <a:buClr>
                <a:schemeClr val="dk1"/>
              </a:buClr>
              <a:buSzPts val="767"/>
              <a:buFont typeface="Times New Roman"/>
              <a:buNone/>
              <a:defRPr sz="767"/>
            </a:lvl9pPr>
          </a:lstStyle>
          <a:p>
            <a:endParaRPr dirty="0"/>
          </a:p>
        </p:txBody>
      </p:sp>
      <p:sp>
        <p:nvSpPr>
          <p:cNvPr id="77" name="Google Shape;77;p12"/>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78" name="Google Shape;78;p12"/>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79" name="Google Shape;79;p12"/>
          <p:cNvSpPr txBox="1">
            <a:spLocks noGrp="1"/>
          </p:cNvSpPr>
          <p:nvPr>
            <p:ph type="sldNum" idx="12"/>
          </p:nvPr>
        </p:nvSpPr>
        <p:spPr>
          <a:xfrm>
            <a:off x="9487843" y="3933056"/>
            <a:ext cx="19050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82" name="Google Shape;82;p13"/>
          <p:cNvSpPr txBox="1">
            <a:spLocks noGrp="1"/>
          </p:cNvSpPr>
          <p:nvPr>
            <p:ph type="body" idx="1"/>
          </p:nvPr>
        </p:nvSpPr>
        <p:spPr>
          <a:xfrm rot="5400000">
            <a:off x="2051722" y="-668213"/>
            <a:ext cx="5040560" cy="8626474"/>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83" name="Google Shape;83;p13"/>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84" name="Google Shape;84;p13"/>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85" name="Google Shape;85;p13"/>
          <p:cNvSpPr txBox="1">
            <a:spLocks noGrp="1"/>
          </p:cNvSpPr>
          <p:nvPr>
            <p:ph type="sldNum" idx="12"/>
          </p:nvPr>
        </p:nvSpPr>
        <p:spPr>
          <a:xfrm>
            <a:off x="9487843" y="3933056"/>
            <a:ext cx="19050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856165" y="2060575"/>
            <a:ext cx="6019800" cy="205105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88" name="Google Shape;88;p14"/>
          <p:cNvSpPr txBox="1">
            <a:spLocks noGrp="1"/>
          </p:cNvSpPr>
          <p:nvPr>
            <p:ph type="body" idx="1"/>
          </p:nvPr>
        </p:nvSpPr>
        <p:spPr>
          <a:xfrm rot="5400000">
            <a:off x="677070" y="84931"/>
            <a:ext cx="6019800" cy="6002338"/>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89" name="Google Shape;89;p14"/>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90" name="Google Shape;90;p14"/>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91" name="Google Shape;91;p14"/>
          <p:cNvSpPr txBox="1">
            <a:spLocks noGrp="1"/>
          </p:cNvSpPr>
          <p:nvPr>
            <p:ph type="sldNum" idx="12"/>
          </p:nvPr>
        </p:nvSpPr>
        <p:spPr>
          <a:xfrm>
            <a:off x="9487843" y="3933056"/>
            <a:ext cx="19050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標題，文字及物件" type="txAndObj">
  <p:cSld name="TEXT_AND_OBJEC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1027113" y="76200"/>
            <a:ext cx="7864475" cy="83185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94" name="Google Shape;94;p15"/>
          <p:cNvSpPr txBox="1">
            <a:spLocks noGrp="1"/>
          </p:cNvSpPr>
          <p:nvPr>
            <p:ph type="body" idx="1"/>
          </p:nvPr>
        </p:nvSpPr>
        <p:spPr>
          <a:xfrm>
            <a:off x="685800" y="1223965"/>
            <a:ext cx="4025900" cy="4872037"/>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95" name="Google Shape;95;p15"/>
          <p:cNvSpPr txBox="1">
            <a:spLocks noGrp="1"/>
          </p:cNvSpPr>
          <p:nvPr>
            <p:ph type="body" idx="2"/>
          </p:nvPr>
        </p:nvSpPr>
        <p:spPr>
          <a:xfrm>
            <a:off x="4864100" y="1223965"/>
            <a:ext cx="4027488" cy="4872037"/>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96" name="Google Shape;96;p15"/>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97" name="Google Shape;97;p15"/>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98" name="Google Shape;98;p15"/>
          <p:cNvSpPr txBox="1">
            <a:spLocks noGrp="1"/>
          </p:cNvSpPr>
          <p:nvPr>
            <p:ph type="sldNum" idx="12"/>
          </p:nvPr>
        </p:nvSpPr>
        <p:spPr>
          <a:xfrm>
            <a:off x="9487843" y="3933056"/>
            <a:ext cx="19050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dirty="0"/>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標題及物件">
  <p:cSld name="1_標題及物件">
    <p:spTree>
      <p:nvGrpSpPr>
        <p:cNvPr id="1" name="Shape 99"/>
        <p:cNvGrpSpPr/>
        <p:nvPr/>
      </p:nvGrpSpPr>
      <p:grpSpPr>
        <a:xfrm>
          <a:off x="0" y="0"/>
          <a:ext cx="0" cy="0"/>
          <a:chOff x="0" y="0"/>
          <a:chExt cx="0" cy="0"/>
        </a:xfrm>
      </p:grpSpPr>
      <p:grpSp>
        <p:nvGrpSpPr>
          <p:cNvPr id="100" name="Google Shape;100;p16"/>
          <p:cNvGrpSpPr/>
          <p:nvPr/>
        </p:nvGrpSpPr>
        <p:grpSpPr>
          <a:xfrm>
            <a:off x="2" y="4"/>
            <a:ext cx="2195513" cy="620713"/>
            <a:chOff x="0" y="0"/>
            <a:chExt cx="1392" cy="480"/>
          </a:xfrm>
        </p:grpSpPr>
        <p:sp>
          <p:nvSpPr>
            <p:cNvPr id="101" name="Google Shape;101;p16"/>
            <p:cNvSpPr/>
            <p:nvPr/>
          </p:nvSpPr>
          <p:spPr>
            <a:xfrm>
              <a:off x="0" y="0"/>
              <a:ext cx="1144" cy="480"/>
            </a:xfrm>
            <a:custGeom>
              <a:avLst/>
              <a:gdLst/>
              <a:ahLst/>
              <a:cxnLst/>
              <a:rect l="l" t="t" r="r" b="b"/>
              <a:pathLst>
                <a:path w="1135" h="445" extrusionOk="0">
                  <a:moveTo>
                    <a:pt x="0" y="0"/>
                  </a:moveTo>
                  <a:lnTo>
                    <a:pt x="1135" y="0"/>
                  </a:lnTo>
                  <a:lnTo>
                    <a:pt x="862" y="445"/>
                  </a:lnTo>
                  <a:lnTo>
                    <a:pt x="0" y="445"/>
                  </a:lnTo>
                  <a:lnTo>
                    <a:pt x="0" y="0"/>
                  </a:lnTo>
                  <a:close/>
                </a:path>
              </a:pathLst>
            </a:custGeom>
            <a:solidFill>
              <a:srgbClr val="0000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02" name="Google Shape;102;p16"/>
            <p:cNvSpPr/>
            <p:nvPr/>
          </p:nvSpPr>
          <p:spPr>
            <a:xfrm>
              <a:off x="122" y="211"/>
              <a:ext cx="168" cy="151"/>
            </a:xfrm>
            <a:custGeom>
              <a:avLst/>
              <a:gdLst/>
              <a:ahLst/>
              <a:cxnLst/>
              <a:rect l="l" t="t" r="r" b="b"/>
              <a:pathLst>
                <a:path w="168" h="151" extrusionOk="0">
                  <a:moveTo>
                    <a:pt x="31" y="85"/>
                  </a:moveTo>
                  <a:lnTo>
                    <a:pt x="31" y="151"/>
                  </a:lnTo>
                  <a:lnTo>
                    <a:pt x="48" y="151"/>
                  </a:lnTo>
                  <a:lnTo>
                    <a:pt x="48" y="83"/>
                  </a:lnTo>
                  <a:lnTo>
                    <a:pt x="58" y="81"/>
                  </a:lnTo>
                  <a:lnTo>
                    <a:pt x="58" y="83"/>
                  </a:lnTo>
                  <a:lnTo>
                    <a:pt x="58" y="85"/>
                  </a:lnTo>
                  <a:lnTo>
                    <a:pt x="60" y="87"/>
                  </a:lnTo>
                  <a:lnTo>
                    <a:pt x="60" y="89"/>
                  </a:lnTo>
                  <a:lnTo>
                    <a:pt x="75" y="85"/>
                  </a:lnTo>
                  <a:lnTo>
                    <a:pt x="75" y="83"/>
                  </a:lnTo>
                  <a:lnTo>
                    <a:pt x="75" y="81"/>
                  </a:lnTo>
                  <a:lnTo>
                    <a:pt x="73" y="81"/>
                  </a:lnTo>
                  <a:lnTo>
                    <a:pt x="73" y="79"/>
                  </a:lnTo>
                  <a:lnTo>
                    <a:pt x="73" y="77"/>
                  </a:lnTo>
                  <a:lnTo>
                    <a:pt x="73" y="75"/>
                  </a:lnTo>
                  <a:lnTo>
                    <a:pt x="71" y="75"/>
                  </a:lnTo>
                  <a:lnTo>
                    <a:pt x="71" y="74"/>
                  </a:lnTo>
                  <a:lnTo>
                    <a:pt x="71" y="72"/>
                  </a:lnTo>
                  <a:lnTo>
                    <a:pt x="69" y="70"/>
                  </a:lnTo>
                  <a:lnTo>
                    <a:pt x="69" y="68"/>
                  </a:lnTo>
                  <a:lnTo>
                    <a:pt x="69" y="66"/>
                  </a:lnTo>
                  <a:lnTo>
                    <a:pt x="66" y="64"/>
                  </a:lnTo>
                  <a:lnTo>
                    <a:pt x="66" y="62"/>
                  </a:lnTo>
                  <a:lnTo>
                    <a:pt x="64" y="60"/>
                  </a:lnTo>
                  <a:lnTo>
                    <a:pt x="64" y="58"/>
                  </a:lnTo>
                  <a:lnTo>
                    <a:pt x="64" y="56"/>
                  </a:lnTo>
                  <a:lnTo>
                    <a:pt x="62" y="55"/>
                  </a:lnTo>
                  <a:lnTo>
                    <a:pt x="62" y="53"/>
                  </a:lnTo>
                  <a:lnTo>
                    <a:pt x="48" y="58"/>
                  </a:lnTo>
                  <a:lnTo>
                    <a:pt x="48" y="60"/>
                  </a:lnTo>
                  <a:lnTo>
                    <a:pt x="50" y="60"/>
                  </a:lnTo>
                  <a:lnTo>
                    <a:pt x="50" y="62"/>
                  </a:lnTo>
                  <a:lnTo>
                    <a:pt x="50" y="64"/>
                  </a:lnTo>
                  <a:lnTo>
                    <a:pt x="52" y="66"/>
                  </a:lnTo>
                  <a:lnTo>
                    <a:pt x="33" y="68"/>
                  </a:lnTo>
                  <a:lnTo>
                    <a:pt x="35" y="66"/>
                  </a:lnTo>
                  <a:lnTo>
                    <a:pt x="37" y="64"/>
                  </a:lnTo>
                  <a:lnTo>
                    <a:pt x="40" y="62"/>
                  </a:lnTo>
                  <a:lnTo>
                    <a:pt x="42" y="60"/>
                  </a:lnTo>
                  <a:lnTo>
                    <a:pt x="42" y="58"/>
                  </a:lnTo>
                  <a:lnTo>
                    <a:pt x="44" y="56"/>
                  </a:lnTo>
                  <a:lnTo>
                    <a:pt x="44" y="55"/>
                  </a:lnTo>
                  <a:lnTo>
                    <a:pt x="46" y="53"/>
                  </a:lnTo>
                  <a:lnTo>
                    <a:pt x="48" y="53"/>
                  </a:lnTo>
                  <a:lnTo>
                    <a:pt x="48" y="51"/>
                  </a:lnTo>
                  <a:lnTo>
                    <a:pt x="50" y="49"/>
                  </a:lnTo>
                  <a:lnTo>
                    <a:pt x="50" y="47"/>
                  </a:lnTo>
                  <a:lnTo>
                    <a:pt x="52" y="45"/>
                  </a:lnTo>
                  <a:lnTo>
                    <a:pt x="52" y="43"/>
                  </a:lnTo>
                  <a:lnTo>
                    <a:pt x="54" y="41"/>
                  </a:lnTo>
                  <a:lnTo>
                    <a:pt x="54" y="39"/>
                  </a:lnTo>
                  <a:lnTo>
                    <a:pt x="56" y="39"/>
                  </a:lnTo>
                  <a:lnTo>
                    <a:pt x="56" y="38"/>
                  </a:lnTo>
                  <a:lnTo>
                    <a:pt x="56" y="36"/>
                  </a:lnTo>
                  <a:lnTo>
                    <a:pt x="58" y="34"/>
                  </a:lnTo>
                  <a:lnTo>
                    <a:pt x="58" y="32"/>
                  </a:lnTo>
                  <a:lnTo>
                    <a:pt x="60" y="30"/>
                  </a:lnTo>
                  <a:lnTo>
                    <a:pt x="60" y="28"/>
                  </a:lnTo>
                  <a:lnTo>
                    <a:pt x="60" y="26"/>
                  </a:lnTo>
                  <a:lnTo>
                    <a:pt x="62" y="26"/>
                  </a:lnTo>
                  <a:lnTo>
                    <a:pt x="62" y="24"/>
                  </a:lnTo>
                  <a:lnTo>
                    <a:pt x="62" y="22"/>
                  </a:lnTo>
                  <a:lnTo>
                    <a:pt x="46" y="19"/>
                  </a:lnTo>
                  <a:lnTo>
                    <a:pt x="46" y="20"/>
                  </a:lnTo>
                  <a:lnTo>
                    <a:pt x="46" y="22"/>
                  </a:lnTo>
                  <a:lnTo>
                    <a:pt x="44" y="24"/>
                  </a:lnTo>
                  <a:lnTo>
                    <a:pt x="44" y="26"/>
                  </a:lnTo>
                  <a:lnTo>
                    <a:pt x="44" y="28"/>
                  </a:lnTo>
                  <a:lnTo>
                    <a:pt x="42" y="28"/>
                  </a:lnTo>
                  <a:lnTo>
                    <a:pt x="42" y="30"/>
                  </a:lnTo>
                  <a:lnTo>
                    <a:pt x="42" y="32"/>
                  </a:lnTo>
                  <a:lnTo>
                    <a:pt x="40" y="34"/>
                  </a:lnTo>
                  <a:lnTo>
                    <a:pt x="40" y="36"/>
                  </a:lnTo>
                  <a:lnTo>
                    <a:pt x="37" y="38"/>
                  </a:lnTo>
                  <a:lnTo>
                    <a:pt x="37" y="39"/>
                  </a:lnTo>
                  <a:lnTo>
                    <a:pt x="35" y="41"/>
                  </a:lnTo>
                  <a:lnTo>
                    <a:pt x="35" y="39"/>
                  </a:lnTo>
                  <a:lnTo>
                    <a:pt x="33" y="39"/>
                  </a:lnTo>
                  <a:lnTo>
                    <a:pt x="33" y="38"/>
                  </a:lnTo>
                  <a:lnTo>
                    <a:pt x="31" y="38"/>
                  </a:lnTo>
                  <a:lnTo>
                    <a:pt x="29" y="38"/>
                  </a:lnTo>
                  <a:lnTo>
                    <a:pt x="29" y="36"/>
                  </a:lnTo>
                  <a:lnTo>
                    <a:pt x="27" y="36"/>
                  </a:lnTo>
                  <a:lnTo>
                    <a:pt x="29" y="34"/>
                  </a:lnTo>
                  <a:lnTo>
                    <a:pt x="29" y="32"/>
                  </a:lnTo>
                  <a:lnTo>
                    <a:pt x="31" y="32"/>
                  </a:lnTo>
                  <a:lnTo>
                    <a:pt x="31" y="30"/>
                  </a:lnTo>
                  <a:lnTo>
                    <a:pt x="31" y="28"/>
                  </a:lnTo>
                  <a:lnTo>
                    <a:pt x="33" y="28"/>
                  </a:lnTo>
                  <a:lnTo>
                    <a:pt x="33" y="26"/>
                  </a:lnTo>
                  <a:lnTo>
                    <a:pt x="33" y="24"/>
                  </a:lnTo>
                  <a:lnTo>
                    <a:pt x="35" y="24"/>
                  </a:lnTo>
                  <a:lnTo>
                    <a:pt x="35" y="22"/>
                  </a:lnTo>
                  <a:lnTo>
                    <a:pt x="35" y="20"/>
                  </a:lnTo>
                  <a:lnTo>
                    <a:pt x="37" y="20"/>
                  </a:lnTo>
                  <a:lnTo>
                    <a:pt x="37" y="19"/>
                  </a:lnTo>
                  <a:lnTo>
                    <a:pt x="37" y="17"/>
                  </a:lnTo>
                  <a:lnTo>
                    <a:pt x="40" y="17"/>
                  </a:lnTo>
                  <a:lnTo>
                    <a:pt x="40" y="15"/>
                  </a:lnTo>
                  <a:lnTo>
                    <a:pt x="42" y="13"/>
                  </a:lnTo>
                  <a:lnTo>
                    <a:pt x="42" y="11"/>
                  </a:lnTo>
                  <a:lnTo>
                    <a:pt x="42" y="9"/>
                  </a:lnTo>
                  <a:lnTo>
                    <a:pt x="44" y="9"/>
                  </a:lnTo>
                  <a:lnTo>
                    <a:pt x="44" y="7"/>
                  </a:lnTo>
                  <a:lnTo>
                    <a:pt x="29" y="0"/>
                  </a:lnTo>
                  <a:lnTo>
                    <a:pt x="29" y="1"/>
                  </a:lnTo>
                  <a:lnTo>
                    <a:pt x="27" y="1"/>
                  </a:lnTo>
                  <a:lnTo>
                    <a:pt x="27" y="3"/>
                  </a:lnTo>
                  <a:lnTo>
                    <a:pt x="27" y="5"/>
                  </a:lnTo>
                  <a:lnTo>
                    <a:pt x="25" y="7"/>
                  </a:lnTo>
                  <a:lnTo>
                    <a:pt x="25" y="9"/>
                  </a:lnTo>
                  <a:lnTo>
                    <a:pt x="23" y="11"/>
                  </a:lnTo>
                  <a:lnTo>
                    <a:pt x="23" y="13"/>
                  </a:lnTo>
                  <a:lnTo>
                    <a:pt x="23" y="15"/>
                  </a:lnTo>
                  <a:lnTo>
                    <a:pt x="21" y="15"/>
                  </a:lnTo>
                  <a:lnTo>
                    <a:pt x="21" y="17"/>
                  </a:lnTo>
                  <a:lnTo>
                    <a:pt x="21" y="19"/>
                  </a:lnTo>
                  <a:lnTo>
                    <a:pt x="19" y="19"/>
                  </a:lnTo>
                  <a:lnTo>
                    <a:pt x="19" y="20"/>
                  </a:lnTo>
                  <a:lnTo>
                    <a:pt x="19" y="22"/>
                  </a:lnTo>
                  <a:lnTo>
                    <a:pt x="17" y="22"/>
                  </a:lnTo>
                  <a:lnTo>
                    <a:pt x="17" y="24"/>
                  </a:lnTo>
                  <a:lnTo>
                    <a:pt x="17" y="26"/>
                  </a:lnTo>
                  <a:lnTo>
                    <a:pt x="15" y="26"/>
                  </a:lnTo>
                  <a:lnTo>
                    <a:pt x="13" y="26"/>
                  </a:lnTo>
                  <a:lnTo>
                    <a:pt x="13" y="24"/>
                  </a:lnTo>
                  <a:lnTo>
                    <a:pt x="11" y="24"/>
                  </a:lnTo>
                  <a:lnTo>
                    <a:pt x="8" y="24"/>
                  </a:lnTo>
                  <a:lnTo>
                    <a:pt x="8" y="22"/>
                  </a:lnTo>
                  <a:lnTo>
                    <a:pt x="0" y="38"/>
                  </a:lnTo>
                  <a:lnTo>
                    <a:pt x="2" y="38"/>
                  </a:lnTo>
                  <a:lnTo>
                    <a:pt x="4" y="38"/>
                  </a:lnTo>
                  <a:lnTo>
                    <a:pt x="4" y="39"/>
                  </a:lnTo>
                  <a:lnTo>
                    <a:pt x="6" y="39"/>
                  </a:lnTo>
                  <a:lnTo>
                    <a:pt x="8" y="41"/>
                  </a:lnTo>
                  <a:lnTo>
                    <a:pt x="11" y="41"/>
                  </a:lnTo>
                  <a:lnTo>
                    <a:pt x="11" y="43"/>
                  </a:lnTo>
                  <a:lnTo>
                    <a:pt x="13" y="43"/>
                  </a:lnTo>
                  <a:lnTo>
                    <a:pt x="15" y="43"/>
                  </a:lnTo>
                  <a:lnTo>
                    <a:pt x="15" y="45"/>
                  </a:lnTo>
                  <a:lnTo>
                    <a:pt x="17" y="45"/>
                  </a:lnTo>
                  <a:lnTo>
                    <a:pt x="17" y="47"/>
                  </a:lnTo>
                  <a:lnTo>
                    <a:pt x="19" y="47"/>
                  </a:lnTo>
                  <a:lnTo>
                    <a:pt x="19" y="49"/>
                  </a:lnTo>
                  <a:lnTo>
                    <a:pt x="21" y="49"/>
                  </a:lnTo>
                  <a:lnTo>
                    <a:pt x="23" y="51"/>
                  </a:lnTo>
                  <a:lnTo>
                    <a:pt x="25" y="53"/>
                  </a:lnTo>
                  <a:lnTo>
                    <a:pt x="27" y="53"/>
                  </a:lnTo>
                  <a:lnTo>
                    <a:pt x="27" y="55"/>
                  </a:lnTo>
                  <a:lnTo>
                    <a:pt x="25" y="56"/>
                  </a:lnTo>
                  <a:lnTo>
                    <a:pt x="25" y="58"/>
                  </a:lnTo>
                  <a:lnTo>
                    <a:pt x="23" y="58"/>
                  </a:lnTo>
                  <a:lnTo>
                    <a:pt x="23" y="60"/>
                  </a:lnTo>
                  <a:lnTo>
                    <a:pt x="21" y="60"/>
                  </a:lnTo>
                  <a:lnTo>
                    <a:pt x="21" y="62"/>
                  </a:lnTo>
                  <a:lnTo>
                    <a:pt x="19" y="64"/>
                  </a:lnTo>
                  <a:lnTo>
                    <a:pt x="19" y="66"/>
                  </a:lnTo>
                  <a:lnTo>
                    <a:pt x="17" y="66"/>
                  </a:lnTo>
                  <a:lnTo>
                    <a:pt x="17" y="68"/>
                  </a:lnTo>
                  <a:lnTo>
                    <a:pt x="15" y="68"/>
                  </a:lnTo>
                  <a:lnTo>
                    <a:pt x="15" y="70"/>
                  </a:lnTo>
                  <a:lnTo>
                    <a:pt x="13" y="70"/>
                  </a:lnTo>
                  <a:lnTo>
                    <a:pt x="0" y="72"/>
                  </a:lnTo>
                  <a:lnTo>
                    <a:pt x="2" y="72"/>
                  </a:lnTo>
                  <a:lnTo>
                    <a:pt x="2" y="74"/>
                  </a:lnTo>
                  <a:lnTo>
                    <a:pt x="2" y="75"/>
                  </a:lnTo>
                  <a:lnTo>
                    <a:pt x="2" y="77"/>
                  </a:lnTo>
                  <a:lnTo>
                    <a:pt x="2" y="79"/>
                  </a:lnTo>
                  <a:lnTo>
                    <a:pt x="4" y="79"/>
                  </a:lnTo>
                  <a:lnTo>
                    <a:pt x="4" y="81"/>
                  </a:lnTo>
                  <a:lnTo>
                    <a:pt x="4" y="83"/>
                  </a:lnTo>
                  <a:lnTo>
                    <a:pt x="4" y="85"/>
                  </a:lnTo>
                  <a:lnTo>
                    <a:pt x="4" y="87"/>
                  </a:lnTo>
                  <a:lnTo>
                    <a:pt x="31" y="85"/>
                  </a:lnTo>
                  <a:close/>
                  <a:moveTo>
                    <a:pt x="13" y="93"/>
                  </a:moveTo>
                  <a:lnTo>
                    <a:pt x="11" y="94"/>
                  </a:lnTo>
                  <a:lnTo>
                    <a:pt x="11" y="96"/>
                  </a:lnTo>
                  <a:lnTo>
                    <a:pt x="11" y="98"/>
                  </a:lnTo>
                  <a:lnTo>
                    <a:pt x="11" y="100"/>
                  </a:lnTo>
                  <a:lnTo>
                    <a:pt x="11" y="102"/>
                  </a:lnTo>
                  <a:lnTo>
                    <a:pt x="11" y="104"/>
                  </a:lnTo>
                  <a:lnTo>
                    <a:pt x="11" y="106"/>
                  </a:lnTo>
                  <a:lnTo>
                    <a:pt x="11" y="108"/>
                  </a:lnTo>
                  <a:lnTo>
                    <a:pt x="8" y="110"/>
                  </a:lnTo>
                  <a:lnTo>
                    <a:pt x="8" y="112"/>
                  </a:lnTo>
                  <a:lnTo>
                    <a:pt x="8" y="113"/>
                  </a:lnTo>
                  <a:lnTo>
                    <a:pt x="8" y="115"/>
                  </a:lnTo>
                  <a:lnTo>
                    <a:pt x="8" y="117"/>
                  </a:lnTo>
                  <a:lnTo>
                    <a:pt x="6" y="119"/>
                  </a:lnTo>
                  <a:lnTo>
                    <a:pt x="6" y="121"/>
                  </a:lnTo>
                  <a:lnTo>
                    <a:pt x="6" y="123"/>
                  </a:lnTo>
                  <a:lnTo>
                    <a:pt x="6" y="125"/>
                  </a:lnTo>
                  <a:lnTo>
                    <a:pt x="4" y="127"/>
                  </a:lnTo>
                  <a:lnTo>
                    <a:pt x="4" y="129"/>
                  </a:lnTo>
                  <a:lnTo>
                    <a:pt x="4" y="130"/>
                  </a:lnTo>
                  <a:lnTo>
                    <a:pt x="4" y="132"/>
                  </a:lnTo>
                  <a:lnTo>
                    <a:pt x="2" y="134"/>
                  </a:lnTo>
                  <a:lnTo>
                    <a:pt x="2" y="136"/>
                  </a:lnTo>
                  <a:lnTo>
                    <a:pt x="2" y="138"/>
                  </a:lnTo>
                  <a:lnTo>
                    <a:pt x="0" y="140"/>
                  </a:lnTo>
                  <a:lnTo>
                    <a:pt x="17" y="144"/>
                  </a:lnTo>
                  <a:lnTo>
                    <a:pt x="17" y="142"/>
                  </a:lnTo>
                  <a:lnTo>
                    <a:pt x="17" y="140"/>
                  </a:lnTo>
                  <a:lnTo>
                    <a:pt x="17" y="138"/>
                  </a:lnTo>
                  <a:lnTo>
                    <a:pt x="19" y="138"/>
                  </a:lnTo>
                  <a:lnTo>
                    <a:pt x="19" y="136"/>
                  </a:lnTo>
                  <a:lnTo>
                    <a:pt x="19" y="134"/>
                  </a:lnTo>
                  <a:lnTo>
                    <a:pt x="19" y="132"/>
                  </a:lnTo>
                  <a:lnTo>
                    <a:pt x="21" y="130"/>
                  </a:lnTo>
                  <a:lnTo>
                    <a:pt x="21" y="129"/>
                  </a:lnTo>
                  <a:lnTo>
                    <a:pt x="21" y="127"/>
                  </a:lnTo>
                  <a:lnTo>
                    <a:pt x="21" y="125"/>
                  </a:lnTo>
                  <a:lnTo>
                    <a:pt x="23" y="123"/>
                  </a:lnTo>
                  <a:lnTo>
                    <a:pt x="23" y="121"/>
                  </a:lnTo>
                  <a:lnTo>
                    <a:pt x="23" y="119"/>
                  </a:lnTo>
                  <a:lnTo>
                    <a:pt x="23" y="117"/>
                  </a:lnTo>
                  <a:lnTo>
                    <a:pt x="23" y="115"/>
                  </a:lnTo>
                  <a:lnTo>
                    <a:pt x="25" y="113"/>
                  </a:lnTo>
                  <a:lnTo>
                    <a:pt x="25" y="112"/>
                  </a:lnTo>
                  <a:lnTo>
                    <a:pt x="25" y="110"/>
                  </a:lnTo>
                  <a:lnTo>
                    <a:pt x="25" y="108"/>
                  </a:lnTo>
                  <a:lnTo>
                    <a:pt x="25" y="106"/>
                  </a:lnTo>
                  <a:lnTo>
                    <a:pt x="25" y="104"/>
                  </a:lnTo>
                  <a:lnTo>
                    <a:pt x="25" y="102"/>
                  </a:lnTo>
                  <a:lnTo>
                    <a:pt x="27" y="102"/>
                  </a:lnTo>
                  <a:lnTo>
                    <a:pt x="27" y="100"/>
                  </a:lnTo>
                  <a:lnTo>
                    <a:pt x="27" y="98"/>
                  </a:lnTo>
                  <a:lnTo>
                    <a:pt x="27" y="96"/>
                  </a:lnTo>
                  <a:lnTo>
                    <a:pt x="13" y="93"/>
                  </a:lnTo>
                  <a:close/>
                  <a:moveTo>
                    <a:pt x="66" y="93"/>
                  </a:moveTo>
                  <a:lnTo>
                    <a:pt x="50" y="96"/>
                  </a:lnTo>
                  <a:lnTo>
                    <a:pt x="56" y="132"/>
                  </a:lnTo>
                  <a:lnTo>
                    <a:pt x="71" y="129"/>
                  </a:lnTo>
                  <a:lnTo>
                    <a:pt x="66" y="93"/>
                  </a:lnTo>
                  <a:close/>
                  <a:moveTo>
                    <a:pt x="69" y="5"/>
                  </a:moveTo>
                  <a:lnTo>
                    <a:pt x="69" y="20"/>
                  </a:lnTo>
                  <a:lnTo>
                    <a:pt x="166" y="20"/>
                  </a:lnTo>
                  <a:lnTo>
                    <a:pt x="166" y="5"/>
                  </a:lnTo>
                  <a:lnTo>
                    <a:pt x="69" y="5"/>
                  </a:lnTo>
                  <a:close/>
                  <a:moveTo>
                    <a:pt x="83" y="22"/>
                  </a:moveTo>
                  <a:lnTo>
                    <a:pt x="83" y="24"/>
                  </a:lnTo>
                  <a:lnTo>
                    <a:pt x="81" y="24"/>
                  </a:lnTo>
                  <a:lnTo>
                    <a:pt x="81" y="26"/>
                  </a:lnTo>
                  <a:lnTo>
                    <a:pt x="81" y="28"/>
                  </a:lnTo>
                  <a:lnTo>
                    <a:pt x="81" y="30"/>
                  </a:lnTo>
                  <a:lnTo>
                    <a:pt x="79" y="30"/>
                  </a:lnTo>
                  <a:lnTo>
                    <a:pt x="79" y="32"/>
                  </a:lnTo>
                  <a:lnTo>
                    <a:pt x="79" y="34"/>
                  </a:lnTo>
                  <a:lnTo>
                    <a:pt x="77" y="34"/>
                  </a:lnTo>
                  <a:lnTo>
                    <a:pt x="77" y="36"/>
                  </a:lnTo>
                  <a:lnTo>
                    <a:pt x="77" y="38"/>
                  </a:lnTo>
                  <a:lnTo>
                    <a:pt x="75" y="39"/>
                  </a:lnTo>
                  <a:lnTo>
                    <a:pt x="75" y="41"/>
                  </a:lnTo>
                  <a:lnTo>
                    <a:pt x="73" y="41"/>
                  </a:lnTo>
                  <a:lnTo>
                    <a:pt x="73" y="43"/>
                  </a:lnTo>
                  <a:lnTo>
                    <a:pt x="73" y="45"/>
                  </a:lnTo>
                  <a:lnTo>
                    <a:pt x="71" y="45"/>
                  </a:lnTo>
                  <a:lnTo>
                    <a:pt x="71" y="47"/>
                  </a:lnTo>
                  <a:lnTo>
                    <a:pt x="69" y="47"/>
                  </a:lnTo>
                  <a:lnTo>
                    <a:pt x="69" y="49"/>
                  </a:lnTo>
                  <a:lnTo>
                    <a:pt x="69" y="51"/>
                  </a:lnTo>
                  <a:lnTo>
                    <a:pt x="66" y="51"/>
                  </a:lnTo>
                  <a:lnTo>
                    <a:pt x="66" y="53"/>
                  </a:lnTo>
                  <a:lnTo>
                    <a:pt x="66" y="55"/>
                  </a:lnTo>
                  <a:lnTo>
                    <a:pt x="66" y="56"/>
                  </a:lnTo>
                  <a:lnTo>
                    <a:pt x="69" y="56"/>
                  </a:lnTo>
                  <a:lnTo>
                    <a:pt x="69" y="58"/>
                  </a:lnTo>
                  <a:lnTo>
                    <a:pt x="71" y="60"/>
                  </a:lnTo>
                  <a:lnTo>
                    <a:pt x="71" y="62"/>
                  </a:lnTo>
                  <a:lnTo>
                    <a:pt x="73" y="62"/>
                  </a:lnTo>
                  <a:lnTo>
                    <a:pt x="73" y="64"/>
                  </a:lnTo>
                  <a:lnTo>
                    <a:pt x="75" y="66"/>
                  </a:lnTo>
                  <a:lnTo>
                    <a:pt x="75" y="68"/>
                  </a:lnTo>
                  <a:lnTo>
                    <a:pt x="77" y="68"/>
                  </a:lnTo>
                  <a:lnTo>
                    <a:pt x="77" y="70"/>
                  </a:lnTo>
                  <a:lnTo>
                    <a:pt x="79" y="72"/>
                  </a:lnTo>
                  <a:lnTo>
                    <a:pt x="79" y="74"/>
                  </a:lnTo>
                  <a:lnTo>
                    <a:pt x="81" y="75"/>
                  </a:lnTo>
                  <a:lnTo>
                    <a:pt x="81" y="77"/>
                  </a:lnTo>
                  <a:lnTo>
                    <a:pt x="83" y="77"/>
                  </a:lnTo>
                  <a:lnTo>
                    <a:pt x="83" y="79"/>
                  </a:lnTo>
                  <a:lnTo>
                    <a:pt x="83" y="81"/>
                  </a:lnTo>
                  <a:lnTo>
                    <a:pt x="85" y="81"/>
                  </a:lnTo>
                  <a:lnTo>
                    <a:pt x="85" y="83"/>
                  </a:lnTo>
                  <a:lnTo>
                    <a:pt x="85" y="85"/>
                  </a:lnTo>
                  <a:lnTo>
                    <a:pt x="100" y="75"/>
                  </a:lnTo>
                  <a:lnTo>
                    <a:pt x="100" y="74"/>
                  </a:lnTo>
                  <a:lnTo>
                    <a:pt x="98" y="72"/>
                  </a:lnTo>
                  <a:lnTo>
                    <a:pt x="98" y="70"/>
                  </a:lnTo>
                  <a:lnTo>
                    <a:pt x="95" y="70"/>
                  </a:lnTo>
                  <a:lnTo>
                    <a:pt x="95" y="68"/>
                  </a:lnTo>
                  <a:lnTo>
                    <a:pt x="93" y="66"/>
                  </a:lnTo>
                  <a:lnTo>
                    <a:pt x="93" y="64"/>
                  </a:lnTo>
                  <a:lnTo>
                    <a:pt x="91" y="64"/>
                  </a:lnTo>
                  <a:lnTo>
                    <a:pt x="91" y="62"/>
                  </a:lnTo>
                  <a:lnTo>
                    <a:pt x="89" y="60"/>
                  </a:lnTo>
                  <a:lnTo>
                    <a:pt x="89" y="58"/>
                  </a:lnTo>
                  <a:lnTo>
                    <a:pt x="87" y="58"/>
                  </a:lnTo>
                  <a:lnTo>
                    <a:pt x="87" y="56"/>
                  </a:lnTo>
                  <a:lnTo>
                    <a:pt x="85" y="56"/>
                  </a:lnTo>
                  <a:lnTo>
                    <a:pt x="85" y="55"/>
                  </a:lnTo>
                  <a:lnTo>
                    <a:pt x="83" y="55"/>
                  </a:lnTo>
                  <a:lnTo>
                    <a:pt x="83" y="53"/>
                  </a:lnTo>
                  <a:lnTo>
                    <a:pt x="85" y="53"/>
                  </a:lnTo>
                  <a:lnTo>
                    <a:pt x="85" y="51"/>
                  </a:lnTo>
                  <a:lnTo>
                    <a:pt x="87" y="51"/>
                  </a:lnTo>
                  <a:lnTo>
                    <a:pt x="87" y="49"/>
                  </a:lnTo>
                  <a:lnTo>
                    <a:pt x="87" y="47"/>
                  </a:lnTo>
                  <a:lnTo>
                    <a:pt x="89" y="47"/>
                  </a:lnTo>
                  <a:lnTo>
                    <a:pt x="89" y="45"/>
                  </a:lnTo>
                  <a:lnTo>
                    <a:pt x="91" y="43"/>
                  </a:lnTo>
                  <a:lnTo>
                    <a:pt x="91" y="41"/>
                  </a:lnTo>
                  <a:lnTo>
                    <a:pt x="93" y="39"/>
                  </a:lnTo>
                  <a:lnTo>
                    <a:pt x="93" y="38"/>
                  </a:lnTo>
                  <a:lnTo>
                    <a:pt x="95" y="38"/>
                  </a:lnTo>
                  <a:lnTo>
                    <a:pt x="95" y="36"/>
                  </a:lnTo>
                  <a:lnTo>
                    <a:pt x="95" y="34"/>
                  </a:lnTo>
                  <a:lnTo>
                    <a:pt x="98" y="34"/>
                  </a:lnTo>
                  <a:lnTo>
                    <a:pt x="98" y="32"/>
                  </a:lnTo>
                  <a:lnTo>
                    <a:pt x="98" y="30"/>
                  </a:lnTo>
                  <a:lnTo>
                    <a:pt x="100" y="30"/>
                  </a:lnTo>
                  <a:lnTo>
                    <a:pt x="100" y="28"/>
                  </a:lnTo>
                  <a:lnTo>
                    <a:pt x="83" y="22"/>
                  </a:lnTo>
                  <a:close/>
                  <a:moveTo>
                    <a:pt x="118" y="20"/>
                  </a:moveTo>
                  <a:lnTo>
                    <a:pt x="118" y="22"/>
                  </a:lnTo>
                  <a:lnTo>
                    <a:pt x="118" y="24"/>
                  </a:lnTo>
                  <a:lnTo>
                    <a:pt x="116" y="26"/>
                  </a:lnTo>
                  <a:lnTo>
                    <a:pt x="116" y="28"/>
                  </a:lnTo>
                  <a:lnTo>
                    <a:pt x="114" y="30"/>
                  </a:lnTo>
                  <a:lnTo>
                    <a:pt x="114" y="32"/>
                  </a:lnTo>
                  <a:lnTo>
                    <a:pt x="112" y="32"/>
                  </a:lnTo>
                  <a:lnTo>
                    <a:pt x="112" y="34"/>
                  </a:lnTo>
                  <a:lnTo>
                    <a:pt x="112" y="36"/>
                  </a:lnTo>
                  <a:lnTo>
                    <a:pt x="110" y="36"/>
                  </a:lnTo>
                  <a:lnTo>
                    <a:pt x="110" y="38"/>
                  </a:lnTo>
                  <a:lnTo>
                    <a:pt x="108" y="39"/>
                  </a:lnTo>
                  <a:lnTo>
                    <a:pt x="108" y="41"/>
                  </a:lnTo>
                  <a:lnTo>
                    <a:pt x="106" y="41"/>
                  </a:lnTo>
                  <a:lnTo>
                    <a:pt x="106" y="43"/>
                  </a:lnTo>
                  <a:lnTo>
                    <a:pt x="104" y="43"/>
                  </a:lnTo>
                  <a:lnTo>
                    <a:pt x="104" y="45"/>
                  </a:lnTo>
                  <a:lnTo>
                    <a:pt x="102" y="47"/>
                  </a:lnTo>
                  <a:lnTo>
                    <a:pt x="100" y="49"/>
                  </a:lnTo>
                  <a:lnTo>
                    <a:pt x="100" y="51"/>
                  </a:lnTo>
                  <a:lnTo>
                    <a:pt x="98" y="51"/>
                  </a:lnTo>
                  <a:lnTo>
                    <a:pt x="98" y="53"/>
                  </a:lnTo>
                  <a:lnTo>
                    <a:pt x="100" y="53"/>
                  </a:lnTo>
                  <a:lnTo>
                    <a:pt x="100" y="55"/>
                  </a:lnTo>
                  <a:lnTo>
                    <a:pt x="100" y="56"/>
                  </a:lnTo>
                  <a:lnTo>
                    <a:pt x="102" y="56"/>
                  </a:lnTo>
                  <a:lnTo>
                    <a:pt x="102" y="58"/>
                  </a:lnTo>
                  <a:lnTo>
                    <a:pt x="104" y="58"/>
                  </a:lnTo>
                  <a:lnTo>
                    <a:pt x="104" y="60"/>
                  </a:lnTo>
                  <a:lnTo>
                    <a:pt x="106" y="60"/>
                  </a:lnTo>
                  <a:lnTo>
                    <a:pt x="106" y="62"/>
                  </a:lnTo>
                  <a:lnTo>
                    <a:pt x="106" y="64"/>
                  </a:lnTo>
                  <a:lnTo>
                    <a:pt x="108" y="64"/>
                  </a:lnTo>
                  <a:lnTo>
                    <a:pt x="108" y="66"/>
                  </a:lnTo>
                  <a:lnTo>
                    <a:pt x="110" y="66"/>
                  </a:lnTo>
                  <a:lnTo>
                    <a:pt x="110" y="68"/>
                  </a:lnTo>
                  <a:lnTo>
                    <a:pt x="112" y="70"/>
                  </a:lnTo>
                  <a:lnTo>
                    <a:pt x="112" y="72"/>
                  </a:lnTo>
                  <a:lnTo>
                    <a:pt x="114" y="74"/>
                  </a:lnTo>
                  <a:lnTo>
                    <a:pt x="116" y="75"/>
                  </a:lnTo>
                  <a:lnTo>
                    <a:pt x="116" y="77"/>
                  </a:lnTo>
                  <a:lnTo>
                    <a:pt x="118" y="79"/>
                  </a:lnTo>
                  <a:lnTo>
                    <a:pt x="118" y="81"/>
                  </a:lnTo>
                  <a:lnTo>
                    <a:pt x="120" y="81"/>
                  </a:lnTo>
                  <a:lnTo>
                    <a:pt x="120" y="83"/>
                  </a:lnTo>
                  <a:lnTo>
                    <a:pt x="120" y="85"/>
                  </a:lnTo>
                  <a:lnTo>
                    <a:pt x="122" y="85"/>
                  </a:lnTo>
                  <a:lnTo>
                    <a:pt x="135" y="75"/>
                  </a:lnTo>
                  <a:lnTo>
                    <a:pt x="135" y="74"/>
                  </a:lnTo>
                  <a:lnTo>
                    <a:pt x="133" y="74"/>
                  </a:lnTo>
                  <a:lnTo>
                    <a:pt x="133" y="72"/>
                  </a:lnTo>
                  <a:lnTo>
                    <a:pt x="131" y="70"/>
                  </a:lnTo>
                  <a:lnTo>
                    <a:pt x="131" y="68"/>
                  </a:lnTo>
                  <a:lnTo>
                    <a:pt x="129" y="68"/>
                  </a:lnTo>
                  <a:lnTo>
                    <a:pt x="129" y="66"/>
                  </a:lnTo>
                  <a:lnTo>
                    <a:pt x="127" y="64"/>
                  </a:lnTo>
                  <a:lnTo>
                    <a:pt x="127" y="62"/>
                  </a:lnTo>
                  <a:lnTo>
                    <a:pt x="124" y="62"/>
                  </a:lnTo>
                  <a:lnTo>
                    <a:pt x="124" y="60"/>
                  </a:lnTo>
                  <a:lnTo>
                    <a:pt x="122" y="60"/>
                  </a:lnTo>
                  <a:lnTo>
                    <a:pt x="122" y="58"/>
                  </a:lnTo>
                  <a:lnTo>
                    <a:pt x="120" y="56"/>
                  </a:lnTo>
                  <a:lnTo>
                    <a:pt x="118" y="55"/>
                  </a:lnTo>
                  <a:lnTo>
                    <a:pt x="118" y="53"/>
                  </a:lnTo>
                  <a:lnTo>
                    <a:pt x="116" y="53"/>
                  </a:lnTo>
                  <a:lnTo>
                    <a:pt x="116" y="51"/>
                  </a:lnTo>
                  <a:lnTo>
                    <a:pt x="118" y="51"/>
                  </a:lnTo>
                  <a:lnTo>
                    <a:pt x="118" y="49"/>
                  </a:lnTo>
                  <a:lnTo>
                    <a:pt x="120" y="49"/>
                  </a:lnTo>
                  <a:lnTo>
                    <a:pt x="120" y="47"/>
                  </a:lnTo>
                  <a:lnTo>
                    <a:pt x="122" y="47"/>
                  </a:lnTo>
                  <a:lnTo>
                    <a:pt x="122" y="45"/>
                  </a:lnTo>
                  <a:lnTo>
                    <a:pt x="124" y="43"/>
                  </a:lnTo>
                  <a:lnTo>
                    <a:pt x="124" y="41"/>
                  </a:lnTo>
                  <a:lnTo>
                    <a:pt x="127" y="41"/>
                  </a:lnTo>
                  <a:lnTo>
                    <a:pt x="127" y="39"/>
                  </a:lnTo>
                  <a:lnTo>
                    <a:pt x="129" y="39"/>
                  </a:lnTo>
                  <a:lnTo>
                    <a:pt x="129" y="38"/>
                  </a:lnTo>
                  <a:lnTo>
                    <a:pt x="129" y="36"/>
                  </a:lnTo>
                  <a:lnTo>
                    <a:pt x="131" y="36"/>
                  </a:lnTo>
                  <a:lnTo>
                    <a:pt x="131" y="34"/>
                  </a:lnTo>
                  <a:lnTo>
                    <a:pt x="133" y="32"/>
                  </a:lnTo>
                  <a:lnTo>
                    <a:pt x="133" y="30"/>
                  </a:lnTo>
                  <a:lnTo>
                    <a:pt x="135" y="30"/>
                  </a:lnTo>
                  <a:lnTo>
                    <a:pt x="118" y="20"/>
                  </a:lnTo>
                  <a:close/>
                  <a:moveTo>
                    <a:pt x="149" y="22"/>
                  </a:moveTo>
                  <a:lnTo>
                    <a:pt x="149" y="24"/>
                  </a:lnTo>
                  <a:lnTo>
                    <a:pt x="147" y="26"/>
                  </a:lnTo>
                  <a:lnTo>
                    <a:pt x="147" y="28"/>
                  </a:lnTo>
                  <a:lnTo>
                    <a:pt x="147" y="30"/>
                  </a:lnTo>
                  <a:lnTo>
                    <a:pt x="145" y="30"/>
                  </a:lnTo>
                  <a:lnTo>
                    <a:pt x="145" y="32"/>
                  </a:lnTo>
                  <a:lnTo>
                    <a:pt x="145" y="34"/>
                  </a:lnTo>
                  <a:lnTo>
                    <a:pt x="143" y="36"/>
                  </a:lnTo>
                  <a:lnTo>
                    <a:pt x="143" y="38"/>
                  </a:lnTo>
                  <a:lnTo>
                    <a:pt x="141" y="39"/>
                  </a:lnTo>
                  <a:lnTo>
                    <a:pt x="141" y="41"/>
                  </a:lnTo>
                  <a:lnTo>
                    <a:pt x="139" y="41"/>
                  </a:lnTo>
                  <a:lnTo>
                    <a:pt x="139" y="43"/>
                  </a:lnTo>
                  <a:lnTo>
                    <a:pt x="139" y="45"/>
                  </a:lnTo>
                  <a:lnTo>
                    <a:pt x="137" y="45"/>
                  </a:lnTo>
                  <a:lnTo>
                    <a:pt x="137" y="47"/>
                  </a:lnTo>
                  <a:lnTo>
                    <a:pt x="135" y="49"/>
                  </a:lnTo>
                  <a:lnTo>
                    <a:pt x="133" y="51"/>
                  </a:lnTo>
                  <a:lnTo>
                    <a:pt x="133" y="53"/>
                  </a:lnTo>
                  <a:lnTo>
                    <a:pt x="135" y="53"/>
                  </a:lnTo>
                  <a:lnTo>
                    <a:pt x="135" y="55"/>
                  </a:lnTo>
                  <a:lnTo>
                    <a:pt x="135" y="56"/>
                  </a:lnTo>
                  <a:lnTo>
                    <a:pt x="137" y="56"/>
                  </a:lnTo>
                  <a:lnTo>
                    <a:pt x="137" y="58"/>
                  </a:lnTo>
                  <a:lnTo>
                    <a:pt x="139" y="58"/>
                  </a:lnTo>
                  <a:lnTo>
                    <a:pt x="139" y="60"/>
                  </a:lnTo>
                  <a:lnTo>
                    <a:pt x="141" y="62"/>
                  </a:lnTo>
                  <a:lnTo>
                    <a:pt x="141" y="64"/>
                  </a:lnTo>
                  <a:lnTo>
                    <a:pt x="143" y="64"/>
                  </a:lnTo>
                  <a:lnTo>
                    <a:pt x="143" y="66"/>
                  </a:lnTo>
                  <a:lnTo>
                    <a:pt x="145" y="68"/>
                  </a:lnTo>
                  <a:lnTo>
                    <a:pt x="145" y="70"/>
                  </a:lnTo>
                  <a:lnTo>
                    <a:pt x="147" y="72"/>
                  </a:lnTo>
                  <a:lnTo>
                    <a:pt x="147" y="74"/>
                  </a:lnTo>
                  <a:lnTo>
                    <a:pt x="149" y="75"/>
                  </a:lnTo>
                  <a:lnTo>
                    <a:pt x="149" y="77"/>
                  </a:lnTo>
                  <a:lnTo>
                    <a:pt x="151" y="77"/>
                  </a:lnTo>
                  <a:lnTo>
                    <a:pt x="151" y="79"/>
                  </a:lnTo>
                  <a:lnTo>
                    <a:pt x="151" y="81"/>
                  </a:lnTo>
                  <a:lnTo>
                    <a:pt x="153" y="81"/>
                  </a:lnTo>
                  <a:lnTo>
                    <a:pt x="153" y="83"/>
                  </a:lnTo>
                  <a:lnTo>
                    <a:pt x="153" y="85"/>
                  </a:lnTo>
                  <a:lnTo>
                    <a:pt x="168" y="75"/>
                  </a:lnTo>
                  <a:lnTo>
                    <a:pt x="168" y="74"/>
                  </a:lnTo>
                  <a:lnTo>
                    <a:pt x="166" y="74"/>
                  </a:lnTo>
                  <a:lnTo>
                    <a:pt x="166" y="72"/>
                  </a:lnTo>
                  <a:lnTo>
                    <a:pt x="164" y="70"/>
                  </a:lnTo>
                  <a:lnTo>
                    <a:pt x="164" y="68"/>
                  </a:lnTo>
                  <a:lnTo>
                    <a:pt x="162" y="66"/>
                  </a:lnTo>
                  <a:lnTo>
                    <a:pt x="162" y="64"/>
                  </a:lnTo>
                  <a:lnTo>
                    <a:pt x="160" y="64"/>
                  </a:lnTo>
                  <a:lnTo>
                    <a:pt x="160" y="62"/>
                  </a:lnTo>
                  <a:lnTo>
                    <a:pt x="158" y="60"/>
                  </a:lnTo>
                  <a:lnTo>
                    <a:pt x="158" y="58"/>
                  </a:lnTo>
                  <a:lnTo>
                    <a:pt x="156" y="58"/>
                  </a:lnTo>
                  <a:lnTo>
                    <a:pt x="156" y="56"/>
                  </a:lnTo>
                  <a:lnTo>
                    <a:pt x="153" y="56"/>
                  </a:lnTo>
                  <a:lnTo>
                    <a:pt x="153" y="55"/>
                  </a:lnTo>
                  <a:lnTo>
                    <a:pt x="151" y="55"/>
                  </a:lnTo>
                  <a:lnTo>
                    <a:pt x="151" y="53"/>
                  </a:lnTo>
                  <a:lnTo>
                    <a:pt x="151" y="51"/>
                  </a:lnTo>
                  <a:lnTo>
                    <a:pt x="153" y="49"/>
                  </a:lnTo>
                  <a:lnTo>
                    <a:pt x="153" y="47"/>
                  </a:lnTo>
                  <a:lnTo>
                    <a:pt x="156" y="47"/>
                  </a:lnTo>
                  <a:lnTo>
                    <a:pt x="156" y="45"/>
                  </a:lnTo>
                  <a:lnTo>
                    <a:pt x="158" y="43"/>
                  </a:lnTo>
                  <a:lnTo>
                    <a:pt x="158" y="41"/>
                  </a:lnTo>
                  <a:lnTo>
                    <a:pt x="160" y="39"/>
                  </a:lnTo>
                  <a:lnTo>
                    <a:pt x="160" y="38"/>
                  </a:lnTo>
                  <a:lnTo>
                    <a:pt x="162" y="38"/>
                  </a:lnTo>
                  <a:lnTo>
                    <a:pt x="162" y="36"/>
                  </a:lnTo>
                  <a:lnTo>
                    <a:pt x="162" y="34"/>
                  </a:lnTo>
                  <a:lnTo>
                    <a:pt x="164" y="34"/>
                  </a:lnTo>
                  <a:lnTo>
                    <a:pt x="164" y="32"/>
                  </a:lnTo>
                  <a:lnTo>
                    <a:pt x="164" y="30"/>
                  </a:lnTo>
                  <a:lnTo>
                    <a:pt x="166" y="30"/>
                  </a:lnTo>
                  <a:lnTo>
                    <a:pt x="166" y="28"/>
                  </a:lnTo>
                  <a:lnTo>
                    <a:pt x="149" y="22"/>
                  </a:lnTo>
                  <a:close/>
                  <a:moveTo>
                    <a:pt x="110" y="134"/>
                  </a:moveTo>
                  <a:lnTo>
                    <a:pt x="66" y="134"/>
                  </a:lnTo>
                  <a:lnTo>
                    <a:pt x="66" y="149"/>
                  </a:lnTo>
                  <a:lnTo>
                    <a:pt x="168" y="149"/>
                  </a:lnTo>
                  <a:lnTo>
                    <a:pt x="168" y="134"/>
                  </a:lnTo>
                  <a:lnTo>
                    <a:pt x="129" y="134"/>
                  </a:lnTo>
                  <a:lnTo>
                    <a:pt x="129" y="102"/>
                  </a:lnTo>
                  <a:lnTo>
                    <a:pt x="166" y="102"/>
                  </a:lnTo>
                  <a:lnTo>
                    <a:pt x="166" y="87"/>
                  </a:lnTo>
                  <a:lnTo>
                    <a:pt x="75" y="87"/>
                  </a:lnTo>
                  <a:lnTo>
                    <a:pt x="75" y="102"/>
                  </a:lnTo>
                  <a:lnTo>
                    <a:pt x="110" y="102"/>
                  </a:lnTo>
                  <a:lnTo>
                    <a:pt x="110"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03" name="Google Shape;103;p16"/>
            <p:cNvSpPr/>
            <p:nvPr/>
          </p:nvSpPr>
          <p:spPr>
            <a:xfrm>
              <a:off x="389" y="212"/>
              <a:ext cx="172" cy="152"/>
            </a:xfrm>
            <a:custGeom>
              <a:avLst/>
              <a:gdLst/>
              <a:ahLst/>
              <a:cxnLst/>
              <a:rect l="l" t="t" r="r" b="b"/>
              <a:pathLst>
                <a:path w="172" h="152" extrusionOk="0">
                  <a:moveTo>
                    <a:pt x="29" y="33"/>
                  </a:moveTo>
                  <a:lnTo>
                    <a:pt x="42" y="21"/>
                  </a:lnTo>
                  <a:lnTo>
                    <a:pt x="40" y="19"/>
                  </a:lnTo>
                  <a:lnTo>
                    <a:pt x="40" y="18"/>
                  </a:lnTo>
                  <a:lnTo>
                    <a:pt x="38" y="18"/>
                  </a:lnTo>
                  <a:lnTo>
                    <a:pt x="36" y="16"/>
                  </a:lnTo>
                  <a:lnTo>
                    <a:pt x="36" y="14"/>
                  </a:lnTo>
                  <a:lnTo>
                    <a:pt x="33" y="14"/>
                  </a:lnTo>
                  <a:lnTo>
                    <a:pt x="31" y="12"/>
                  </a:lnTo>
                  <a:lnTo>
                    <a:pt x="29" y="10"/>
                  </a:lnTo>
                  <a:lnTo>
                    <a:pt x="27" y="10"/>
                  </a:lnTo>
                  <a:lnTo>
                    <a:pt x="27" y="8"/>
                  </a:lnTo>
                  <a:lnTo>
                    <a:pt x="25" y="8"/>
                  </a:lnTo>
                  <a:lnTo>
                    <a:pt x="25" y="6"/>
                  </a:lnTo>
                  <a:lnTo>
                    <a:pt x="23" y="6"/>
                  </a:lnTo>
                  <a:lnTo>
                    <a:pt x="23" y="4"/>
                  </a:lnTo>
                  <a:lnTo>
                    <a:pt x="21" y="4"/>
                  </a:lnTo>
                  <a:lnTo>
                    <a:pt x="19" y="2"/>
                  </a:lnTo>
                  <a:lnTo>
                    <a:pt x="17" y="0"/>
                  </a:lnTo>
                  <a:lnTo>
                    <a:pt x="4" y="14"/>
                  </a:lnTo>
                  <a:lnTo>
                    <a:pt x="7" y="14"/>
                  </a:lnTo>
                  <a:lnTo>
                    <a:pt x="7" y="16"/>
                  </a:lnTo>
                  <a:lnTo>
                    <a:pt x="9" y="16"/>
                  </a:lnTo>
                  <a:lnTo>
                    <a:pt x="9" y="18"/>
                  </a:lnTo>
                  <a:lnTo>
                    <a:pt x="11" y="18"/>
                  </a:lnTo>
                  <a:lnTo>
                    <a:pt x="13" y="19"/>
                  </a:lnTo>
                  <a:lnTo>
                    <a:pt x="15" y="19"/>
                  </a:lnTo>
                  <a:lnTo>
                    <a:pt x="15" y="21"/>
                  </a:lnTo>
                  <a:lnTo>
                    <a:pt x="17" y="21"/>
                  </a:lnTo>
                  <a:lnTo>
                    <a:pt x="17" y="23"/>
                  </a:lnTo>
                  <a:lnTo>
                    <a:pt x="19" y="23"/>
                  </a:lnTo>
                  <a:lnTo>
                    <a:pt x="19" y="25"/>
                  </a:lnTo>
                  <a:lnTo>
                    <a:pt x="21" y="25"/>
                  </a:lnTo>
                  <a:lnTo>
                    <a:pt x="21" y="27"/>
                  </a:lnTo>
                  <a:lnTo>
                    <a:pt x="23" y="27"/>
                  </a:lnTo>
                  <a:lnTo>
                    <a:pt x="23" y="29"/>
                  </a:lnTo>
                  <a:lnTo>
                    <a:pt x="25" y="29"/>
                  </a:lnTo>
                  <a:lnTo>
                    <a:pt x="25" y="31"/>
                  </a:lnTo>
                  <a:lnTo>
                    <a:pt x="27" y="31"/>
                  </a:lnTo>
                  <a:lnTo>
                    <a:pt x="27" y="33"/>
                  </a:lnTo>
                  <a:lnTo>
                    <a:pt x="29" y="33"/>
                  </a:lnTo>
                  <a:close/>
                  <a:moveTo>
                    <a:pt x="23" y="73"/>
                  </a:moveTo>
                  <a:lnTo>
                    <a:pt x="36" y="59"/>
                  </a:lnTo>
                  <a:lnTo>
                    <a:pt x="36" y="57"/>
                  </a:lnTo>
                  <a:lnTo>
                    <a:pt x="33" y="57"/>
                  </a:lnTo>
                  <a:lnTo>
                    <a:pt x="33" y="55"/>
                  </a:lnTo>
                  <a:lnTo>
                    <a:pt x="31" y="55"/>
                  </a:lnTo>
                  <a:lnTo>
                    <a:pt x="29" y="54"/>
                  </a:lnTo>
                  <a:lnTo>
                    <a:pt x="29" y="52"/>
                  </a:lnTo>
                  <a:lnTo>
                    <a:pt x="27" y="52"/>
                  </a:lnTo>
                  <a:lnTo>
                    <a:pt x="25" y="50"/>
                  </a:lnTo>
                  <a:lnTo>
                    <a:pt x="23" y="48"/>
                  </a:lnTo>
                  <a:lnTo>
                    <a:pt x="21" y="48"/>
                  </a:lnTo>
                  <a:lnTo>
                    <a:pt x="21" y="46"/>
                  </a:lnTo>
                  <a:lnTo>
                    <a:pt x="19" y="46"/>
                  </a:lnTo>
                  <a:lnTo>
                    <a:pt x="19" y="44"/>
                  </a:lnTo>
                  <a:lnTo>
                    <a:pt x="17" y="44"/>
                  </a:lnTo>
                  <a:lnTo>
                    <a:pt x="15" y="42"/>
                  </a:lnTo>
                  <a:lnTo>
                    <a:pt x="13" y="42"/>
                  </a:lnTo>
                  <a:lnTo>
                    <a:pt x="0" y="54"/>
                  </a:lnTo>
                  <a:lnTo>
                    <a:pt x="2" y="55"/>
                  </a:lnTo>
                  <a:lnTo>
                    <a:pt x="4" y="55"/>
                  </a:lnTo>
                  <a:lnTo>
                    <a:pt x="4" y="57"/>
                  </a:lnTo>
                  <a:lnTo>
                    <a:pt x="7" y="57"/>
                  </a:lnTo>
                  <a:lnTo>
                    <a:pt x="7" y="59"/>
                  </a:lnTo>
                  <a:lnTo>
                    <a:pt x="9" y="59"/>
                  </a:lnTo>
                  <a:lnTo>
                    <a:pt x="11" y="61"/>
                  </a:lnTo>
                  <a:lnTo>
                    <a:pt x="13" y="61"/>
                  </a:lnTo>
                  <a:lnTo>
                    <a:pt x="13" y="63"/>
                  </a:lnTo>
                  <a:lnTo>
                    <a:pt x="15" y="63"/>
                  </a:lnTo>
                  <a:lnTo>
                    <a:pt x="15" y="65"/>
                  </a:lnTo>
                  <a:lnTo>
                    <a:pt x="17" y="65"/>
                  </a:lnTo>
                  <a:lnTo>
                    <a:pt x="17" y="67"/>
                  </a:lnTo>
                  <a:lnTo>
                    <a:pt x="19" y="67"/>
                  </a:lnTo>
                  <a:lnTo>
                    <a:pt x="21" y="69"/>
                  </a:lnTo>
                  <a:lnTo>
                    <a:pt x="21" y="71"/>
                  </a:lnTo>
                  <a:lnTo>
                    <a:pt x="23" y="71"/>
                  </a:lnTo>
                  <a:lnTo>
                    <a:pt x="23" y="73"/>
                  </a:lnTo>
                  <a:close/>
                  <a:moveTo>
                    <a:pt x="15" y="116"/>
                  </a:moveTo>
                  <a:lnTo>
                    <a:pt x="15" y="118"/>
                  </a:lnTo>
                  <a:lnTo>
                    <a:pt x="15" y="120"/>
                  </a:lnTo>
                  <a:lnTo>
                    <a:pt x="13" y="120"/>
                  </a:lnTo>
                  <a:lnTo>
                    <a:pt x="13" y="122"/>
                  </a:lnTo>
                  <a:lnTo>
                    <a:pt x="13" y="124"/>
                  </a:lnTo>
                  <a:lnTo>
                    <a:pt x="11" y="126"/>
                  </a:lnTo>
                  <a:lnTo>
                    <a:pt x="11" y="128"/>
                  </a:lnTo>
                  <a:lnTo>
                    <a:pt x="9" y="128"/>
                  </a:lnTo>
                  <a:lnTo>
                    <a:pt x="9" y="129"/>
                  </a:lnTo>
                  <a:lnTo>
                    <a:pt x="9" y="131"/>
                  </a:lnTo>
                  <a:lnTo>
                    <a:pt x="7" y="131"/>
                  </a:lnTo>
                  <a:lnTo>
                    <a:pt x="7" y="133"/>
                  </a:lnTo>
                  <a:lnTo>
                    <a:pt x="7" y="135"/>
                  </a:lnTo>
                  <a:lnTo>
                    <a:pt x="4" y="135"/>
                  </a:lnTo>
                  <a:lnTo>
                    <a:pt x="4" y="137"/>
                  </a:lnTo>
                  <a:lnTo>
                    <a:pt x="2" y="139"/>
                  </a:lnTo>
                  <a:lnTo>
                    <a:pt x="2" y="141"/>
                  </a:lnTo>
                  <a:lnTo>
                    <a:pt x="0" y="143"/>
                  </a:lnTo>
                  <a:lnTo>
                    <a:pt x="17" y="150"/>
                  </a:lnTo>
                  <a:lnTo>
                    <a:pt x="19" y="148"/>
                  </a:lnTo>
                  <a:lnTo>
                    <a:pt x="19" y="147"/>
                  </a:lnTo>
                  <a:lnTo>
                    <a:pt x="21" y="145"/>
                  </a:lnTo>
                  <a:lnTo>
                    <a:pt x="23" y="143"/>
                  </a:lnTo>
                  <a:lnTo>
                    <a:pt x="23" y="141"/>
                  </a:lnTo>
                  <a:lnTo>
                    <a:pt x="25" y="139"/>
                  </a:lnTo>
                  <a:lnTo>
                    <a:pt x="25" y="137"/>
                  </a:lnTo>
                  <a:lnTo>
                    <a:pt x="25" y="135"/>
                  </a:lnTo>
                  <a:lnTo>
                    <a:pt x="27" y="133"/>
                  </a:lnTo>
                  <a:lnTo>
                    <a:pt x="27" y="131"/>
                  </a:lnTo>
                  <a:lnTo>
                    <a:pt x="29" y="129"/>
                  </a:lnTo>
                  <a:lnTo>
                    <a:pt x="29" y="128"/>
                  </a:lnTo>
                  <a:lnTo>
                    <a:pt x="29" y="126"/>
                  </a:lnTo>
                  <a:lnTo>
                    <a:pt x="31" y="124"/>
                  </a:lnTo>
                  <a:lnTo>
                    <a:pt x="31" y="122"/>
                  </a:lnTo>
                  <a:lnTo>
                    <a:pt x="33" y="120"/>
                  </a:lnTo>
                  <a:lnTo>
                    <a:pt x="33" y="118"/>
                  </a:lnTo>
                  <a:lnTo>
                    <a:pt x="33" y="116"/>
                  </a:lnTo>
                  <a:lnTo>
                    <a:pt x="36" y="114"/>
                  </a:lnTo>
                  <a:lnTo>
                    <a:pt x="36" y="112"/>
                  </a:lnTo>
                  <a:lnTo>
                    <a:pt x="36" y="111"/>
                  </a:lnTo>
                  <a:lnTo>
                    <a:pt x="36" y="107"/>
                  </a:lnTo>
                  <a:lnTo>
                    <a:pt x="38" y="105"/>
                  </a:lnTo>
                  <a:lnTo>
                    <a:pt x="38" y="103"/>
                  </a:lnTo>
                  <a:lnTo>
                    <a:pt x="38" y="101"/>
                  </a:lnTo>
                  <a:lnTo>
                    <a:pt x="40" y="99"/>
                  </a:lnTo>
                  <a:lnTo>
                    <a:pt x="40" y="95"/>
                  </a:lnTo>
                  <a:lnTo>
                    <a:pt x="40" y="93"/>
                  </a:lnTo>
                  <a:lnTo>
                    <a:pt x="40" y="92"/>
                  </a:lnTo>
                  <a:lnTo>
                    <a:pt x="42" y="88"/>
                  </a:lnTo>
                  <a:lnTo>
                    <a:pt x="42" y="86"/>
                  </a:lnTo>
                  <a:lnTo>
                    <a:pt x="23" y="84"/>
                  </a:lnTo>
                  <a:lnTo>
                    <a:pt x="23" y="86"/>
                  </a:lnTo>
                  <a:lnTo>
                    <a:pt x="23" y="88"/>
                  </a:lnTo>
                  <a:lnTo>
                    <a:pt x="23" y="90"/>
                  </a:lnTo>
                  <a:lnTo>
                    <a:pt x="23" y="92"/>
                  </a:lnTo>
                  <a:lnTo>
                    <a:pt x="23" y="93"/>
                  </a:lnTo>
                  <a:lnTo>
                    <a:pt x="23" y="95"/>
                  </a:lnTo>
                  <a:lnTo>
                    <a:pt x="21" y="97"/>
                  </a:lnTo>
                  <a:lnTo>
                    <a:pt x="21" y="99"/>
                  </a:lnTo>
                  <a:lnTo>
                    <a:pt x="21" y="101"/>
                  </a:lnTo>
                  <a:lnTo>
                    <a:pt x="21" y="103"/>
                  </a:lnTo>
                  <a:lnTo>
                    <a:pt x="21" y="105"/>
                  </a:lnTo>
                  <a:lnTo>
                    <a:pt x="19" y="105"/>
                  </a:lnTo>
                  <a:lnTo>
                    <a:pt x="19" y="107"/>
                  </a:lnTo>
                  <a:lnTo>
                    <a:pt x="19" y="109"/>
                  </a:lnTo>
                  <a:lnTo>
                    <a:pt x="19" y="111"/>
                  </a:lnTo>
                  <a:lnTo>
                    <a:pt x="17" y="111"/>
                  </a:lnTo>
                  <a:lnTo>
                    <a:pt x="17" y="112"/>
                  </a:lnTo>
                  <a:lnTo>
                    <a:pt x="17" y="114"/>
                  </a:lnTo>
                  <a:lnTo>
                    <a:pt x="15" y="116"/>
                  </a:lnTo>
                  <a:close/>
                  <a:moveTo>
                    <a:pt x="143" y="42"/>
                  </a:moveTo>
                  <a:lnTo>
                    <a:pt x="143" y="44"/>
                  </a:lnTo>
                  <a:lnTo>
                    <a:pt x="143" y="46"/>
                  </a:lnTo>
                  <a:lnTo>
                    <a:pt x="143" y="48"/>
                  </a:lnTo>
                  <a:lnTo>
                    <a:pt x="145" y="50"/>
                  </a:lnTo>
                  <a:lnTo>
                    <a:pt x="145" y="52"/>
                  </a:lnTo>
                  <a:lnTo>
                    <a:pt x="145" y="54"/>
                  </a:lnTo>
                  <a:lnTo>
                    <a:pt x="147" y="55"/>
                  </a:lnTo>
                  <a:lnTo>
                    <a:pt x="147" y="57"/>
                  </a:lnTo>
                  <a:lnTo>
                    <a:pt x="147" y="59"/>
                  </a:lnTo>
                  <a:lnTo>
                    <a:pt x="149" y="59"/>
                  </a:lnTo>
                  <a:lnTo>
                    <a:pt x="149" y="61"/>
                  </a:lnTo>
                  <a:lnTo>
                    <a:pt x="149" y="63"/>
                  </a:lnTo>
                  <a:lnTo>
                    <a:pt x="152" y="65"/>
                  </a:lnTo>
                  <a:lnTo>
                    <a:pt x="152" y="67"/>
                  </a:lnTo>
                  <a:lnTo>
                    <a:pt x="154" y="67"/>
                  </a:lnTo>
                  <a:lnTo>
                    <a:pt x="154" y="69"/>
                  </a:lnTo>
                  <a:lnTo>
                    <a:pt x="154" y="71"/>
                  </a:lnTo>
                  <a:lnTo>
                    <a:pt x="156" y="71"/>
                  </a:lnTo>
                  <a:lnTo>
                    <a:pt x="156" y="73"/>
                  </a:lnTo>
                  <a:lnTo>
                    <a:pt x="158" y="74"/>
                  </a:lnTo>
                  <a:lnTo>
                    <a:pt x="158" y="76"/>
                  </a:lnTo>
                  <a:lnTo>
                    <a:pt x="160" y="76"/>
                  </a:lnTo>
                  <a:lnTo>
                    <a:pt x="172" y="73"/>
                  </a:lnTo>
                  <a:lnTo>
                    <a:pt x="172" y="71"/>
                  </a:lnTo>
                  <a:lnTo>
                    <a:pt x="170" y="69"/>
                  </a:lnTo>
                  <a:lnTo>
                    <a:pt x="170" y="67"/>
                  </a:lnTo>
                  <a:lnTo>
                    <a:pt x="168" y="67"/>
                  </a:lnTo>
                  <a:lnTo>
                    <a:pt x="168" y="65"/>
                  </a:lnTo>
                  <a:lnTo>
                    <a:pt x="166" y="63"/>
                  </a:lnTo>
                  <a:lnTo>
                    <a:pt x="166" y="61"/>
                  </a:lnTo>
                  <a:lnTo>
                    <a:pt x="164" y="61"/>
                  </a:lnTo>
                  <a:lnTo>
                    <a:pt x="164" y="59"/>
                  </a:lnTo>
                  <a:lnTo>
                    <a:pt x="162" y="57"/>
                  </a:lnTo>
                  <a:lnTo>
                    <a:pt x="162" y="55"/>
                  </a:lnTo>
                  <a:lnTo>
                    <a:pt x="160" y="54"/>
                  </a:lnTo>
                  <a:lnTo>
                    <a:pt x="160" y="52"/>
                  </a:lnTo>
                  <a:lnTo>
                    <a:pt x="160" y="50"/>
                  </a:lnTo>
                  <a:lnTo>
                    <a:pt x="158" y="48"/>
                  </a:lnTo>
                  <a:lnTo>
                    <a:pt x="158" y="46"/>
                  </a:lnTo>
                  <a:lnTo>
                    <a:pt x="158" y="44"/>
                  </a:lnTo>
                  <a:lnTo>
                    <a:pt x="156" y="42"/>
                  </a:lnTo>
                  <a:lnTo>
                    <a:pt x="156" y="40"/>
                  </a:lnTo>
                  <a:lnTo>
                    <a:pt x="158" y="40"/>
                  </a:lnTo>
                  <a:lnTo>
                    <a:pt x="160" y="40"/>
                  </a:lnTo>
                  <a:lnTo>
                    <a:pt x="162" y="38"/>
                  </a:lnTo>
                  <a:lnTo>
                    <a:pt x="164" y="38"/>
                  </a:lnTo>
                  <a:lnTo>
                    <a:pt x="166" y="38"/>
                  </a:lnTo>
                  <a:lnTo>
                    <a:pt x="158" y="25"/>
                  </a:lnTo>
                  <a:lnTo>
                    <a:pt x="158" y="27"/>
                  </a:lnTo>
                  <a:lnTo>
                    <a:pt x="156" y="27"/>
                  </a:lnTo>
                  <a:lnTo>
                    <a:pt x="154" y="27"/>
                  </a:lnTo>
                  <a:lnTo>
                    <a:pt x="152" y="27"/>
                  </a:lnTo>
                  <a:lnTo>
                    <a:pt x="149" y="29"/>
                  </a:lnTo>
                  <a:lnTo>
                    <a:pt x="147" y="29"/>
                  </a:lnTo>
                  <a:lnTo>
                    <a:pt x="145" y="29"/>
                  </a:lnTo>
                  <a:lnTo>
                    <a:pt x="143" y="29"/>
                  </a:lnTo>
                  <a:lnTo>
                    <a:pt x="141" y="29"/>
                  </a:lnTo>
                  <a:lnTo>
                    <a:pt x="139" y="31"/>
                  </a:lnTo>
                  <a:lnTo>
                    <a:pt x="137" y="31"/>
                  </a:lnTo>
                  <a:lnTo>
                    <a:pt x="135" y="31"/>
                  </a:lnTo>
                  <a:lnTo>
                    <a:pt x="133" y="31"/>
                  </a:lnTo>
                  <a:lnTo>
                    <a:pt x="131" y="31"/>
                  </a:lnTo>
                  <a:lnTo>
                    <a:pt x="129" y="31"/>
                  </a:lnTo>
                  <a:lnTo>
                    <a:pt x="127" y="31"/>
                  </a:lnTo>
                  <a:lnTo>
                    <a:pt x="125" y="31"/>
                  </a:lnTo>
                  <a:lnTo>
                    <a:pt x="116" y="23"/>
                  </a:lnTo>
                  <a:lnTo>
                    <a:pt x="166" y="23"/>
                  </a:lnTo>
                  <a:lnTo>
                    <a:pt x="166" y="8"/>
                  </a:lnTo>
                  <a:lnTo>
                    <a:pt x="112" y="8"/>
                  </a:lnTo>
                  <a:lnTo>
                    <a:pt x="112" y="2"/>
                  </a:lnTo>
                  <a:lnTo>
                    <a:pt x="94" y="2"/>
                  </a:lnTo>
                  <a:lnTo>
                    <a:pt x="94" y="8"/>
                  </a:lnTo>
                  <a:lnTo>
                    <a:pt x="44" y="8"/>
                  </a:lnTo>
                  <a:lnTo>
                    <a:pt x="44" y="23"/>
                  </a:lnTo>
                  <a:lnTo>
                    <a:pt x="89" y="23"/>
                  </a:lnTo>
                  <a:lnTo>
                    <a:pt x="79" y="29"/>
                  </a:lnTo>
                  <a:lnTo>
                    <a:pt x="79" y="31"/>
                  </a:lnTo>
                  <a:lnTo>
                    <a:pt x="81" y="31"/>
                  </a:lnTo>
                  <a:lnTo>
                    <a:pt x="81" y="33"/>
                  </a:lnTo>
                  <a:lnTo>
                    <a:pt x="83" y="33"/>
                  </a:lnTo>
                  <a:lnTo>
                    <a:pt x="81" y="33"/>
                  </a:lnTo>
                  <a:lnTo>
                    <a:pt x="38" y="33"/>
                  </a:lnTo>
                  <a:lnTo>
                    <a:pt x="38" y="46"/>
                  </a:lnTo>
                  <a:lnTo>
                    <a:pt x="48" y="46"/>
                  </a:lnTo>
                  <a:lnTo>
                    <a:pt x="48" y="48"/>
                  </a:lnTo>
                  <a:lnTo>
                    <a:pt x="46" y="48"/>
                  </a:lnTo>
                  <a:lnTo>
                    <a:pt x="46" y="50"/>
                  </a:lnTo>
                  <a:lnTo>
                    <a:pt x="46" y="52"/>
                  </a:lnTo>
                  <a:lnTo>
                    <a:pt x="44" y="52"/>
                  </a:lnTo>
                  <a:lnTo>
                    <a:pt x="44" y="54"/>
                  </a:lnTo>
                  <a:lnTo>
                    <a:pt x="44" y="55"/>
                  </a:lnTo>
                  <a:lnTo>
                    <a:pt x="44" y="57"/>
                  </a:lnTo>
                  <a:lnTo>
                    <a:pt x="42" y="57"/>
                  </a:lnTo>
                  <a:lnTo>
                    <a:pt x="42" y="59"/>
                  </a:lnTo>
                  <a:lnTo>
                    <a:pt x="40" y="61"/>
                  </a:lnTo>
                  <a:lnTo>
                    <a:pt x="40" y="63"/>
                  </a:lnTo>
                  <a:lnTo>
                    <a:pt x="38" y="65"/>
                  </a:lnTo>
                  <a:lnTo>
                    <a:pt x="38" y="67"/>
                  </a:lnTo>
                  <a:lnTo>
                    <a:pt x="36" y="67"/>
                  </a:lnTo>
                  <a:lnTo>
                    <a:pt x="36" y="69"/>
                  </a:lnTo>
                  <a:lnTo>
                    <a:pt x="33" y="71"/>
                  </a:lnTo>
                  <a:lnTo>
                    <a:pt x="48" y="76"/>
                  </a:lnTo>
                  <a:lnTo>
                    <a:pt x="48" y="74"/>
                  </a:lnTo>
                  <a:lnTo>
                    <a:pt x="50" y="73"/>
                  </a:lnTo>
                  <a:lnTo>
                    <a:pt x="50" y="71"/>
                  </a:lnTo>
                  <a:lnTo>
                    <a:pt x="52" y="71"/>
                  </a:lnTo>
                  <a:lnTo>
                    <a:pt x="52" y="69"/>
                  </a:lnTo>
                  <a:lnTo>
                    <a:pt x="52" y="67"/>
                  </a:lnTo>
                  <a:lnTo>
                    <a:pt x="54" y="67"/>
                  </a:lnTo>
                  <a:lnTo>
                    <a:pt x="54" y="65"/>
                  </a:lnTo>
                  <a:lnTo>
                    <a:pt x="54" y="63"/>
                  </a:lnTo>
                  <a:lnTo>
                    <a:pt x="56" y="63"/>
                  </a:lnTo>
                  <a:lnTo>
                    <a:pt x="56" y="61"/>
                  </a:lnTo>
                  <a:lnTo>
                    <a:pt x="56" y="59"/>
                  </a:lnTo>
                  <a:lnTo>
                    <a:pt x="58" y="59"/>
                  </a:lnTo>
                  <a:lnTo>
                    <a:pt x="58" y="57"/>
                  </a:lnTo>
                  <a:lnTo>
                    <a:pt x="58" y="55"/>
                  </a:lnTo>
                  <a:lnTo>
                    <a:pt x="60" y="54"/>
                  </a:lnTo>
                  <a:lnTo>
                    <a:pt x="60" y="52"/>
                  </a:lnTo>
                  <a:lnTo>
                    <a:pt x="60" y="50"/>
                  </a:lnTo>
                  <a:lnTo>
                    <a:pt x="62" y="48"/>
                  </a:lnTo>
                  <a:lnTo>
                    <a:pt x="62" y="46"/>
                  </a:lnTo>
                  <a:lnTo>
                    <a:pt x="69" y="46"/>
                  </a:lnTo>
                  <a:lnTo>
                    <a:pt x="71" y="46"/>
                  </a:lnTo>
                  <a:lnTo>
                    <a:pt x="71" y="48"/>
                  </a:lnTo>
                  <a:lnTo>
                    <a:pt x="71" y="50"/>
                  </a:lnTo>
                  <a:lnTo>
                    <a:pt x="71" y="52"/>
                  </a:lnTo>
                  <a:lnTo>
                    <a:pt x="71" y="54"/>
                  </a:lnTo>
                  <a:lnTo>
                    <a:pt x="71" y="55"/>
                  </a:lnTo>
                  <a:lnTo>
                    <a:pt x="71" y="57"/>
                  </a:lnTo>
                  <a:lnTo>
                    <a:pt x="71" y="59"/>
                  </a:lnTo>
                  <a:lnTo>
                    <a:pt x="71" y="61"/>
                  </a:lnTo>
                  <a:lnTo>
                    <a:pt x="71" y="63"/>
                  </a:lnTo>
                  <a:lnTo>
                    <a:pt x="69" y="63"/>
                  </a:lnTo>
                  <a:lnTo>
                    <a:pt x="69" y="65"/>
                  </a:lnTo>
                  <a:lnTo>
                    <a:pt x="67" y="65"/>
                  </a:lnTo>
                  <a:lnTo>
                    <a:pt x="65" y="65"/>
                  </a:lnTo>
                  <a:lnTo>
                    <a:pt x="65" y="63"/>
                  </a:lnTo>
                  <a:lnTo>
                    <a:pt x="62" y="63"/>
                  </a:lnTo>
                  <a:lnTo>
                    <a:pt x="60" y="63"/>
                  </a:lnTo>
                  <a:lnTo>
                    <a:pt x="58" y="63"/>
                  </a:lnTo>
                  <a:lnTo>
                    <a:pt x="56" y="61"/>
                  </a:lnTo>
                  <a:lnTo>
                    <a:pt x="58" y="78"/>
                  </a:lnTo>
                  <a:lnTo>
                    <a:pt x="60" y="78"/>
                  </a:lnTo>
                  <a:lnTo>
                    <a:pt x="62" y="78"/>
                  </a:lnTo>
                  <a:lnTo>
                    <a:pt x="65" y="78"/>
                  </a:lnTo>
                  <a:lnTo>
                    <a:pt x="67" y="78"/>
                  </a:lnTo>
                  <a:lnTo>
                    <a:pt x="69" y="78"/>
                  </a:lnTo>
                  <a:lnTo>
                    <a:pt x="71" y="78"/>
                  </a:lnTo>
                  <a:lnTo>
                    <a:pt x="73" y="78"/>
                  </a:lnTo>
                  <a:lnTo>
                    <a:pt x="75" y="78"/>
                  </a:lnTo>
                  <a:lnTo>
                    <a:pt x="77" y="78"/>
                  </a:lnTo>
                  <a:lnTo>
                    <a:pt x="77" y="76"/>
                  </a:lnTo>
                  <a:lnTo>
                    <a:pt x="79" y="76"/>
                  </a:lnTo>
                  <a:lnTo>
                    <a:pt x="81" y="76"/>
                  </a:lnTo>
                  <a:lnTo>
                    <a:pt x="81" y="74"/>
                  </a:lnTo>
                  <a:lnTo>
                    <a:pt x="83" y="73"/>
                  </a:lnTo>
                  <a:lnTo>
                    <a:pt x="83" y="71"/>
                  </a:lnTo>
                  <a:lnTo>
                    <a:pt x="83" y="69"/>
                  </a:lnTo>
                  <a:lnTo>
                    <a:pt x="85" y="69"/>
                  </a:lnTo>
                  <a:lnTo>
                    <a:pt x="85" y="67"/>
                  </a:lnTo>
                  <a:lnTo>
                    <a:pt x="85" y="65"/>
                  </a:lnTo>
                  <a:lnTo>
                    <a:pt x="85" y="63"/>
                  </a:lnTo>
                  <a:lnTo>
                    <a:pt x="85" y="61"/>
                  </a:lnTo>
                  <a:lnTo>
                    <a:pt x="85" y="59"/>
                  </a:lnTo>
                  <a:lnTo>
                    <a:pt x="85" y="57"/>
                  </a:lnTo>
                  <a:lnTo>
                    <a:pt x="85" y="55"/>
                  </a:lnTo>
                  <a:lnTo>
                    <a:pt x="85" y="54"/>
                  </a:lnTo>
                  <a:lnTo>
                    <a:pt x="85" y="52"/>
                  </a:lnTo>
                  <a:lnTo>
                    <a:pt x="85" y="50"/>
                  </a:lnTo>
                  <a:lnTo>
                    <a:pt x="85" y="48"/>
                  </a:lnTo>
                  <a:lnTo>
                    <a:pt x="85" y="46"/>
                  </a:lnTo>
                  <a:lnTo>
                    <a:pt x="85" y="44"/>
                  </a:lnTo>
                  <a:lnTo>
                    <a:pt x="85" y="42"/>
                  </a:lnTo>
                  <a:lnTo>
                    <a:pt x="85" y="40"/>
                  </a:lnTo>
                  <a:lnTo>
                    <a:pt x="85" y="38"/>
                  </a:lnTo>
                  <a:lnTo>
                    <a:pt x="85" y="37"/>
                  </a:lnTo>
                  <a:lnTo>
                    <a:pt x="87" y="37"/>
                  </a:lnTo>
                  <a:lnTo>
                    <a:pt x="87" y="38"/>
                  </a:lnTo>
                  <a:lnTo>
                    <a:pt x="89" y="38"/>
                  </a:lnTo>
                  <a:lnTo>
                    <a:pt x="89" y="40"/>
                  </a:lnTo>
                  <a:lnTo>
                    <a:pt x="89" y="42"/>
                  </a:lnTo>
                  <a:lnTo>
                    <a:pt x="91" y="42"/>
                  </a:lnTo>
                  <a:lnTo>
                    <a:pt x="91" y="44"/>
                  </a:lnTo>
                  <a:lnTo>
                    <a:pt x="94" y="44"/>
                  </a:lnTo>
                  <a:lnTo>
                    <a:pt x="94" y="46"/>
                  </a:lnTo>
                  <a:lnTo>
                    <a:pt x="94" y="80"/>
                  </a:lnTo>
                  <a:lnTo>
                    <a:pt x="110" y="80"/>
                  </a:lnTo>
                  <a:lnTo>
                    <a:pt x="110" y="46"/>
                  </a:lnTo>
                  <a:lnTo>
                    <a:pt x="110" y="44"/>
                  </a:lnTo>
                  <a:lnTo>
                    <a:pt x="112" y="44"/>
                  </a:lnTo>
                  <a:lnTo>
                    <a:pt x="112" y="42"/>
                  </a:lnTo>
                  <a:lnTo>
                    <a:pt x="114" y="40"/>
                  </a:lnTo>
                  <a:lnTo>
                    <a:pt x="116" y="38"/>
                  </a:lnTo>
                  <a:lnTo>
                    <a:pt x="118" y="38"/>
                  </a:lnTo>
                  <a:lnTo>
                    <a:pt x="118" y="37"/>
                  </a:lnTo>
                  <a:lnTo>
                    <a:pt x="120" y="35"/>
                  </a:lnTo>
                  <a:lnTo>
                    <a:pt x="123" y="33"/>
                  </a:lnTo>
                  <a:lnTo>
                    <a:pt x="123" y="35"/>
                  </a:lnTo>
                  <a:lnTo>
                    <a:pt x="123" y="67"/>
                  </a:lnTo>
                  <a:lnTo>
                    <a:pt x="120" y="67"/>
                  </a:lnTo>
                  <a:lnTo>
                    <a:pt x="118" y="67"/>
                  </a:lnTo>
                  <a:lnTo>
                    <a:pt x="116" y="67"/>
                  </a:lnTo>
                  <a:lnTo>
                    <a:pt x="116" y="69"/>
                  </a:lnTo>
                  <a:lnTo>
                    <a:pt x="114" y="69"/>
                  </a:lnTo>
                  <a:lnTo>
                    <a:pt x="118" y="80"/>
                  </a:lnTo>
                  <a:lnTo>
                    <a:pt x="120" y="80"/>
                  </a:lnTo>
                  <a:lnTo>
                    <a:pt x="123" y="80"/>
                  </a:lnTo>
                  <a:lnTo>
                    <a:pt x="125" y="80"/>
                  </a:lnTo>
                  <a:lnTo>
                    <a:pt x="127" y="78"/>
                  </a:lnTo>
                  <a:lnTo>
                    <a:pt x="129" y="78"/>
                  </a:lnTo>
                  <a:lnTo>
                    <a:pt x="131" y="78"/>
                  </a:lnTo>
                  <a:lnTo>
                    <a:pt x="133" y="78"/>
                  </a:lnTo>
                  <a:lnTo>
                    <a:pt x="133" y="76"/>
                  </a:lnTo>
                  <a:lnTo>
                    <a:pt x="135" y="76"/>
                  </a:lnTo>
                  <a:lnTo>
                    <a:pt x="137" y="76"/>
                  </a:lnTo>
                  <a:lnTo>
                    <a:pt x="139" y="76"/>
                  </a:lnTo>
                  <a:lnTo>
                    <a:pt x="139" y="74"/>
                  </a:lnTo>
                  <a:lnTo>
                    <a:pt x="141" y="74"/>
                  </a:lnTo>
                  <a:lnTo>
                    <a:pt x="143" y="74"/>
                  </a:lnTo>
                  <a:lnTo>
                    <a:pt x="145" y="73"/>
                  </a:lnTo>
                  <a:lnTo>
                    <a:pt x="147" y="73"/>
                  </a:lnTo>
                  <a:lnTo>
                    <a:pt x="149" y="73"/>
                  </a:lnTo>
                  <a:lnTo>
                    <a:pt x="149" y="71"/>
                  </a:lnTo>
                  <a:lnTo>
                    <a:pt x="145" y="59"/>
                  </a:lnTo>
                  <a:lnTo>
                    <a:pt x="143" y="59"/>
                  </a:lnTo>
                  <a:lnTo>
                    <a:pt x="141" y="61"/>
                  </a:lnTo>
                  <a:lnTo>
                    <a:pt x="139" y="61"/>
                  </a:lnTo>
                  <a:lnTo>
                    <a:pt x="137" y="61"/>
                  </a:lnTo>
                  <a:lnTo>
                    <a:pt x="137" y="63"/>
                  </a:lnTo>
                  <a:lnTo>
                    <a:pt x="137" y="44"/>
                  </a:lnTo>
                  <a:lnTo>
                    <a:pt x="137" y="42"/>
                  </a:lnTo>
                  <a:lnTo>
                    <a:pt x="139" y="42"/>
                  </a:lnTo>
                  <a:lnTo>
                    <a:pt x="141" y="42"/>
                  </a:lnTo>
                  <a:lnTo>
                    <a:pt x="143" y="42"/>
                  </a:lnTo>
                  <a:close/>
                  <a:moveTo>
                    <a:pt x="106" y="29"/>
                  </a:moveTo>
                  <a:lnTo>
                    <a:pt x="106" y="31"/>
                  </a:lnTo>
                  <a:lnTo>
                    <a:pt x="104" y="31"/>
                  </a:lnTo>
                  <a:lnTo>
                    <a:pt x="104" y="33"/>
                  </a:lnTo>
                  <a:lnTo>
                    <a:pt x="102" y="33"/>
                  </a:lnTo>
                  <a:lnTo>
                    <a:pt x="102" y="35"/>
                  </a:lnTo>
                  <a:lnTo>
                    <a:pt x="102" y="33"/>
                  </a:lnTo>
                  <a:lnTo>
                    <a:pt x="100" y="33"/>
                  </a:lnTo>
                  <a:lnTo>
                    <a:pt x="100" y="31"/>
                  </a:lnTo>
                  <a:lnTo>
                    <a:pt x="100" y="29"/>
                  </a:lnTo>
                  <a:lnTo>
                    <a:pt x="98" y="29"/>
                  </a:lnTo>
                  <a:lnTo>
                    <a:pt x="98" y="27"/>
                  </a:lnTo>
                  <a:lnTo>
                    <a:pt x="96" y="27"/>
                  </a:lnTo>
                  <a:lnTo>
                    <a:pt x="96" y="25"/>
                  </a:lnTo>
                  <a:lnTo>
                    <a:pt x="94" y="25"/>
                  </a:lnTo>
                  <a:lnTo>
                    <a:pt x="94" y="23"/>
                  </a:lnTo>
                  <a:lnTo>
                    <a:pt x="91" y="23"/>
                  </a:lnTo>
                  <a:lnTo>
                    <a:pt x="112" y="23"/>
                  </a:lnTo>
                  <a:lnTo>
                    <a:pt x="110" y="23"/>
                  </a:lnTo>
                  <a:lnTo>
                    <a:pt x="110" y="25"/>
                  </a:lnTo>
                  <a:lnTo>
                    <a:pt x="110" y="27"/>
                  </a:lnTo>
                  <a:lnTo>
                    <a:pt x="108" y="27"/>
                  </a:lnTo>
                  <a:lnTo>
                    <a:pt x="108" y="29"/>
                  </a:lnTo>
                  <a:lnTo>
                    <a:pt x="106" y="29"/>
                  </a:lnTo>
                  <a:close/>
                  <a:moveTo>
                    <a:pt x="139" y="126"/>
                  </a:moveTo>
                  <a:lnTo>
                    <a:pt x="139" y="150"/>
                  </a:lnTo>
                  <a:lnTo>
                    <a:pt x="156" y="150"/>
                  </a:lnTo>
                  <a:lnTo>
                    <a:pt x="156" y="78"/>
                  </a:lnTo>
                  <a:lnTo>
                    <a:pt x="139" y="78"/>
                  </a:lnTo>
                  <a:lnTo>
                    <a:pt x="139" y="88"/>
                  </a:lnTo>
                  <a:lnTo>
                    <a:pt x="67" y="88"/>
                  </a:lnTo>
                  <a:lnTo>
                    <a:pt x="67" y="82"/>
                  </a:lnTo>
                  <a:lnTo>
                    <a:pt x="50" y="82"/>
                  </a:lnTo>
                  <a:lnTo>
                    <a:pt x="50" y="103"/>
                  </a:lnTo>
                  <a:lnTo>
                    <a:pt x="50" y="105"/>
                  </a:lnTo>
                  <a:lnTo>
                    <a:pt x="50" y="107"/>
                  </a:lnTo>
                  <a:lnTo>
                    <a:pt x="50" y="109"/>
                  </a:lnTo>
                  <a:lnTo>
                    <a:pt x="50" y="111"/>
                  </a:lnTo>
                  <a:lnTo>
                    <a:pt x="48" y="112"/>
                  </a:lnTo>
                  <a:lnTo>
                    <a:pt x="48" y="114"/>
                  </a:lnTo>
                  <a:lnTo>
                    <a:pt x="48" y="116"/>
                  </a:lnTo>
                  <a:lnTo>
                    <a:pt x="48" y="118"/>
                  </a:lnTo>
                  <a:lnTo>
                    <a:pt x="48" y="120"/>
                  </a:lnTo>
                  <a:lnTo>
                    <a:pt x="48" y="122"/>
                  </a:lnTo>
                  <a:lnTo>
                    <a:pt x="46" y="124"/>
                  </a:lnTo>
                  <a:lnTo>
                    <a:pt x="46" y="126"/>
                  </a:lnTo>
                  <a:lnTo>
                    <a:pt x="46" y="128"/>
                  </a:lnTo>
                  <a:lnTo>
                    <a:pt x="44" y="128"/>
                  </a:lnTo>
                  <a:lnTo>
                    <a:pt x="44" y="129"/>
                  </a:lnTo>
                  <a:lnTo>
                    <a:pt x="44" y="131"/>
                  </a:lnTo>
                  <a:lnTo>
                    <a:pt x="42" y="133"/>
                  </a:lnTo>
                  <a:lnTo>
                    <a:pt x="40" y="135"/>
                  </a:lnTo>
                  <a:lnTo>
                    <a:pt x="40" y="137"/>
                  </a:lnTo>
                  <a:lnTo>
                    <a:pt x="38" y="137"/>
                  </a:lnTo>
                  <a:lnTo>
                    <a:pt x="38" y="139"/>
                  </a:lnTo>
                  <a:lnTo>
                    <a:pt x="36" y="139"/>
                  </a:lnTo>
                  <a:lnTo>
                    <a:pt x="36" y="141"/>
                  </a:lnTo>
                  <a:lnTo>
                    <a:pt x="33" y="141"/>
                  </a:lnTo>
                  <a:lnTo>
                    <a:pt x="31" y="143"/>
                  </a:lnTo>
                  <a:lnTo>
                    <a:pt x="46" y="152"/>
                  </a:lnTo>
                  <a:lnTo>
                    <a:pt x="48" y="152"/>
                  </a:lnTo>
                  <a:lnTo>
                    <a:pt x="48" y="150"/>
                  </a:lnTo>
                  <a:lnTo>
                    <a:pt x="50" y="150"/>
                  </a:lnTo>
                  <a:lnTo>
                    <a:pt x="50" y="148"/>
                  </a:lnTo>
                  <a:lnTo>
                    <a:pt x="52" y="148"/>
                  </a:lnTo>
                  <a:lnTo>
                    <a:pt x="52" y="147"/>
                  </a:lnTo>
                  <a:lnTo>
                    <a:pt x="54" y="147"/>
                  </a:lnTo>
                  <a:lnTo>
                    <a:pt x="54" y="145"/>
                  </a:lnTo>
                  <a:lnTo>
                    <a:pt x="56" y="143"/>
                  </a:lnTo>
                  <a:lnTo>
                    <a:pt x="56" y="141"/>
                  </a:lnTo>
                  <a:lnTo>
                    <a:pt x="58" y="141"/>
                  </a:lnTo>
                  <a:lnTo>
                    <a:pt x="58" y="139"/>
                  </a:lnTo>
                  <a:lnTo>
                    <a:pt x="58" y="137"/>
                  </a:lnTo>
                  <a:lnTo>
                    <a:pt x="60" y="137"/>
                  </a:lnTo>
                  <a:lnTo>
                    <a:pt x="60" y="135"/>
                  </a:lnTo>
                  <a:lnTo>
                    <a:pt x="60" y="133"/>
                  </a:lnTo>
                  <a:lnTo>
                    <a:pt x="62" y="131"/>
                  </a:lnTo>
                  <a:lnTo>
                    <a:pt x="62" y="129"/>
                  </a:lnTo>
                  <a:lnTo>
                    <a:pt x="62" y="128"/>
                  </a:lnTo>
                  <a:lnTo>
                    <a:pt x="65" y="128"/>
                  </a:lnTo>
                  <a:lnTo>
                    <a:pt x="65" y="126"/>
                  </a:lnTo>
                  <a:lnTo>
                    <a:pt x="139" y="126"/>
                  </a:lnTo>
                  <a:close/>
                  <a:moveTo>
                    <a:pt x="139" y="112"/>
                  </a:moveTo>
                  <a:lnTo>
                    <a:pt x="67" y="112"/>
                  </a:lnTo>
                  <a:lnTo>
                    <a:pt x="67" y="111"/>
                  </a:lnTo>
                  <a:lnTo>
                    <a:pt x="67" y="109"/>
                  </a:lnTo>
                  <a:lnTo>
                    <a:pt x="67" y="107"/>
                  </a:lnTo>
                  <a:lnTo>
                    <a:pt x="67" y="105"/>
                  </a:lnTo>
                  <a:lnTo>
                    <a:pt x="67" y="103"/>
                  </a:lnTo>
                  <a:lnTo>
                    <a:pt x="67" y="101"/>
                  </a:lnTo>
                  <a:lnTo>
                    <a:pt x="139" y="101"/>
                  </a:lnTo>
                  <a:lnTo>
                    <a:pt x="139" y="1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04" name="Google Shape;104;p16"/>
            <p:cNvSpPr/>
            <p:nvPr/>
          </p:nvSpPr>
          <p:spPr>
            <a:xfrm>
              <a:off x="661" y="212"/>
              <a:ext cx="164" cy="146"/>
            </a:xfrm>
            <a:custGeom>
              <a:avLst/>
              <a:gdLst/>
              <a:ahLst/>
              <a:cxnLst/>
              <a:rect l="l" t="t" r="r" b="b"/>
              <a:pathLst>
                <a:path w="163" h="148" extrusionOk="0">
                  <a:moveTo>
                    <a:pt x="37" y="12"/>
                  </a:moveTo>
                  <a:lnTo>
                    <a:pt x="4" y="12"/>
                  </a:lnTo>
                  <a:lnTo>
                    <a:pt x="4" y="27"/>
                  </a:lnTo>
                  <a:lnTo>
                    <a:pt x="87" y="27"/>
                  </a:lnTo>
                  <a:lnTo>
                    <a:pt x="87" y="12"/>
                  </a:lnTo>
                  <a:lnTo>
                    <a:pt x="53" y="12"/>
                  </a:lnTo>
                  <a:lnTo>
                    <a:pt x="53" y="0"/>
                  </a:lnTo>
                  <a:lnTo>
                    <a:pt x="37" y="0"/>
                  </a:lnTo>
                  <a:lnTo>
                    <a:pt x="37" y="12"/>
                  </a:lnTo>
                  <a:close/>
                  <a:moveTo>
                    <a:pt x="10" y="33"/>
                  </a:moveTo>
                  <a:lnTo>
                    <a:pt x="10" y="35"/>
                  </a:lnTo>
                  <a:lnTo>
                    <a:pt x="12" y="35"/>
                  </a:lnTo>
                  <a:lnTo>
                    <a:pt x="12" y="37"/>
                  </a:lnTo>
                  <a:lnTo>
                    <a:pt x="12" y="38"/>
                  </a:lnTo>
                  <a:lnTo>
                    <a:pt x="12" y="40"/>
                  </a:lnTo>
                  <a:lnTo>
                    <a:pt x="14" y="40"/>
                  </a:lnTo>
                  <a:lnTo>
                    <a:pt x="14" y="42"/>
                  </a:lnTo>
                  <a:lnTo>
                    <a:pt x="14" y="44"/>
                  </a:lnTo>
                  <a:lnTo>
                    <a:pt x="14" y="46"/>
                  </a:lnTo>
                  <a:lnTo>
                    <a:pt x="16" y="48"/>
                  </a:lnTo>
                  <a:lnTo>
                    <a:pt x="16" y="50"/>
                  </a:lnTo>
                  <a:lnTo>
                    <a:pt x="16" y="52"/>
                  </a:lnTo>
                  <a:lnTo>
                    <a:pt x="18" y="54"/>
                  </a:lnTo>
                  <a:lnTo>
                    <a:pt x="18" y="55"/>
                  </a:lnTo>
                  <a:lnTo>
                    <a:pt x="18" y="57"/>
                  </a:lnTo>
                  <a:lnTo>
                    <a:pt x="18" y="59"/>
                  </a:lnTo>
                  <a:lnTo>
                    <a:pt x="35" y="55"/>
                  </a:lnTo>
                  <a:lnTo>
                    <a:pt x="35" y="54"/>
                  </a:lnTo>
                  <a:lnTo>
                    <a:pt x="35" y="52"/>
                  </a:lnTo>
                  <a:lnTo>
                    <a:pt x="33" y="50"/>
                  </a:lnTo>
                  <a:lnTo>
                    <a:pt x="33" y="48"/>
                  </a:lnTo>
                  <a:lnTo>
                    <a:pt x="33" y="46"/>
                  </a:lnTo>
                  <a:lnTo>
                    <a:pt x="33" y="44"/>
                  </a:lnTo>
                  <a:lnTo>
                    <a:pt x="31" y="44"/>
                  </a:lnTo>
                  <a:lnTo>
                    <a:pt x="31" y="42"/>
                  </a:lnTo>
                  <a:lnTo>
                    <a:pt x="31" y="40"/>
                  </a:lnTo>
                  <a:lnTo>
                    <a:pt x="31" y="38"/>
                  </a:lnTo>
                  <a:lnTo>
                    <a:pt x="29" y="38"/>
                  </a:lnTo>
                  <a:lnTo>
                    <a:pt x="29" y="37"/>
                  </a:lnTo>
                  <a:lnTo>
                    <a:pt x="29" y="35"/>
                  </a:lnTo>
                  <a:lnTo>
                    <a:pt x="29" y="33"/>
                  </a:lnTo>
                  <a:lnTo>
                    <a:pt x="27" y="33"/>
                  </a:lnTo>
                  <a:lnTo>
                    <a:pt x="27" y="31"/>
                  </a:lnTo>
                  <a:lnTo>
                    <a:pt x="27" y="29"/>
                  </a:lnTo>
                  <a:lnTo>
                    <a:pt x="10" y="33"/>
                  </a:lnTo>
                  <a:close/>
                  <a:moveTo>
                    <a:pt x="51" y="61"/>
                  </a:moveTo>
                  <a:lnTo>
                    <a:pt x="0" y="61"/>
                  </a:lnTo>
                  <a:lnTo>
                    <a:pt x="0" y="76"/>
                  </a:lnTo>
                  <a:lnTo>
                    <a:pt x="89" y="76"/>
                  </a:lnTo>
                  <a:lnTo>
                    <a:pt x="89" y="61"/>
                  </a:lnTo>
                  <a:lnTo>
                    <a:pt x="70" y="61"/>
                  </a:lnTo>
                  <a:lnTo>
                    <a:pt x="70" y="59"/>
                  </a:lnTo>
                  <a:lnTo>
                    <a:pt x="70" y="57"/>
                  </a:lnTo>
                  <a:lnTo>
                    <a:pt x="72" y="55"/>
                  </a:lnTo>
                  <a:lnTo>
                    <a:pt x="72" y="54"/>
                  </a:lnTo>
                  <a:lnTo>
                    <a:pt x="72" y="52"/>
                  </a:lnTo>
                  <a:lnTo>
                    <a:pt x="74" y="50"/>
                  </a:lnTo>
                  <a:lnTo>
                    <a:pt x="74" y="48"/>
                  </a:lnTo>
                  <a:lnTo>
                    <a:pt x="74" y="46"/>
                  </a:lnTo>
                  <a:lnTo>
                    <a:pt x="74" y="44"/>
                  </a:lnTo>
                  <a:lnTo>
                    <a:pt x="76" y="44"/>
                  </a:lnTo>
                  <a:lnTo>
                    <a:pt x="76" y="42"/>
                  </a:lnTo>
                  <a:lnTo>
                    <a:pt x="76" y="40"/>
                  </a:lnTo>
                  <a:lnTo>
                    <a:pt x="76" y="38"/>
                  </a:lnTo>
                  <a:lnTo>
                    <a:pt x="78" y="38"/>
                  </a:lnTo>
                  <a:lnTo>
                    <a:pt x="78" y="37"/>
                  </a:lnTo>
                  <a:lnTo>
                    <a:pt x="78" y="35"/>
                  </a:lnTo>
                  <a:lnTo>
                    <a:pt x="78" y="33"/>
                  </a:lnTo>
                  <a:lnTo>
                    <a:pt x="80" y="33"/>
                  </a:lnTo>
                  <a:lnTo>
                    <a:pt x="64" y="27"/>
                  </a:lnTo>
                  <a:lnTo>
                    <a:pt x="64" y="29"/>
                  </a:lnTo>
                  <a:lnTo>
                    <a:pt x="62" y="31"/>
                  </a:lnTo>
                  <a:lnTo>
                    <a:pt x="62" y="33"/>
                  </a:lnTo>
                  <a:lnTo>
                    <a:pt x="62" y="35"/>
                  </a:lnTo>
                  <a:lnTo>
                    <a:pt x="62" y="37"/>
                  </a:lnTo>
                  <a:lnTo>
                    <a:pt x="60" y="37"/>
                  </a:lnTo>
                  <a:lnTo>
                    <a:pt x="60" y="38"/>
                  </a:lnTo>
                  <a:lnTo>
                    <a:pt x="60" y="40"/>
                  </a:lnTo>
                  <a:lnTo>
                    <a:pt x="60" y="42"/>
                  </a:lnTo>
                  <a:lnTo>
                    <a:pt x="58" y="44"/>
                  </a:lnTo>
                  <a:lnTo>
                    <a:pt x="58" y="46"/>
                  </a:lnTo>
                  <a:lnTo>
                    <a:pt x="58" y="48"/>
                  </a:lnTo>
                  <a:lnTo>
                    <a:pt x="56" y="50"/>
                  </a:lnTo>
                  <a:lnTo>
                    <a:pt x="56" y="52"/>
                  </a:lnTo>
                  <a:lnTo>
                    <a:pt x="56" y="54"/>
                  </a:lnTo>
                  <a:lnTo>
                    <a:pt x="53" y="55"/>
                  </a:lnTo>
                  <a:lnTo>
                    <a:pt x="53" y="57"/>
                  </a:lnTo>
                  <a:lnTo>
                    <a:pt x="53" y="59"/>
                  </a:lnTo>
                  <a:lnTo>
                    <a:pt x="53" y="61"/>
                  </a:lnTo>
                  <a:lnTo>
                    <a:pt x="51" y="61"/>
                  </a:lnTo>
                  <a:close/>
                  <a:moveTo>
                    <a:pt x="22" y="141"/>
                  </a:moveTo>
                  <a:lnTo>
                    <a:pt x="68" y="141"/>
                  </a:lnTo>
                  <a:lnTo>
                    <a:pt x="68" y="148"/>
                  </a:lnTo>
                  <a:lnTo>
                    <a:pt x="87" y="148"/>
                  </a:lnTo>
                  <a:lnTo>
                    <a:pt x="87" y="90"/>
                  </a:lnTo>
                  <a:lnTo>
                    <a:pt x="87" y="88"/>
                  </a:lnTo>
                  <a:lnTo>
                    <a:pt x="87" y="86"/>
                  </a:lnTo>
                  <a:lnTo>
                    <a:pt x="85" y="86"/>
                  </a:lnTo>
                  <a:lnTo>
                    <a:pt x="85" y="84"/>
                  </a:lnTo>
                  <a:lnTo>
                    <a:pt x="82" y="84"/>
                  </a:lnTo>
                  <a:lnTo>
                    <a:pt x="80" y="84"/>
                  </a:lnTo>
                  <a:lnTo>
                    <a:pt x="10" y="84"/>
                  </a:lnTo>
                  <a:lnTo>
                    <a:pt x="8" y="84"/>
                  </a:lnTo>
                  <a:lnTo>
                    <a:pt x="6" y="84"/>
                  </a:lnTo>
                  <a:lnTo>
                    <a:pt x="6" y="86"/>
                  </a:lnTo>
                  <a:lnTo>
                    <a:pt x="4" y="86"/>
                  </a:lnTo>
                  <a:lnTo>
                    <a:pt x="4" y="88"/>
                  </a:lnTo>
                  <a:lnTo>
                    <a:pt x="4" y="90"/>
                  </a:lnTo>
                  <a:lnTo>
                    <a:pt x="4" y="148"/>
                  </a:lnTo>
                  <a:lnTo>
                    <a:pt x="22" y="148"/>
                  </a:lnTo>
                  <a:lnTo>
                    <a:pt x="22" y="141"/>
                  </a:lnTo>
                  <a:close/>
                  <a:moveTo>
                    <a:pt x="22" y="126"/>
                  </a:moveTo>
                  <a:lnTo>
                    <a:pt x="22" y="101"/>
                  </a:lnTo>
                  <a:lnTo>
                    <a:pt x="22" y="99"/>
                  </a:lnTo>
                  <a:lnTo>
                    <a:pt x="24" y="99"/>
                  </a:lnTo>
                  <a:lnTo>
                    <a:pt x="66" y="99"/>
                  </a:lnTo>
                  <a:lnTo>
                    <a:pt x="68" y="99"/>
                  </a:lnTo>
                  <a:lnTo>
                    <a:pt x="68" y="101"/>
                  </a:lnTo>
                  <a:lnTo>
                    <a:pt x="68" y="126"/>
                  </a:lnTo>
                  <a:lnTo>
                    <a:pt x="22" y="126"/>
                  </a:lnTo>
                  <a:close/>
                  <a:moveTo>
                    <a:pt x="140" y="19"/>
                  </a:moveTo>
                  <a:lnTo>
                    <a:pt x="126" y="59"/>
                  </a:lnTo>
                  <a:lnTo>
                    <a:pt x="126" y="61"/>
                  </a:lnTo>
                  <a:lnTo>
                    <a:pt x="126" y="63"/>
                  </a:lnTo>
                  <a:lnTo>
                    <a:pt x="126" y="65"/>
                  </a:lnTo>
                  <a:lnTo>
                    <a:pt x="126" y="67"/>
                  </a:lnTo>
                  <a:lnTo>
                    <a:pt x="128" y="69"/>
                  </a:lnTo>
                  <a:lnTo>
                    <a:pt x="130" y="71"/>
                  </a:lnTo>
                  <a:lnTo>
                    <a:pt x="130" y="73"/>
                  </a:lnTo>
                  <a:lnTo>
                    <a:pt x="132" y="74"/>
                  </a:lnTo>
                  <a:lnTo>
                    <a:pt x="134" y="76"/>
                  </a:lnTo>
                  <a:lnTo>
                    <a:pt x="134" y="78"/>
                  </a:lnTo>
                  <a:lnTo>
                    <a:pt x="136" y="80"/>
                  </a:lnTo>
                  <a:lnTo>
                    <a:pt x="138" y="82"/>
                  </a:lnTo>
                  <a:lnTo>
                    <a:pt x="138" y="84"/>
                  </a:lnTo>
                  <a:lnTo>
                    <a:pt x="140" y="86"/>
                  </a:lnTo>
                  <a:lnTo>
                    <a:pt x="140" y="88"/>
                  </a:lnTo>
                  <a:lnTo>
                    <a:pt x="140" y="90"/>
                  </a:lnTo>
                  <a:lnTo>
                    <a:pt x="143" y="90"/>
                  </a:lnTo>
                  <a:lnTo>
                    <a:pt x="143" y="92"/>
                  </a:lnTo>
                  <a:lnTo>
                    <a:pt x="143" y="93"/>
                  </a:lnTo>
                  <a:lnTo>
                    <a:pt x="145" y="93"/>
                  </a:lnTo>
                  <a:lnTo>
                    <a:pt x="145" y="95"/>
                  </a:lnTo>
                  <a:lnTo>
                    <a:pt x="145" y="97"/>
                  </a:lnTo>
                  <a:lnTo>
                    <a:pt x="145" y="99"/>
                  </a:lnTo>
                  <a:lnTo>
                    <a:pt x="147" y="99"/>
                  </a:lnTo>
                  <a:lnTo>
                    <a:pt x="147" y="101"/>
                  </a:lnTo>
                  <a:lnTo>
                    <a:pt x="147" y="103"/>
                  </a:lnTo>
                  <a:lnTo>
                    <a:pt x="147" y="105"/>
                  </a:lnTo>
                  <a:lnTo>
                    <a:pt x="147" y="107"/>
                  </a:lnTo>
                  <a:lnTo>
                    <a:pt x="147" y="109"/>
                  </a:lnTo>
                  <a:lnTo>
                    <a:pt x="147" y="111"/>
                  </a:lnTo>
                  <a:lnTo>
                    <a:pt x="147" y="112"/>
                  </a:lnTo>
                  <a:lnTo>
                    <a:pt x="147" y="114"/>
                  </a:lnTo>
                  <a:lnTo>
                    <a:pt x="145" y="114"/>
                  </a:lnTo>
                  <a:lnTo>
                    <a:pt x="145" y="116"/>
                  </a:lnTo>
                  <a:lnTo>
                    <a:pt x="145" y="118"/>
                  </a:lnTo>
                  <a:lnTo>
                    <a:pt x="143" y="118"/>
                  </a:lnTo>
                  <a:lnTo>
                    <a:pt x="143" y="120"/>
                  </a:lnTo>
                  <a:lnTo>
                    <a:pt x="140" y="120"/>
                  </a:lnTo>
                  <a:lnTo>
                    <a:pt x="138" y="120"/>
                  </a:lnTo>
                  <a:lnTo>
                    <a:pt x="136" y="120"/>
                  </a:lnTo>
                  <a:lnTo>
                    <a:pt x="134" y="120"/>
                  </a:lnTo>
                  <a:lnTo>
                    <a:pt x="132" y="120"/>
                  </a:lnTo>
                  <a:lnTo>
                    <a:pt x="130" y="120"/>
                  </a:lnTo>
                  <a:lnTo>
                    <a:pt x="128" y="120"/>
                  </a:lnTo>
                  <a:lnTo>
                    <a:pt x="126" y="118"/>
                  </a:lnTo>
                  <a:lnTo>
                    <a:pt x="124" y="118"/>
                  </a:lnTo>
                  <a:lnTo>
                    <a:pt x="122" y="118"/>
                  </a:lnTo>
                  <a:lnTo>
                    <a:pt x="122" y="116"/>
                  </a:lnTo>
                  <a:lnTo>
                    <a:pt x="120" y="116"/>
                  </a:lnTo>
                  <a:lnTo>
                    <a:pt x="118" y="116"/>
                  </a:lnTo>
                  <a:lnTo>
                    <a:pt x="118" y="114"/>
                  </a:lnTo>
                  <a:lnTo>
                    <a:pt x="116" y="133"/>
                  </a:lnTo>
                  <a:lnTo>
                    <a:pt x="118" y="133"/>
                  </a:lnTo>
                  <a:lnTo>
                    <a:pt x="120" y="135"/>
                  </a:lnTo>
                  <a:lnTo>
                    <a:pt x="122" y="135"/>
                  </a:lnTo>
                  <a:lnTo>
                    <a:pt x="124" y="135"/>
                  </a:lnTo>
                  <a:lnTo>
                    <a:pt x="126" y="135"/>
                  </a:lnTo>
                  <a:lnTo>
                    <a:pt x="128" y="137"/>
                  </a:lnTo>
                  <a:lnTo>
                    <a:pt x="130" y="137"/>
                  </a:lnTo>
                  <a:lnTo>
                    <a:pt x="132" y="137"/>
                  </a:lnTo>
                  <a:lnTo>
                    <a:pt x="134" y="137"/>
                  </a:lnTo>
                  <a:lnTo>
                    <a:pt x="136" y="137"/>
                  </a:lnTo>
                  <a:lnTo>
                    <a:pt x="138" y="137"/>
                  </a:lnTo>
                  <a:lnTo>
                    <a:pt x="140" y="137"/>
                  </a:lnTo>
                  <a:lnTo>
                    <a:pt x="143" y="137"/>
                  </a:lnTo>
                  <a:lnTo>
                    <a:pt x="145" y="137"/>
                  </a:lnTo>
                  <a:lnTo>
                    <a:pt x="147" y="137"/>
                  </a:lnTo>
                  <a:lnTo>
                    <a:pt x="147" y="135"/>
                  </a:lnTo>
                  <a:lnTo>
                    <a:pt x="149" y="135"/>
                  </a:lnTo>
                  <a:lnTo>
                    <a:pt x="151" y="135"/>
                  </a:lnTo>
                  <a:lnTo>
                    <a:pt x="151" y="133"/>
                  </a:lnTo>
                  <a:lnTo>
                    <a:pt x="153" y="133"/>
                  </a:lnTo>
                  <a:lnTo>
                    <a:pt x="155" y="131"/>
                  </a:lnTo>
                  <a:lnTo>
                    <a:pt x="155" y="129"/>
                  </a:lnTo>
                  <a:lnTo>
                    <a:pt x="157" y="129"/>
                  </a:lnTo>
                  <a:lnTo>
                    <a:pt x="157" y="128"/>
                  </a:lnTo>
                  <a:lnTo>
                    <a:pt x="159" y="126"/>
                  </a:lnTo>
                  <a:lnTo>
                    <a:pt x="159" y="124"/>
                  </a:lnTo>
                  <a:lnTo>
                    <a:pt x="161" y="124"/>
                  </a:lnTo>
                  <a:lnTo>
                    <a:pt x="161" y="122"/>
                  </a:lnTo>
                  <a:lnTo>
                    <a:pt x="161" y="120"/>
                  </a:lnTo>
                  <a:lnTo>
                    <a:pt x="163" y="118"/>
                  </a:lnTo>
                  <a:lnTo>
                    <a:pt x="163" y="116"/>
                  </a:lnTo>
                  <a:lnTo>
                    <a:pt x="163" y="114"/>
                  </a:lnTo>
                  <a:lnTo>
                    <a:pt x="163" y="112"/>
                  </a:lnTo>
                  <a:lnTo>
                    <a:pt x="163" y="111"/>
                  </a:lnTo>
                  <a:lnTo>
                    <a:pt x="163" y="109"/>
                  </a:lnTo>
                  <a:lnTo>
                    <a:pt x="163" y="107"/>
                  </a:lnTo>
                  <a:lnTo>
                    <a:pt x="163" y="105"/>
                  </a:lnTo>
                  <a:lnTo>
                    <a:pt x="163" y="103"/>
                  </a:lnTo>
                  <a:lnTo>
                    <a:pt x="163" y="101"/>
                  </a:lnTo>
                  <a:lnTo>
                    <a:pt x="163" y="99"/>
                  </a:lnTo>
                  <a:lnTo>
                    <a:pt x="163" y="97"/>
                  </a:lnTo>
                  <a:lnTo>
                    <a:pt x="161" y="95"/>
                  </a:lnTo>
                  <a:lnTo>
                    <a:pt x="161" y="93"/>
                  </a:lnTo>
                  <a:lnTo>
                    <a:pt x="161" y="92"/>
                  </a:lnTo>
                  <a:lnTo>
                    <a:pt x="161" y="90"/>
                  </a:lnTo>
                  <a:lnTo>
                    <a:pt x="159" y="90"/>
                  </a:lnTo>
                  <a:lnTo>
                    <a:pt x="159" y="88"/>
                  </a:lnTo>
                  <a:lnTo>
                    <a:pt x="159" y="86"/>
                  </a:lnTo>
                  <a:lnTo>
                    <a:pt x="157" y="84"/>
                  </a:lnTo>
                  <a:lnTo>
                    <a:pt x="157" y="82"/>
                  </a:lnTo>
                  <a:lnTo>
                    <a:pt x="157" y="80"/>
                  </a:lnTo>
                  <a:lnTo>
                    <a:pt x="155" y="80"/>
                  </a:lnTo>
                  <a:lnTo>
                    <a:pt x="155" y="78"/>
                  </a:lnTo>
                  <a:lnTo>
                    <a:pt x="153" y="76"/>
                  </a:lnTo>
                  <a:lnTo>
                    <a:pt x="153" y="74"/>
                  </a:lnTo>
                  <a:lnTo>
                    <a:pt x="151" y="74"/>
                  </a:lnTo>
                  <a:lnTo>
                    <a:pt x="151" y="73"/>
                  </a:lnTo>
                  <a:lnTo>
                    <a:pt x="149" y="71"/>
                  </a:lnTo>
                  <a:lnTo>
                    <a:pt x="149" y="69"/>
                  </a:lnTo>
                  <a:lnTo>
                    <a:pt x="147" y="69"/>
                  </a:lnTo>
                  <a:lnTo>
                    <a:pt x="147" y="67"/>
                  </a:lnTo>
                  <a:lnTo>
                    <a:pt x="145" y="65"/>
                  </a:lnTo>
                  <a:lnTo>
                    <a:pt x="145" y="63"/>
                  </a:lnTo>
                  <a:lnTo>
                    <a:pt x="145" y="61"/>
                  </a:lnTo>
                  <a:lnTo>
                    <a:pt x="145" y="59"/>
                  </a:lnTo>
                  <a:lnTo>
                    <a:pt x="145" y="57"/>
                  </a:lnTo>
                  <a:lnTo>
                    <a:pt x="161" y="12"/>
                  </a:lnTo>
                  <a:lnTo>
                    <a:pt x="149" y="4"/>
                  </a:lnTo>
                  <a:lnTo>
                    <a:pt x="97" y="4"/>
                  </a:lnTo>
                  <a:lnTo>
                    <a:pt x="95" y="4"/>
                  </a:lnTo>
                  <a:lnTo>
                    <a:pt x="93" y="6"/>
                  </a:lnTo>
                  <a:lnTo>
                    <a:pt x="93" y="148"/>
                  </a:lnTo>
                  <a:lnTo>
                    <a:pt x="111" y="148"/>
                  </a:lnTo>
                  <a:lnTo>
                    <a:pt x="111" y="21"/>
                  </a:lnTo>
                  <a:lnTo>
                    <a:pt x="114" y="21"/>
                  </a:lnTo>
                  <a:lnTo>
                    <a:pt x="114" y="19"/>
                  </a:lnTo>
                  <a:lnTo>
                    <a:pt x="116" y="19"/>
                  </a:lnTo>
                  <a:lnTo>
                    <a:pt x="140" y="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105" name="Google Shape;105;p16" descr="MOEA_logo3"/>
            <p:cNvPicPr preferRelativeResize="0"/>
            <p:nvPr/>
          </p:nvPicPr>
          <p:blipFill rotWithShape="1">
            <a:blip r:embed="rId2">
              <a:alphaModFix/>
            </a:blip>
            <a:srcRect/>
            <a:stretch/>
          </p:blipFill>
          <p:spPr>
            <a:xfrm>
              <a:off x="960" y="154"/>
              <a:ext cx="432" cy="326"/>
            </a:xfrm>
            <a:prstGeom prst="rect">
              <a:avLst/>
            </a:prstGeom>
            <a:noFill/>
            <a:ln>
              <a:noFill/>
            </a:ln>
          </p:spPr>
        </p:pic>
      </p:grpSp>
      <p:sp>
        <p:nvSpPr>
          <p:cNvPr id="106" name="Google Shape;106;p16"/>
          <p:cNvSpPr txBox="1">
            <a:spLocks noGrp="1"/>
          </p:cNvSpPr>
          <p:nvPr>
            <p:ph type="body" idx="1"/>
          </p:nvPr>
        </p:nvSpPr>
        <p:spPr>
          <a:xfrm>
            <a:off x="258765" y="1124744"/>
            <a:ext cx="8626474" cy="5040560"/>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07" name="Google Shape;107;p16"/>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08" name="Google Shape;108;p16"/>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09" name="Google Shape;109;p16"/>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10" name="Google Shape;110;p16"/>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兩項物件">
  <p:cSld name="1_兩項物件">
    <p:spTree>
      <p:nvGrpSpPr>
        <p:cNvPr id="1" name="Shape 111"/>
        <p:cNvGrpSpPr/>
        <p:nvPr/>
      </p:nvGrpSpPr>
      <p:grpSpPr>
        <a:xfrm>
          <a:off x="0" y="0"/>
          <a:ext cx="0" cy="0"/>
          <a:chOff x="0" y="0"/>
          <a:chExt cx="0" cy="0"/>
        </a:xfrm>
      </p:grpSpPr>
      <p:grpSp>
        <p:nvGrpSpPr>
          <p:cNvPr id="112" name="Google Shape;112;p17"/>
          <p:cNvGrpSpPr/>
          <p:nvPr/>
        </p:nvGrpSpPr>
        <p:grpSpPr>
          <a:xfrm>
            <a:off x="2" y="4"/>
            <a:ext cx="2195513" cy="620713"/>
            <a:chOff x="0" y="0"/>
            <a:chExt cx="1392" cy="480"/>
          </a:xfrm>
        </p:grpSpPr>
        <p:sp>
          <p:nvSpPr>
            <p:cNvPr id="113" name="Google Shape;113;p17"/>
            <p:cNvSpPr/>
            <p:nvPr/>
          </p:nvSpPr>
          <p:spPr>
            <a:xfrm>
              <a:off x="0" y="0"/>
              <a:ext cx="1144" cy="480"/>
            </a:xfrm>
            <a:custGeom>
              <a:avLst/>
              <a:gdLst/>
              <a:ahLst/>
              <a:cxnLst/>
              <a:rect l="l" t="t" r="r" b="b"/>
              <a:pathLst>
                <a:path w="1135" h="445" extrusionOk="0">
                  <a:moveTo>
                    <a:pt x="0" y="0"/>
                  </a:moveTo>
                  <a:lnTo>
                    <a:pt x="1135" y="0"/>
                  </a:lnTo>
                  <a:lnTo>
                    <a:pt x="862" y="445"/>
                  </a:lnTo>
                  <a:lnTo>
                    <a:pt x="0" y="445"/>
                  </a:lnTo>
                  <a:lnTo>
                    <a:pt x="0" y="0"/>
                  </a:lnTo>
                  <a:close/>
                </a:path>
              </a:pathLst>
            </a:custGeom>
            <a:solidFill>
              <a:srgbClr val="0000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14" name="Google Shape;114;p17"/>
            <p:cNvSpPr/>
            <p:nvPr/>
          </p:nvSpPr>
          <p:spPr>
            <a:xfrm>
              <a:off x="122" y="211"/>
              <a:ext cx="168" cy="151"/>
            </a:xfrm>
            <a:custGeom>
              <a:avLst/>
              <a:gdLst/>
              <a:ahLst/>
              <a:cxnLst/>
              <a:rect l="l" t="t" r="r" b="b"/>
              <a:pathLst>
                <a:path w="168" h="151" extrusionOk="0">
                  <a:moveTo>
                    <a:pt x="31" y="85"/>
                  </a:moveTo>
                  <a:lnTo>
                    <a:pt x="31" y="151"/>
                  </a:lnTo>
                  <a:lnTo>
                    <a:pt x="48" y="151"/>
                  </a:lnTo>
                  <a:lnTo>
                    <a:pt x="48" y="83"/>
                  </a:lnTo>
                  <a:lnTo>
                    <a:pt x="58" y="81"/>
                  </a:lnTo>
                  <a:lnTo>
                    <a:pt x="58" y="83"/>
                  </a:lnTo>
                  <a:lnTo>
                    <a:pt x="58" y="85"/>
                  </a:lnTo>
                  <a:lnTo>
                    <a:pt x="60" y="87"/>
                  </a:lnTo>
                  <a:lnTo>
                    <a:pt x="60" y="89"/>
                  </a:lnTo>
                  <a:lnTo>
                    <a:pt x="75" y="85"/>
                  </a:lnTo>
                  <a:lnTo>
                    <a:pt x="75" y="83"/>
                  </a:lnTo>
                  <a:lnTo>
                    <a:pt x="75" y="81"/>
                  </a:lnTo>
                  <a:lnTo>
                    <a:pt x="73" y="81"/>
                  </a:lnTo>
                  <a:lnTo>
                    <a:pt x="73" y="79"/>
                  </a:lnTo>
                  <a:lnTo>
                    <a:pt x="73" y="77"/>
                  </a:lnTo>
                  <a:lnTo>
                    <a:pt x="73" y="75"/>
                  </a:lnTo>
                  <a:lnTo>
                    <a:pt x="71" y="75"/>
                  </a:lnTo>
                  <a:lnTo>
                    <a:pt x="71" y="74"/>
                  </a:lnTo>
                  <a:lnTo>
                    <a:pt x="71" y="72"/>
                  </a:lnTo>
                  <a:lnTo>
                    <a:pt x="69" y="70"/>
                  </a:lnTo>
                  <a:lnTo>
                    <a:pt x="69" y="68"/>
                  </a:lnTo>
                  <a:lnTo>
                    <a:pt x="69" y="66"/>
                  </a:lnTo>
                  <a:lnTo>
                    <a:pt x="66" y="64"/>
                  </a:lnTo>
                  <a:lnTo>
                    <a:pt x="66" y="62"/>
                  </a:lnTo>
                  <a:lnTo>
                    <a:pt x="64" y="60"/>
                  </a:lnTo>
                  <a:lnTo>
                    <a:pt x="64" y="58"/>
                  </a:lnTo>
                  <a:lnTo>
                    <a:pt x="64" y="56"/>
                  </a:lnTo>
                  <a:lnTo>
                    <a:pt x="62" y="55"/>
                  </a:lnTo>
                  <a:lnTo>
                    <a:pt x="62" y="53"/>
                  </a:lnTo>
                  <a:lnTo>
                    <a:pt x="48" y="58"/>
                  </a:lnTo>
                  <a:lnTo>
                    <a:pt x="48" y="60"/>
                  </a:lnTo>
                  <a:lnTo>
                    <a:pt x="50" y="60"/>
                  </a:lnTo>
                  <a:lnTo>
                    <a:pt x="50" y="62"/>
                  </a:lnTo>
                  <a:lnTo>
                    <a:pt x="50" y="64"/>
                  </a:lnTo>
                  <a:lnTo>
                    <a:pt x="52" y="66"/>
                  </a:lnTo>
                  <a:lnTo>
                    <a:pt x="33" y="68"/>
                  </a:lnTo>
                  <a:lnTo>
                    <a:pt x="35" y="66"/>
                  </a:lnTo>
                  <a:lnTo>
                    <a:pt x="37" y="64"/>
                  </a:lnTo>
                  <a:lnTo>
                    <a:pt x="40" y="62"/>
                  </a:lnTo>
                  <a:lnTo>
                    <a:pt x="42" y="60"/>
                  </a:lnTo>
                  <a:lnTo>
                    <a:pt x="42" y="58"/>
                  </a:lnTo>
                  <a:lnTo>
                    <a:pt x="44" y="56"/>
                  </a:lnTo>
                  <a:lnTo>
                    <a:pt x="44" y="55"/>
                  </a:lnTo>
                  <a:lnTo>
                    <a:pt x="46" y="53"/>
                  </a:lnTo>
                  <a:lnTo>
                    <a:pt x="48" y="53"/>
                  </a:lnTo>
                  <a:lnTo>
                    <a:pt x="48" y="51"/>
                  </a:lnTo>
                  <a:lnTo>
                    <a:pt x="50" y="49"/>
                  </a:lnTo>
                  <a:lnTo>
                    <a:pt x="50" y="47"/>
                  </a:lnTo>
                  <a:lnTo>
                    <a:pt x="52" y="45"/>
                  </a:lnTo>
                  <a:lnTo>
                    <a:pt x="52" y="43"/>
                  </a:lnTo>
                  <a:lnTo>
                    <a:pt x="54" y="41"/>
                  </a:lnTo>
                  <a:lnTo>
                    <a:pt x="54" y="39"/>
                  </a:lnTo>
                  <a:lnTo>
                    <a:pt x="56" y="39"/>
                  </a:lnTo>
                  <a:lnTo>
                    <a:pt x="56" y="38"/>
                  </a:lnTo>
                  <a:lnTo>
                    <a:pt x="56" y="36"/>
                  </a:lnTo>
                  <a:lnTo>
                    <a:pt x="58" y="34"/>
                  </a:lnTo>
                  <a:lnTo>
                    <a:pt x="58" y="32"/>
                  </a:lnTo>
                  <a:lnTo>
                    <a:pt x="60" y="30"/>
                  </a:lnTo>
                  <a:lnTo>
                    <a:pt x="60" y="28"/>
                  </a:lnTo>
                  <a:lnTo>
                    <a:pt x="60" y="26"/>
                  </a:lnTo>
                  <a:lnTo>
                    <a:pt x="62" y="26"/>
                  </a:lnTo>
                  <a:lnTo>
                    <a:pt x="62" y="24"/>
                  </a:lnTo>
                  <a:lnTo>
                    <a:pt x="62" y="22"/>
                  </a:lnTo>
                  <a:lnTo>
                    <a:pt x="46" y="19"/>
                  </a:lnTo>
                  <a:lnTo>
                    <a:pt x="46" y="20"/>
                  </a:lnTo>
                  <a:lnTo>
                    <a:pt x="46" y="22"/>
                  </a:lnTo>
                  <a:lnTo>
                    <a:pt x="44" y="24"/>
                  </a:lnTo>
                  <a:lnTo>
                    <a:pt x="44" y="26"/>
                  </a:lnTo>
                  <a:lnTo>
                    <a:pt x="44" y="28"/>
                  </a:lnTo>
                  <a:lnTo>
                    <a:pt x="42" y="28"/>
                  </a:lnTo>
                  <a:lnTo>
                    <a:pt x="42" y="30"/>
                  </a:lnTo>
                  <a:lnTo>
                    <a:pt x="42" y="32"/>
                  </a:lnTo>
                  <a:lnTo>
                    <a:pt x="40" y="34"/>
                  </a:lnTo>
                  <a:lnTo>
                    <a:pt x="40" y="36"/>
                  </a:lnTo>
                  <a:lnTo>
                    <a:pt x="37" y="38"/>
                  </a:lnTo>
                  <a:lnTo>
                    <a:pt x="37" y="39"/>
                  </a:lnTo>
                  <a:lnTo>
                    <a:pt x="35" y="41"/>
                  </a:lnTo>
                  <a:lnTo>
                    <a:pt x="35" y="39"/>
                  </a:lnTo>
                  <a:lnTo>
                    <a:pt x="33" y="39"/>
                  </a:lnTo>
                  <a:lnTo>
                    <a:pt x="33" y="38"/>
                  </a:lnTo>
                  <a:lnTo>
                    <a:pt x="31" y="38"/>
                  </a:lnTo>
                  <a:lnTo>
                    <a:pt x="29" y="38"/>
                  </a:lnTo>
                  <a:lnTo>
                    <a:pt x="29" y="36"/>
                  </a:lnTo>
                  <a:lnTo>
                    <a:pt x="27" y="36"/>
                  </a:lnTo>
                  <a:lnTo>
                    <a:pt x="29" y="34"/>
                  </a:lnTo>
                  <a:lnTo>
                    <a:pt x="29" y="32"/>
                  </a:lnTo>
                  <a:lnTo>
                    <a:pt x="31" y="32"/>
                  </a:lnTo>
                  <a:lnTo>
                    <a:pt x="31" y="30"/>
                  </a:lnTo>
                  <a:lnTo>
                    <a:pt x="31" y="28"/>
                  </a:lnTo>
                  <a:lnTo>
                    <a:pt x="33" y="28"/>
                  </a:lnTo>
                  <a:lnTo>
                    <a:pt x="33" y="26"/>
                  </a:lnTo>
                  <a:lnTo>
                    <a:pt x="33" y="24"/>
                  </a:lnTo>
                  <a:lnTo>
                    <a:pt x="35" y="24"/>
                  </a:lnTo>
                  <a:lnTo>
                    <a:pt x="35" y="22"/>
                  </a:lnTo>
                  <a:lnTo>
                    <a:pt x="35" y="20"/>
                  </a:lnTo>
                  <a:lnTo>
                    <a:pt x="37" y="20"/>
                  </a:lnTo>
                  <a:lnTo>
                    <a:pt x="37" y="19"/>
                  </a:lnTo>
                  <a:lnTo>
                    <a:pt x="37" y="17"/>
                  </a:lnTo>
                  <a:lnTo>
                    <a:pt x="40" y="17"/>
                  </a:lnTo>
                  <a:lnTo>
                    <a:pt x="40" y="15"/>
                  </a:lnTo>
                  <a:lnTo>
                    <a:pt x="42" y="13"/>
                  </a:lnTo>
                  <a:lnTo>
                    <a:pt x="42" y="11"/>
                  </a:lnTo>
                  <a:lnTo>
                    <a:pt x="42" y="9"/>
                  </a:lnTo>
                  <a:lnTo>
                    <a:pt x="44" y="9"/>
                  </a:lnTo>
                  <a:lnTo>
                    <a:pt x="44" y="7"/>
                  </a:lnTo>
                  <a:lnTo>
                    <a:pt x="29" y="0"/>
                  </a:lnTo>
                  <a:lnTo>
                    <a:pt x="29" y="1"/>
                  </a:lnTo>
                  <a:lnTo>
                    <a:pt x="27" y="1"/>
                  </a:lnTo>
                  <a:lnTo>
                    <a:pt x="27" y="3"/>
                  </a:lnTo>
                  <a:lnTo>
                    <a:pt x="27" y="5"/>
                  </a:lnTo>
                  <a:lnTo>
                    <a:pt x="25" y="7"/>
                  </a:lnTo>
                  <a:lnTo>
                    <a:pt x="25" y="9"/>
                  </a:lnTo>
                  <a:lnTo>
                    <a:pt x="23" y="11"/>
                  </a:lnTo>
                  <a:lnTo>
                    <a:pt x="23" y="13"/>
                  </a:lnTo>
                  <a:lnTo>
                    <a:pt x="23" y="15"/>
                  </a:lnTo>
                  <a:lnTo>
                    <a:pt x="21" y="15"/>
                  </a:lnTo>
                  <a:lnTo>
                    <a:pt x="21" y="17"/>
                  </a:lnTo>
                  <a:lnTo>
                    <a:pt x="21" y="19"/>
                  </a:lnTo>
                  <a:lnTo>
                    <a:pt x="19" y="19"/>
                  </a:lnTo>
                  <a:lnTo>
                    <a:pt x="19" y="20"/>
                  </a:lnTo>
                  <a:lnTo>
                    <a:pt x="19" y="22"/>
                  </a:lnTo>
                  <a:lnTo>
                    <a:pt x="17" y="22"/>
                  </a:lnTo>
                  <a:lnTo>
                    <a:pt x="17" y="24"/>
                  </a:lnTo>
                  <a:lnTo>
                    <a:pt x="17" y="26"/>
                  </a:lnTo>
                  <a:lnTo>
                    <a:pt x="15" y="26"/>
                  </a:lnTo>
                  <a:lnTo>
                    <a:pt x="13" y="26"/>
                  </a:lnTo>
                  <a:lnTo>
                    <a:pt x="13" y="24"/>
                  </a:lnTo>
                  <a:lnTo>
                    <a:pt x="11" y="24"/>
                  </a:lnTo>
                  <a:lnTo>
                    <a:pt x="8" y="24"/>
                  </a:lnTo>
                  <a:lnTo>
                    <a:pt x="8" y="22"/>
                  </a:lnTo>
                  <a:lnTo>
                    <a:pt x="0" y="38"/>
                  </a:lnTo>
                  <a:lnTo>
                    <a:pt x="2" y="38"/>
                  </a:lnTo>
                  <a:lnTo>
                    <a:pt x="4" y="38"/>
                  </a:lnTo>
                  <a:lnTo>
                    <a:pt x="4" y="39"/>
                  </a:lnTo>
                  <a:lnTo>
                    <a:pt x="6" y="39"/>
                  </a:lnTo>
                  <a:lnTo>
                    <a:pt x="8" y="41"/>
                  </a:lnTo>
                  <a:lnTo>
                    <a:pt x="11" y="41"/>
                  </a:lnTo>
                  <a:lnTo>
                    <a:pt x="11" y="43"/>
                  </a:lnTo>
                  <a:lnTo>
                    <a:pt x="13" y="43"/>
                  </a:lnTo>
                  <a:lnTo>
                    <a:pt x="15" y="43"/>
                  </a:lnTo>
                  <a:lnTo>
                    <a:pt x="15" y="45"/>
                  </a:lnTo>
                  <a:lnTo>
                    <a:pt x="17" y="45"/>
                  </a:lnTo>
                  <a:lnTo>
                    <a:pt x="17" y="47"/>
                  </a:lnTo>
                  <a:lnTo>
                    <a:pt x="19" y="47"/>
                  </a:lnTo>
                  <a:lnTo>
                    <a:pt x="19" y="49"/>
                  </a:lnTo>
                  <a:lnTo>
                    <a:pt x="21" y="49"/>
                  </a:lnTo>
                  <a:lnTo>
                    <a:pt x="23" y="51"/>
                  </a:lnTo>
                  <a:lnTo>
                    <a:pt x="25" y="53"/>
                  </a:lnTo>
                  <a:lnTo>
                    <a:pt x="27" y="53"/>
                  </a:lnTo>
                  <a:lnTo>
                    <a:pt x="27" y="55"/>
                  </a:lnTo>
                  <a:lnTo>
                    <a:pt x="25" y="56"/>
                  </a:lnTo>
                  <a:lnTo>
                    <a:pt x="25" y="58"/>
                  </a:lnTo>
                  <a:lnTo>
                    <a:pt x="23" y="58"/>
                  </a:lnTo>
                  <a:lnTo>
                    <a:pt x="23" y="60"/>
                  </a:lnTo>
                  <a:lnTo>
                    <a:pt x="21" y="60"/>
                  </a:lnTo>
                  <a:lnTo>
                    <a:pt x="21" y="62"/>
                  </a:lnTo>
                  <a:lnTo>
                    <a:pt x="19" y="64"/>
                  </a:lnTo>
                  <a:lnTo>
                    <a:pt x="19" y="66"/>
                  </a:lnTo>
                  <a:lnTo>
                    <a:pt x="17" y="66"/>
                  </a:lnTo>
                  <a:lnTo>
                    <a:pt x="17" y="68"/>
                  </a:lnTo>
                  <a:lnTo>
                    <a:pt x="15" y="68"/>
                  </a:lnTo>
                  <a:lnTo>
                    <a:pt x="15" y="70"/>
                  </a:lnTo>
                  <a:lnTo>
                    <a:pt x="13" y="70"/>
                  </a:lnTo>
                  <a:lnTo>
                    <a:pt x="0" y="72"/>
                  </a:lnTo>
                  <a:lnTo>
                    <a:pt x="2" y="72"/>
                  </a:lnTo>
                  <a:lnTo>
                    <a:pt x="2" y="74"/>
                  </a:lnTo>
                  <a:lnTo>
                    <a:pt x="2" y="75"/>
                  </a:lnTo>
                  <a:lnTo>
                    <a:pt x="2" y="77"/>
                  </a:lnTo>
                  <a:lnTo>
                    <a:pt x="2" y="79"/>
                  </a:lnTo>
                  <a:lnTo>
                    <a:pt x="4" y="79"/>
                  </a:lnTo>
                  <a:lnTo>
                    <a:pt x="4" y="81"/>
                  </a:lnTo>
                  <a:lnTo>
                    <a:pt x="4" y="83"/>
                  </a:lnTo>
                  <a:lnTo>
                    <a:pt x="4" y="85"/>
                  </a:lnTo>
                  <a:lnTo>
                    <a:pt x="4" y="87"/>
                  </a:lnTo>
                  <a:lnTo>
                    <a:pt x="31" y="85"/>
                  </a:lnTo>
                  <a:close/>
                  <a:moveTo>
                    <a:pt x="13" y="93"/>
                  </a:moveTo>
                  <a:lnTo>
                    <a:pt x="11" y="94"/>
                  </a:lnTo>
                  <a:lnTo>
                    <a:pt x="11" y="96"/>
                  </a:lnTo>
                  <a:lnTo>
                    <a:pt x="11" y="98"/>
                  </a:lnTo>
                  <a:lnTo>
                    <a:pt x="11" y="100"/>
                  </a:lnTo>
                  <a:lnTo>
                    <a:pt x="11" y="102"/>
                  </a:lnTo>
                  <a:lnTo>
                    <a:pt x="11" y="104"/>
                  </a:lnTo>
                  <a:lnTo>
                    <a:pt x="11" y="106"/>
                  </a:lnTo>
                  <a:lnTo>
                    <a:pt x="11" y="108"/>
                  </a:lnTo>
                  <a:lnTo>
                    <a:pt x="8" y="110"/>
                  </a:lnTo>
                  <a:lnTo>
                    <a:pt x="8" y="112"/>
                  </a:lnTo>
                  <a:lnTo>
                    <a:pt x="8" y="113"/>
                  </a:lnTo>
                  <a:lnTo>
                    <a:pt x="8" y="115"/>
                  </a:lnTo>
                  <a:lnTo>
                    <a:pt x="8" y="117"/>
                  </a:lnTo>
                  <a:lnTo>
                    <a:pt x="6" y="119"/>
                  </a:lnTo>
                  <a:lnTo>
                    <a:pt x="6" y="121"/>
                  </a:lnTo>
                  <a:lnTo>
                    <a:pt x="6" y="123"/>
                  </a:lnTo>
                  <a:lnTo>
                    <a:pt x="6" y="125"/>
                  </a:lnTo>
                  <a:lnTo>
                    <a:pt x="4" y="127"/>
                  </a:lnTo>
                  <a:lnTo>
                    <a:pt x="4" y="129"/>
                  </a:lnTo>
                  <a:lnTo>
                    <a:pt x="4" y="130"/>
                  </a:lnTo>
                  <a:lnTo>
                    <a:pt x="4" y="132"/>
                  </a:lnTo>
                  <a:lnTo>
                    <a:pt x="2" y="134"/>
                  </a:lnTo>
                  <a:lnTo>
                    <a:pt x="2" y="136"/>
                  </a:lnTo>
                  <a:lnTo>
                    <a:pt x="2" y="138"/>
                  </a:lnTo>
                  <a:lnTo>
                    <a:pt x="0" y="140"/>
                  </a:lnTo>
                  <a:lnTo>
                    <a:pt x="17" y="144"/>
                  </a:lnTo>
                  <a:lnTo>
                    <a:pt x="17" y="142"/>
                  </a:lnTo>
                  <a:lnTo>
                    <a:pt x="17" y="140"/>
                  </a:lnTo>
                  <a:lnTo>
                    <a:pt x="17" y="138"/>
                  </a:lnTo>
                  <a:lnTo>
                    <a:pt x="19" y="138"/>
                  </a:lnTo>
                  <a:lnTo>
                    <a:pt x="19" y="136"/>
                  </a:lnTo>
                  <a:lnTo>
                    <a:pt x="19" y="134"/>
                  </a:lnTo>
                  <a:lnTo>
                    <a:pt x="19" y="132"/>
                  </a:lnTo>
                  <a:lnTo>
                    <a:pt x="21" y="130"/>
                  </a:lnTo>
                  <a:lnTo>
                    <a:pt x="21" y="129"/>
                  </a:lnTo>
                  <a:lnTo>
                    <a:pt x="21" y="127"/>
                  </a:lnTo>
                  <a:lnTo>
                    <a:pt x="21" y="125"/>
                  </a:lnTo>
                  <a:lnTo>
                    <a:pt x="23" y="123"/>
                  </a:lnTo>
                  <a:lnTo>
                    <a:pt x="23" y="121"/>
                  </a:lnTo>
                  <a:lnTo>
                    <a:pt x="23" y="119"/>
                  </a:lnTo>
                  <a:lnTo>
                    <a:pt x="23" y="117"/>
                  </a:lnTo>
                  <a:lnTo>
                    <a:pt x="23" y="115"/>
                  </a:lnTo>
                  <a:lnTo>
                    <a:pt x="25" y="113"/>
                  </a:lnTo>
                  <a:lnTo>
                    <a:pt x="25" y="112"/>
                  </a:lnTo>
                  <a:lnTo>
                    <a:pt x="25" y="110"/>
                  </a:lnTo>
                  <a:lnTo>
                    <a:pt x="25" y="108"/>
                  </a:lnTo>
                  <a:lnTo>
                    <a:pt x="25" y="106"/>
                  </a:lnTo>
                  <a:lnTo>
                    <a:pt x="25" y="104"/>
                  </a:lnTo>
                  <a:lnTo>
                    <a:pt x="25" y="102"/>
                  </a:lnTo>
                  <a:lnTo>
                    <a:pt x="27" y="102"/>
                  </a:lnTo>
                  <a:lnTo>
                    <a:pt x="27" y="100"/>
                  </a:lnTo>
                  <a:lnTo>
                    <a:pt x="27" y="98"/>
                  </a:lnTo>
                  <a:lnTo>
                    <a:pt x="27" y="96"/>
                  </a:lnTo>
                  <a:lnTo>
                    <a:pt x="13" y="93"/>
                  </a:lnTo>
                  <a:close/>
                  <a:moveTo>
                    <a:pt x="66" y="93"/>
                  </a:moveTo>
                  <a:lnTo>
                    <a:pt x="50" y="96"/>
                  </a:lnTo>
                  <a:lnTo>
                    <a:pt x="56" y="132"/>
                  </a:lnTo>
                  <a:lnTo>
                    <a:pt x="71" y="129"/>
                  </a:lnTo>
                  <a:lnTo>
                    <a:pt x="66" y="93"/>
                  </a:lnTo>
                  <a:close/>
                  <a:moveTo>
                    <a:pt x="69" y="5"/>
                  </a:moveTo>
                  <a:lnTo>
                    <a:pt x="69" y="20"/>
                  </a:lnTo>
                  <a:lnTo>
                    <a:pt x="166" y="20"/>
                  </a:lnTo>
                  <a:lnTo>
                    <a:pt x="166" y="5"/>
                  </a:lnTo>
                  <a:lnTo>
                    <a:pt x="69" y="5"/>
                  </a:lnTo>
                  <a:close/>
                  <a:moveTo>
                    <a:pt x="83" y="22"/>
                  </a:moveTo>
                  <a:lnTo>
                    <a:pt x="83" y="24"/>
                  </a:lnTo>
                  <a:lnTo>
                    <a:pt x="81" y="24"/>
                  </a:lnTo>
                  <a:lnTo>
                    <a:pt x="81" y="26"/>
                  </a:lnTo>
                  <a:lnTo>
                    <a:pt x="81" y="28"/>
                  </a:lnTo>
                  <a:lnTo>
                    <a:pt x="81" y="30"/>
                  </a:lnTo>
                  <a:lnTo>
                    <a:pt x="79" y="30"/>
                  </a:lnTo>
                  <a:lnTo>
                    <a:pt x="79" y="32"/>
                  </a:lnTo>
                  <a:lnTo>
                    <a:pt x="79" y="34"/>
                  </a:lnTo>
                  <a:lnTo>
                    <a:pt x="77" y="34"/>
                  </a:lnTo>
                  <a:lnTo>
                    <a:pt x="77" y="36"/>
                  </a:lnTo>
                  <a:lnTo>
                    <a:pt x="77" y="38"/>
                  </a:lnTo>
                  <a:lnTo>
                    <a:pt x="75" y="39"/>
                  </a:lnTo>
                  <a:lnTo>
                    <a:pt x="75" y="41"/>
                  </a:lnTo>
                  <a:lnTo>
                    <a:pt x="73" y="41"/>
                  </a:lnTo>
                  <a:lnTo>
                    <a:pt x="73" y="43"/>
                  </a:lnTo>
                  <a:lnTo>
                    <a:pt x="73" y="45"/>
                  </a:lnTo>
                  <a:lnTo>
                    <a:pt x="71" y="45"/>
                  </a:lnTo>
                  <a:lnTo>
                    <a:pt x="71" y="47"/>
                  </a:lnTo>
                  <a:lnTo>
                    <a:pt x="69" y="47"/>
                  </a:lnTo>
                  <a:lnTo>
                    <a:pt x="69" y="49"/>
                  </a:lnTo>
                  <a:lnTo>
                    <a:pt x="69" y="51"/>
                  </a:lnTo>
                  <a:lnTo>
                    <a:pt x="66" y="51"/>
                  </a:lnTo>
                  <a:lnTo>
                    <a:pt x="66" y="53"/>
                  </a:lnTo>
                  <a:lnTo>
                    <a:pt x="66" y="55"/>
                  </a:lnTo>
                  <a:lnTo>
                    <a:pt x="66" y="56"/>
                  </a:lnTo>
                  <a:lnTo>
                    <a:pt x="69" y="56"/>
                  </a:lnTo>
                  <a:lnTo>
                    <a:pt x="69" y="58"/>
                  </a:lnTo>
                  <a:lnTo>
                    <a:pt x="71" y="60"/>
                  </a:lnTo>
                  <a:lnTo>
                    <a:pt x="71" y="62"/>
                  </a:lnTo>
                  <a:lnTo>
                    <a:pt x="73" y="62"/>
                  </a:lnTo>
                  <a:lnTo>
                    <a:pt x="73" y="64"/>
                  </a:lnTo>
                  <a:lnTo>
                    <a:pt x="75" y="66"/>
                  </a:lnTo>
                  <a:lnTo>
                    <a:pt x="75" y="68"/>
                  </a:lnTo>
                  <a:lnTo>
                    <a:pt x="77" y="68"/>
                  </a:lnTo>
                  <a:lnTo>
                    <a:pt x="77" y="70"/>
                  </a:lnTo>
                  <a:lnTo>
                    <a:pt x="79" y="72"/>
                  </a:lnTo>
                  <a:lnTo>
                    <a:pt x="79" y="74"/>
                  </a:lnTo>
                  <a:lnTo>
                    <a:pt x="81" y="75"/>
                  </a:lnTo>
                  <a:lnTo>
                    <a:pt x="81" y="77"/>
                  </a:lnTo>
                  <a:lnTo>
                    <a:pt x="83" y="77"/>
                  </a:lnTo>
                  <a:lnTo>
                    <a:pt x="83" y="79"/>
                  </a:lnTo>
                  <a:lnTo>
                    <a:pt x="83" y="81"/>
                  </a:lnTo>
                  <a:lnTo>
                    <a:pt x="85" y="81"/>
                  </a:lnTo>
                  <a:lnTo>
                    <a:pt x="85" y="83"/>
                  </a:lnTo>
                  <a:lnTo>
                    <a:pt x="85" y="85"/>
                  </a:lnTo>
                  <a:lnTo>
                    <a:pt x="100" y="75"/>
                  </a:lnTo>
                  <a:lnTo>
                    <a:pt x="100" y="74"/>
                  </a:lnTo>
                  <a:lnTo>
                    <a:pt x="98" y="72"/>
                  </a:lnTo>
                  <a:lnTo>
                    <a:pt x="98" y="70"/>
                  </a:lnTo>
                  <a:lnTo>
                    <a:pt x="95" y="70"/>
                  </a:lnTo>
                  <a:lnTo>
                    <a:pt x="95" y="68"/>
                  </a:lnTo>
                  <a:lnTo>
                    <a:pt x="93" y="66"/>
                  </a:lnTo>
                  <a:lnTo>
                    <a:pt x="93" y="64"/>
                  </a:lnTo>
                  <a:lnTo>
                    <a:pt x="91" y="64"/>
                  </a:lnTo>
                  <a:lnTo>
                    <a:pt x="91" y="62"/>
                  </a:lnTo>
                  <a:lnTo>
                    <a:pt x="89" y="60"/>
                  </a:lnTo>
                  <a:lnTo>
                    <a:pt x="89" y="58"/>
                  </a:lnTo>
                  <a:lnTo>
                    <a:pt x="87" y="58"/>
                  </a:lnTo>
                  <a:lnTo>
                    <a:pt x="87" y="56"/>
                  </a:lnTo>
                  <a:lnTo>
                    <a:pt x="85" y="56"/>
                  </a:lnTo>
                  <a:lnTo>
                    <a:pt x="85" y="55"/>
                  </a:lnTo>
                  <a:lnTo>
                    <a:pt x="83" y="55"/>
                  </a:lnTo>
                  <a:lnTo>
                    <a:pt x="83" y="53"/>
                  </a:lnTo>
                  <a:lnTo>
                    <a:pt x="85" y="53"/>
                  </a:lnTo>
                  <a:lnTo>
                    <a:pt x="85" y="51"/>
                  </a:lnTo>
                  <a:lnTo>
                    <a:pt x="87" y="51"/>
                  </a:lnTo>
                  <a:lnTo>
                    <a:pt x="87" y="49"/>
                  </a:lnTo>
                  <a:lnTo>
                    <a:pt x="87" y="47"/>
                  </a:lnTo>
                  <a:lnTo>
                    <a:pt x="89" y="47"/>
                  </a:lnTo>
                  <a:lnTo>
                    <a:pt x="89" y="45"/>
                  </a:lnTo>
                  <a:lnTo>
                    <a:pt x="91" y="43"/>
                  </a:lnTo>
                  <a:lnTo>
                    <a:pt x="91" y="41"/>
                  </a:lnTo>
                  <a:lnTo>
                    <a:pt x="93" y="39"/>
                  </a:lnTo>
                  <a:lnTo>
                    <a:pt x="93" y="38"/>
                  </a:lnTo>
                  <a:lnTo>
                    <a:pt x="95" y="38"/>
                  </a:lnTo>
                  <a:lnTo>
                    <a:pt x="95" y="36"/>
                  </a:lnTo>
                  <a:lnTo>
                    <a:pt x="95" y="34"/>
                  </a:lnTo>
                  <a:lnTo>
                    <a:pt x="98" y="34"/>
                  </a:lnTo>
                  <a:lnTo>
                    <a:pt x="98" y="32"/>
                  </a:lnTo>
                  <a:lnTo>
                    <a:pt x="98" y="30"/>
                  </a:lnTo>
                  <a:lnTo>
                    <a:pt x="100" y="30"/>
                  </a:lnTo>
                  <a:lnTo>
                    <a:pt x="100" y="28"/>
                  </a:lnTo>
                  <a:lnTo>
                    <a:pt x="83" y="22"/>
                  </a:lnTo>
                  <a:close/>
                  <a:moveTo>
                    <a:pt x="118" y="20"/>
                  </a:moveTo>
                  <a:lnTo>
                    <a:pt x="118" y="22"/>
                  </a:lnTo>
                  <a:lnTo>
                    <a:pt x="118" y="24"/>
                  </a:lnTo>
                  <a:lnTo>
                    <a:pt x="116" y="26"/>
                  </a:lnTo>
                  <a:lnTo>
                    <a:pt x="116" y="28"/>
                  </a:lnTo>
                  <a:lnTo>
                    <a:pt x="114" y="30"/>
                  </a:lnTo>
                  <a:lnTo>
                    <a:pt x="114" y="32"/>
                  </a:lnTo>
                  <a:lnTo>
                    <a:pt x="112" y="32"/>
                  </a:lnTo>
                  <a:lnTo>
                    <a:pt x="112" y="34"/>
                  </a:lnTo>
                  <a:lnTo>
                    <a:pt x="112" y="36"/>
                  </a:lnTo>
                  <a:lnTo>
                    <a:pt x="110" y="36"/>
                  </a:lnTo>
                  <a:lnTo>
                    <a:pt x="110" y="38"/>
                  </a:lnTo>
                  <a:lnTo>
                    <a:pt x="108" y="39"/>
                  </a:lnTo>
                  <a:lnTo>
                    <a:pt x="108" y="41"/>
                  </a:lnTo>
                  <a:lnTo>
                    <a:pt x="106" y="41"/>
                  </a:lnTo>
                  <a:lnTo>
                    <a:pt x="106" y="43"/>
                  </a:lnTo>
                  <a:lnTo>
                    <a:pt x="104" y="43"/>
                  </a:lnTo>
                  <a:lnTo>
                    <a:pt x="104" y="45"/>
                  </a:lnTo>
                  <a:lnTo>
                    <a:pt x="102" y="47"/>
                  </a:lnTo>
                  <a:lnTo>
                    <a:pt x="100" y="49"/>
                  </a:lnTo>
                  <a:lnTo>
                    <a:pt x="100" y="51"/>
                  </a:lnTo>
                  <a:lnTo>
                    <a:pt x="98" y="51"/>
                  </a:lnTo>
                  <a:lnTo>
                    <a:pt x="98" y="53"/>
                  </a:lnTo>
                  <a:lnTo>
                    <a:pt x="100" y="53"/>
                  </a:lnTo>
                  <a:lnTo>
                    <a:pt x="100" y="55"/>
                  </a:lnTo>
                  <a:lnTo>
                    <a:pt x="100" y="56"/>
                  </a:lnTo>
                  <a:lnTo>
                    <a:pt x="102" y="56"/>
                  </a:lnTo>
                  <a:lnTo>
                    <a:pt x="102" y="58"/>
                  </a:lnTo>
                  <a:lnTo>
                    <a:pt x="104" y="58"/>
                  </a:lnTo>
                  <a:lnTo>
                    <a:pt x="104" y="60"/>
                  </a:lnTo>
                  <a:lnTo>
                    <a:pt x="106" y="60"/>
                  </a:lnTo>
                  <a:lnTo>
                    <a:pt x="106" y="62"/>
                  </a:lnTo>
                  <a:lnTo>
                    <a:pt x="106" y="64"/>
                  </a:lnTo>
                  <a:lnTo>
                    <a:pt x="108" y="64"/>
                  </a:lnTo>
                  <a:lnTo>
                    <a:pt x="108" y="66"/>
                  </a:lnTo>
                  <a:lnTo>
                    <a:pt x="110" y="66"/>
                  </a:lnTo>
                  <a:lnTo>
                    <a:pt x="110" y="68"/>
                  </a:lnTo>
                  <a:lnTo>
                    <a:pt x="112" y="70"/>
                  </a:lnTo>
                  <a:lnTo>
                    <a:pt x="112" y="72"/>
                  </a:lnTo>
                  <a:lnTo>
                    <a:pt x="114" y="74"/>
                  </a:lnTo>
                  <a:lnTo>
                    <a:pt x="116" y="75"/>
                  </a:lnTo>
                  <a:lnTo>
                    <a:pt x="116" y="77"/>
                  </a:lnTo>
                  <a:lnTo>
                    <a:pt x="118" y="79"/>
                  </a:lnTo>
                  <a:lnTo>
                    <a:pt x="118" y="81"/>
                  </a:lnTo>
                  <a:lnTo>
                    <a:pt x="120" y="81"/>
                  </a:lnTo>
                  <a:lnTo>
                    <a:pt x="120" y="83"/>
                  </a:lnTo>
                  <a:lnTo>
                    <a:pt x="120" y="85"/>
                  </a:lnTo>
                  <a:lnTo>
                    <a:pt x="122" y="85"/>
                  </a:lnTo>
                  <a:lnTo>
                    <a:pt x="135" y="75"/>
                  </a:lnTo>
                  <a:lnTo>
                    <a:pt x="135" y="74"/>
                  </a:lnTo>
                  <a:lnTo>
                    <a:pt x="133" y="74"/>
                  </a:lnTo>
                  <a:lnTo>
                    <a:pt x="133" y="72"/>
                  </a:lnTo>
                  <a:lnTo>
                    <a:pt x="131" y="70"/>
                  </a:lnTo>
                  <a:lnTo>
                    <a:pt x="131" y="68"/>
                  </a:lnTo>
                  <a:lnTo>
                    <a:pt x="129" y="68"/>
                  </a:lnTo>
                  <a:lnTo>
                    <a:pt x="129" y="66"/>
                  </a:lnTo>
                  <a:lnTo>
                    <a:pt x="127" y="64"/>
                  </a:lnTo>
                  <a:lnTo>
                    <a:pt x="127" y="62"/>
                  </a:lnTo>
                  <a:lnTo>
                    <a:pt x="124" y="62"/>
                  </a:lnTo>
                  <a:lnTo>
                    <a:pt x="124" y="60"/>
                  </a:lnTo>
                  <a:lnTo>
                    <a:pt x="122" y="60"/>
                  </a:lnTo>
                  <a:lnTo>
                    <a:pt x="122" y="58"/>
                  </a:lnTo>
                  <a:lnTo>
                    <a:pt x="120" y="56"/>
                  </a:lnTo>
                  <a:lnTo>
                    <a:pt x="118" y="55"/>
                  </a:lnTo>
                  <a:lnTo>
                    <a:pt x="118" y="53"/>
                  </a:lnTo>
                  <a:lnTo>
                    <a:pt x="116" y="53"/>
                  </a:lnTo>
                  <a:lnTo>
                    <a:pt x="116" y="51"/>
                  </a:lnTo>
                  <a:lnTo>
                    <a:pt x="118" y="51"/>
                  </a:lnTo>
                  <a:lnTo>
                    <a:pt x="118" y="49"/>
                  </a:lnTo>
                  <a:lnTo>
                    <a:pt x="120" y="49"/>
                  </a:lnTo>
                  <a:lnTo>
                    <a:pt x="120" y="47"/>
                  </a:lnTo>
                  <a:lnTo>
                    <a:pt x="122" y="47"/>
                  </a:lnTo>
                  <a:lnTo>
                    <a:pt x="122" y="45"/>
                  </a:lnTo>
                  <a:lnTo>
                    <a:pt x="124" y="43"/>
                  </a:lnTo>
                  <a:lnTo>
                    <a:pt x="124" y="41"/>
                  </a:lnTo>
                  <a:lnTo>
                    <a:pt x="127" y="41"/>
                  </a:lnTo>
                  <a:lnTo>
                    <a:pt x="127" y="39"/>
                  </a:lnTo>
                  <a:lnTo>
                    <a:pt x="129" y="39"/>
                  </a:lnTo>
                  <a:lnTo>
                    <a:pt x="129" y="38"/>
                  </a:lnTo>
                  <a:lnTo>
                    <a:pt x="129" y="36"/>
                  </a:lnTo>
                  <a:lnTo>
                    <a:pt x="131" y="36"/>
                  </a:lnTo>
                  <a:lnTo>
                    <a:pt x="131" y="34"/>
                  </a:lnTo>
                  <a:lnTo>
                    <a:pt x="133" y="32"/>
                  </a:lnTo>
                  <a:lnTo>
                    <a:pt x="133" y="30"/>
                  </a:lnTo>
                  <a:lnTo>
                    <a:pt x="135" y="30"/>
                  </a:lnTo>
                  <a:lnTo>
                    <a:pt x="118" y="20"/>
                  </a:lnTo>
                  <a:close/>
                  <a:moveTo>
                    <a:pt x="149" y="22"/>
                  </a:moveTo>
                  <a:lnTo>
                    <a:pt x="149" y="24"/>
                  </a:lnTo>
                  <a:lnTo>
                    <a:pt x="147" y="26"/>
                  </a:lnTo>
                  <a:lnTo>
                    <a:pt x="147" y="28"/>
                  </a:lnTo>
                  <a:lnTo>
                    <a:pt x="147" y="30"/>
                  </a:lnTo>
                  <a:lnTo>
                    <a:pt x="145" y="30"/>
                  </a:lnTo>
                  <a:lnTo>
                    <a:pt x="145" y="32"/>
                  </a:lnTo>
                  <a:lnTo>
                    <a:pt x="145" y="34"/>
                  </a:lnTo>
                  <a:lnTo>
                    <a:pt x="143" y="36"/>
                  </a:lnTo>
                  <a:lnTo>
                    <a:pt x="143" y="38"/>
                  </a:lnTo>
                  <a:lnTo>
                    <a:pt x="141" y="39"/>
                  </a:lnTo>
                  <a:lnTo>
                    <a:pt x="141" y="41"/>
                  </a:lnTo>
                  <a:lnTo>
                    <a:pt x="139" y="41"/>
                  </a:lnTo>
                  <a:lnTo>
                    <a:pt x="139" y="43"/>
                  </a:lnTo>
                  <a:lnTo>
                    <a:pt x="139" y="45"/>
                  </a:lnTo>
                  <a:lnTo>
                    <a:pt x="137" y="45"/>
                  </a:lnTo>
                  <a:lnTo>
                    <a:pt x="137" y="47"/>
                  </a:lnTo>
                  <a:lnTo>
                    <a:pt x="135" y="49"/>
                  </a:lnTo>
                  <a:lnTo>
                    <a:pt x="133" y="51"/>
                  </a:lnTo>
                  <a:lnTo>
                    <a:pt x="133" y="53"/>
                  </a:lnTo>
                  <a:lnTo>
                    <a:pt x="135" y="53"/>
                  </a:lnTo>
                  <a:lnTo>
                    <a:pt x="135" y="55"/>
                  </a:lnTo>
                  <a:lnTo>
                    <a:pt x="135" y="56"/>
                  </a:lnTo>
                  <a:lnTo>
                    <a:pt x="137" y="56"/>
                  </a:lnTo>
                  <a:lnTo>
                    <a:pt x="137" y="58"/>
                  </a:lnTo>
                  <a:lnTo>
                    <a:pt x="139" y="58"/>
                  </a:lnTo>
                  <a:lnTo>
                    <a:pt x="139" y="60"/>
                  </a:lnTo>
                  <a:lnTo>
                    <a:pt x="141" y="62"/>
                  </a:lnTo>
                  <a:lnTo>
                    <a:pt x="141" y="64"/>
                  </a:lnTo>
                  <a:lnTo>
                    <a:pt x="143" y="64"/>
                  </a:lnTo>
                  <a:lnTo>
                    <a:pt x="143" y="66"/>
                  </a:lnTo>
                  <a:lnTo>
                    <a:pt x="145" y="68"/>
                  </a:lnTo>
                  <a:lnTo>
                    <a:pt x="145" y="70"/>
                  </a:lnTo>
                  <a:lnTo>
                    <a:pt x="147" y="72"/>
                  </a:lnTo>
                  <a:lnTo>
                    <a:pt x="147" y="74"/>
                  </a:lnTo>
                  <a:lnTo>
                    <a:pt x="149" y="75"/>
                  </a:lnTo>
                  <a:lnTo>
                    <a:pt x="149" y="77"/>
                  </a:lnTo>
                  <a:lnTo>
                    <a:pt x="151" y="77"/>
                  </a:lnTo>
                  <a:lnTo>
                    <a:pt x="151" y="79"/>
                  </a:lnTo>
                  <a:lnTo>
                    <a:pt x="151" y="81"/>
                  </a:lnTo>
                  <a:lnTo>
                    <a:pt x="153" y="81"/>
                  </a:lnTo>
                  <a:lnTo>
                    <a:pt x="153" y="83"/>
                  </a:lnTo>
                  <a:lnTo>
                    <a:pt x="153" y="85"/>
                  </a:lnTo>
                  <a:lnTo>
                    <a:pt x="168" y="75"/>
                  </a:lnTo>
                  <a:lnTo>
                    <a:pt x="168" y="74"/>
                  </a:lnTo>
                  <a:lnTo>
                    <a:pt x="166" y="74"/>
                  </a:lnTo>
                  <a:lnTo>
                    <a:pt x="166" y="72"/>
                  </a:lnTo>
                  <a:lnTo>
                    <a:pt x="164" y="70"/>
                  </a:lnTo>
                  <a:lnTo>
                    <a:pt x="164" y="68"/>
                  </a:lnTo>
                  <a:lnTo>
                    <a:pt x="162" y="66"/>
                  </a:lnTo>
                  <a:lnTo>
                    <a:pt x="162" y="64"/>
                  </a:lnTo>
                  <a:lnTo>
                    <a:pt x="160" y="64"/>
                  </a:lnTo>
                  <a:lnTo>
                    <a:pt x="160" y="62"/>
                  </a:lnTo>
                  <a:lnTo>
                    <a:pt x="158" y="60"/>
                  </a:lnTo>
                  <a:lnTo>
                    <a:pt x="158" y="58"/>
                  </a:lnTo>
                  <a:lnTo>
                    <a:pt x="156" y="58"/>
                  </a:lnTo>
                  <a:lnTo>
                    <a:pt x="156" y="56"/>
                  </a:lnTo>
                  <a:lnTo>
                    <a:pt x="153" y="56"/>
                  </a:lnTo>
                  <a:lnTo>
                    <a:pt x="153" y="55"/>
                  </a:lnTo>
                  <a:lnTo>
                    <a:pt x="151" y="55"/>
                  </a:lnTo>
                  <a:lnTo>
                    <a:pt x="151" y="53"/>
                  </a:lnTo>
                  <a:lnTo>
                    <a:pt x="151" y="51"/>
                  </a:lnTo>
                  <a:lnTo>
                    <a:pt x="153" y="49"/>
                  </a:lnTo>
                  <a:lnTo>
                    <a:pt x="153" y="47"/>
                  </a:lnTo>
                  <a:lnTo>
                    <a:pt x="156" y="47"/>
                  </a:lnTo>
                  <a:lnTo>
                    <a:pt x="156" y="45"/>
                  </a:lnTo>
                  <a:lnTo>
                    <a:pt x="158" y="43"/>
                  </a:lnTo>
                  <a:lnTo>
                    <a:pt x="158" y="41"/>
                  </a:lnTo>
                  <a:lnTo>
                    <a:pt x="160" y="39"/>
                  </a:lnTo>
                  <a:lnTo>
                    <a:pt x="160" y="38"/>
                  </a:lnTo>
                  <a:lnTo>
                    <a:pt x="162" y="38"/>
                  </a:lnTo>
                  <a:lnTo>
                    <a:pt x="162" y="36"/>
                  </a:lnTo>
                  <a:lnTo>
                    <a:pt x="162" y="34"/>
                  </a:lnTo>
                  <a:lnTo>
                    <a:pt x="164" y="34"/>
                  </a:lnTo>
                  <a:lnTo>
                    <a:pt x="164" y="32"/>
                  </a:lnTo>
                  <a:lnTo>
                    <a:pt x="164" y="30"/>
                  </a:lnTo>
                  <a:lnTo>
                    <a:pt x="166" y="30"/>
                  </a:lnTo>
                  <a:lnTo>
                    <a:pt x="166" y="28"/>
                  </a:lnTo>
                  <a:lnTo>
                    <a:pt x="149" y="22"/>
                  </a:lnTo>
                  <a:close/>
                  <a:moveTo>
                    <a:pt x="110" y="134"/>
                  </a:moveTo>
                  <a:lnTo>
                    <a:pt x="66" y="134"/>
                  </a:lnTo>
                  <a:lnTo>
                    <a:pt x="66" y="149"/>
                  </a:lnTo>
                  <a:lnTo>
                    <a:pt x="168" y="149"/>
                  </a:lnTo>
                  <a:lnTo>
                    <a:pt x="168" y="134"/>
                  </a:lnTo>
                  <a:lnTo>
                    <a:pt x="129" y="134"/>
                  </a:lnTo>
                  <a:lnTo>
                    <a:pt x="129" y="102"/>
                  </a:lnTo>
                  <a:lnTo>
                    <a:pt x="166" y="102"/>
                  </a:lnTo>
                  <a:lnTo>
                    <a:pt x="166" y="87"/>
                  </a:lnTo>
                  <a:lnTo>
                    <a:pt x="75" y="87"/>
                  </a:lnTo>
                  <a:lnTo>
                    <a:pt x="75" y="102"/>
                  </a:lnTo>
                  <a:lnTo>
                    <a:pt x="110" y="102"/>
                  </a:lnTo>
                  <a:lnTo>
                    <a:pt x="110"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15" name="Google Shape;115;p17"/>
            <p:cNvSpPr/>
            <p:nvPr/>
          </p:nvSpPr>
          <p:spPr>
            <a:xfrm>
              <a:off x="389" y="212"/>
              <a:ext cx="172" cy="152"/>
            </a:xfrm>
            <a:custGeom>
              <a:avLst/>
              <a:gdLst/>
              <a:ahLst/>
              <a:cxnLst/>
              <a:rect l="l" t="t" r="r" b="b"/>
              <a:pathLst>
                <a:path w="172" h="152" extrusionOk="0">
                  <a:moveTo>
                    <a:pt x="29" y="33"/>
                  </a:moveTo>
                  <a:lnTo>
                    <a:pt x="42" y="21"/>
                  </a:lnTo>
                  <a:lnTo>
                    <a:pt x="40" y="19"/>
                  </a:lnTo>
                  <a:lnTo>
                    <a:pt x="40" y="18"/>
                  </a:lnTo>
                  <a:lnTo>
                    <a:pt x="38" y="18"/>
                  </a:lnTo>
                  <a:lnTo>
                    <a:pt x="36" y="16"/>
                  </a:lnTo>
                  <a:lnTo>
                    <a:pt x="36" y="14"/>
                  </a:lnTo>
                  <a:lnTo>
                    <a:pt x="33" y="14"/>
                  </a:lnTo>
                  <a:lnTo>
                    <a:pt x="31" y="12"/>
                  </a:lnTo>
                  <a:lnTo>
                    <a:pt x="29" y="10"/>
                  </a:lnTo>
                  <a:lnTo>
                    <a:pt x="27" y="10"/>
                  </a:lnTo>
                  <a:lnTo>
                    <a:pt x="27" y="8"/>
                  </a:lnTo>
                  <a:lnTo>
                    <a:pt x="25" y="8"/>
                  </a:lnTo>
                  <a:lnTo>
                    <a:pt x="25" y="6"/>
                  </a:lnTo>
                  <a:lnTo>
                    <a:pt x="23" y="6"/>
                  </a:lnTo>
                  <a:lnTo>
                    <a:pt x="23" y="4"/>
                  </a:lnTo>
                  <a:lnTo>
                    <a:pt x="21" y="4"/>
                  </a:lnTo>
                  <a:lnTo>
                    <a:pt x="19" y="2"/>
                  </a:lnTo>
                  <a:lnTo>
                    <a:pt x="17" y="0"/>
                  </a:lnTo>
                  <a:lnTo>
                    <a:pt x="4" y="14"/>
                  </a:lnTo>
                  <a:lnTo>
                    <a:pt x="7" y="14"/>
                  </a:lnTo>
                  <a:lnTo>
                    <a:pt x="7" y="16"/>
                  </a:lnTo>
                  <a:lnTo>
                    <a:pt x="9" y="16"/>
                  </a:lnTo>
                  <a:lnTo>
                    <a:pt x="9" y="18"/>
                  </a:lnTo>
                  <a:lnTo>
                    <a:pt x="11" y="18"/>
                  </a:lnTo>
                  <a:lnTo>
                    <a:pt x="13" y="19"/>
                  </a:lnTo>
                  <a:lnTo>
                    <a:pt x="15" y="19"/>
                  </a:lnTo>
                  <a:lnTo>
                    <a:pt x="15" y="21"/>
                  </a:lnTo>
                  <a:lnTo>
                    <a:pt x="17" y="21"/>
                  </a:lnTo>
                  <a:lnTo>
                    <a:pt x="17" y="23"/>
                  </a:lnTo>
                  <a:lnTo>
                    <a:pt x="19" y="23"/>
                  </a:lnTo>
                  <a:lnTo>
                    <a:pt x="19" y="25"/>
                  </a:lnTo>
                  <a:lnTo>
                    <a:pt x="21" y="25"/>
                  </a:lnTo>
                  <a:lnTo>
                    <a:pt x="21" y="27"/>
                  </a:lnTo>
                  <a:lnTo>
                    <a:pt x="23" y="27"/>
                  </a:lnTo>
                  <a:lnTo>
                    <a:pt x="23" y="29"/>
                  </a:lnTo>
                  <a:lnTo>
                    <a:pt x="25" y="29"/>
                  </a:lnTo>
                  <a:lnTo>
                    <a:pt x="25" y="31"/>
                  </a:lnTo>
                  <a:lnTo>
                    <a:pt x="27" y="31"/>
                  </a:lnTo>
                  <a:lnTo>
                    <a:pt x="27" y="33"/>
                  </a:lnTo>
                  <a:lnTo>
                    <a:pt x="29" y="33"/>
                  </a:lnTo>
                  <a:close/>
                  <a:moveTo>
                    <a:pt x="23" y="73"/>
                  </a:moveTo>
                  <a:lnTo>
                    <a:pt x="36" y="59"/>
                  </a:lnTo>
                  <a:lnTo>
                    <a:pt x="36" y="57"/>
                  </a:lnTo>
                  <a:lnTo>
                    <a:pt x="33" y="57"/>
                  </a:lnTo>
                  <a:lnTo>
                    <a:pt x="33" y="55"/>
                  </a:lnTo>
                  <a:lnTo>
                    <a:pt x="31" y="55"/>
                  </a:lnTo>
                  <a:lnTo>
                    <a:pt x="29" y="54"/>
                  </a:lnTo>
                  <a:lnTo>
                    <a:pt x="29" y="52"/>
                  </a:lnTo>
                  <a:lnTo>
                    <a:pt x="27" y="52"/>
                  </a:lnTo>
                  <a:lnTo>
                    <a:pt x="25" y="50"/>
                  </a:lnTo>
                  <a:lnTo>
                    <a:pt x="23" y="48"/>
                  </a:lnTo>
                  <a:lnTo>
                    <a:pt x="21" y="48"/>
                  </a:lnTo>
                  <a:lnTo>
                    <a:pt x="21" y="46"/>
                  </a:lnTo>
                  <a:lnTo>
                    <a:pt x="19" y="46"/>
                  </a:lnTo>
                  <a:lnTo>
                    <a:pt x="19" y="44"/>
                  </a:lnTo>
                  <a:lnTo>
                    <a:pt x="17" y="44"/>
                  </a:lnTo>
                  <a:lnTo>
                    <a:pt x="15" y="42"/>
                  </a:lnTo>
                  <a:lnTo>
                    <a:pt x="13" y="42"/>
                  </a:lnTo>
                  <a:lnTo>
                    <a:pt x="0" y="54"/>
                  </a:lnTo>
                  <a:lnTo>
                    <a:pt x="2" y="55"/>
                  </a:lnTo>
                  <a:lnTo>
                    <a:pt x="4" y="55"/>
                  </a:lnTo>
                  <a:lnTo>
                    <a:pt x="4" y="57"/>
                  </a:lnTo>
                  <a:lnTo>
                    <a:pt x="7" y="57"/>
                  </a:lnTo>
                  <a:lnTo>
                    <a:pt x="7" y="59"/>
                  </a:lnTo>
                  <a:lnTo>
                    <a:pt x="9" y="59"/>
                  </a:lnTo>
                  <a:lnTo>
                    <a:pt x="11" y="61"/>
                  </a:lnTo>
                  <a:lnTo>
                    <a:pt x="13" y="61"/>
                  </a:lnTo>
                  <a:lnTo>
                    <a:pt x="13" y="63"/>
                  </a:lnTo>
                  <a:lnTo>
                    <a:pt x="15" y="63"/>
                  </a:lnTo>
                  <a:lnTo>
                    <a:pt x="15" y="65"/>
                  </a:lnTo>
                  <a:lnTo>
                    <a:pt x="17" y="65"/>
                  </a:lnTo>
                  <a:lnTo>
                    <a:pt x="17" y="67"/>
                  </a:lnTo>
                  <a:lnTo>
                    <a:pt x="19" y="67"/>
                  </a:lnTo>
                  <a:lnTo>
                    <a:pt x="21" y="69"/>
                  </a:lnTo>
                  <a:lnTo>
                    <a:pt x="21" y="71"/>
                  </a:lnTo>
                  <a:lnTo>
                    <a:pt x="23" y="71"/>
                  </a:lnTo>
                  <a:lnTo>
                    <a:pt x="23" y="73"/>
                  </a:lnTo>
                  <a:close/>
                  <a:moveTo>
                    <a:pt x="15" y="116"/>
                  </a:moveTo>
                  <a:lnTo>
                    <a:pt x="15" y="118"/>
                  </a:lnTo>
                  <a:lnTo>
                    <a:pt x="15" y="120"/>
                  </a:lnTo>
                  <a:lnTo>
                    <a:pt x="13" y="120"/>
                  </a:lnTo>
                  <a:lnTo>
                    <a:pt x="13" y="122"/>
                  </a:lnTo>
                  <a:lnTo>
                    <a:pt x="13" y="124"/>
                  </a:lnTo>
                  <a:lnTo>
                    <a:pt x="11" y="126"/>
                  </a:lnTo>
                  <a:lnTo>
                    <a:pt x="11" y="128"/>
                  </a:lnTo>
                  <a:lnTo>
                    <a:pt x="9" y="128"/>
                  </a:lnTo>
                  <a:lnTo>
                    <a:pt x="9" y="129"/>
                  </a:lnTo>
                  <a:lnTo>
                    <a:pt x="9" y="131"/>
                  </a:lnTo>
                  <a:lnTo>
                    <a:pt x="7" y="131"/>
                  </a:lnTo>
                  <a:lnTo>
                    <a:pt x="7" y="133"/>
                  </a:lnTo>
                  <a:lnTo>
                    <a:pt x="7" y="135"/>
                  </a:lnTo>
                  <a:lnTo>
                    <a:pt x="4" y="135"/>
                  </a:lnTo>
                  <a:lnTo>
                    <a:pt x="4" y="137"/>
                  </a:lnTo>
                  <a:lnTo>
                    <a:pt x="2" y="139"/>
                  </a:lnTo>
                  <a:lnTo>
                    <a:pt x="2" y="141"/>
                  </a:lnTo>
                  <a:lnTo>
                    <a:pt x="0" y="143"/>
                  </a:lnTo>
                  <a:lnTo>
                    <a:pt x="17" y="150"/>
                  </a:lnTo>
                  <a:lnTo>
                    <a:pt x="19" y="148"/>
                  </a:lnTo>
                  <a:lnTo>
                    <a:pt x="19" y="147"/>
                  </a:lnTo>
                  <a:lnTo>
                    <a:pt x="21" y="145"/>
                  </a:lnTo>
                  <a:lnTo>
                    <a:pt x="23" y="143"/>
                  </a:lnTo>
                  <a:lnTo>
                    <a:pt x="23" y="141"/>
                  </a:lnTo>
                  <a:lnTo>
                    <a:pt x="25" y="139"/>
                  </a:lnTo>
                  <a:lnTo>
                    <a:pt x="25" y="137"/>
                  </a:lnTo>
                  <a:lnTo>
                    <a:pt x="25" y="135"/>
                  </a:lnTo>
                  <a:lnTo>
                    <a:pt x="27" y="133"/>
                  </a:lnTo>
                  <a:lnTo>
                    <a:pt x="27" y="131"/>
                  </a:lnTo>
                  <a:lnTo>
                    <a:pt x="29" y="129"/>
                  </a:lnTo>
                  <a:lnTo>
                    <a:pt x="29" y="128"/>
                  </a:lnTo>
                  <a:lnTo>
                    <a:pt x="29" y="126"/>
                  </a:lnTo>
                  <a:lnTo>
                    <a:pt x="31" y="124"/>
                  </a:lnTo>
                  <a:lnTo>
                    <a:pt x="31" y="122"/>
                  </a:lnTo>
                  <a:lnTo>
                    <a:pt x="33" y="120"/>
                  </a:lnTo>
                  <a:lnTo>
                    <a:pt x="33" y="118"/>
                  </a:lnTo>
                  <a:lnTo>
                    <a:pt x="33" y="116"/>
                  </a:lnTo>
                  <a:lnTo>
                    <a:pt x="36" y="114"/>
                  </a:lnTo>
                  <a:lnTo>
                    <a:pt x="36" y="112"/>
                  </a:lnTo>
                  <a:lnTo>
                    <a:pt x="36" y="111"/>
                  </a:lnTo>
                  <a:lnTo>
                    <a:pt x="36" y="107"/>
                  </a:lnTo>
                  <a:lnTo>
                    <a:pt x="38" y="105"/>
                  </a:lnTo>
                  <a:lnTo>
                    <a:pt x="38" y="103"/>
                  </a:lnTo>
                  <a:lnTo>
                    <a:pt x="38" y="101"/>
                  </a:lnTo>
                  <a:lnTo>
                    <a:pt x="40" y="99"/>
                  </a:lnTo>
                  <a:lnTo>
                    <a:pt x="40" y="95"/>
                  </a:lnTo>
                  <a:lnTo>
                    <a:pt x="40" y="93"/>
                  </a:lnTo>
                  <a:lnTo>
                    <a:pt x="40" y="92"/>
                  </a:lnTo>
                  <a:lnTo>
                    <a:pt x="42" y="88"/>
                  </a:lnTo>
                  <a:lnTo>
                    <a:pt x="42" y="86"/>
                  </a:lnTo>
                  <a:lnTo>
                    <a:pt x="23" y="84"/>
                  </a:lnTo>
                  <a:lnTo>
                    <a:pt x="23" y="86"/>
                  </a:lnTo>
                  <a:lnTo>
                    <a:pt x="23" y="88"/>
                  </a:lnTo>
                  <a:lnTo>
                    <a:pt x="23" y="90"/>
                  </a:lnTo>
                  <a:lnTo>
                    <a:pt x="23" y="92"/>
                  </a:lnTo>
                  <a:lnTo>
                    <a:pt x="23" y="93"/>
                  </a:lnTo>
                  <a:lnTo>
                    <a:pt x="23" y="95"/>
                  </a:lnTo>
                  <a:lnTo>
                    <a:pt x="21" y="97"/>
                  </a:lnTo>
                  <a:lnTo>
                    <a:pt x="21" y="99"/>
                  </a:lnTo>
                  <a:lnTo>
                    <a:pt x="21" y="101"/>
                  </a:lnTo>
                  <a:lnTo>
                    <a:pt x="21" y="103"/>
                  </a:lnTo>
                  <a:lnTo>
                    <a:pt x="21" y="105"/>
                  </a:lnTo>
                  <a:lnTo>
                    <a:pt x="19" y="105"/>
                  </a:lnTo>
                  <a:lnTo>
                    <a:pt x="19" y="107"/>
                  </a:lnTo>
                  <a:lnTo>
                    <a:pt x="19" y="109"/>
                  </a:lnTo>
                  <a:lnTo>
                    <a:pt x="19" y="111"/>
                  </a:lnTo>
                  <a:lnTo>
                    <a:pt x="17" y="111"/>
                  </a:lnTo>
                  <a:lnTo>
                    <a:pt x="17" y="112"/>
                  </a:lnTo>
                  <a:lnTo>
                    <a:pt x="17" y="114"/>
                  </a:lnTo>
                  <a:lnTo>
                    <a:pt x="15" y="116"/>
                  </a:lnTo>
                  <a:close/>
                  <a:moveTo>
                    <a:pt x="143" y="42"/>
                  </a:moveTo>
                  <a:lnTo>
                    <a:pt x="143" y="44"/>
                  </a:lnTo>
                  <a:lnTo>
                    <a:pt x="143" y="46"/>
                  </a:lnTo>
                  <a:lnTo>
                    <a:pt x="143" y="48"/>
                  </a:lnTo>
                  <a:lnTo>
                    <a:pt x="145" y="50"/>
                  </a:lnTo>
                  <a:lnTo>
                    <a:pt x="145" y="52"/>
                  </a:lnTo>
                  <a:lnTo>
                    <a:pt x="145" y="54"/>
                  </a:lnTo>
                  <a:lnTo>
                    <a:pt x="147" y="55"/>
                  </a:lnTo>
                  <a:lnTo>
                    <a:pt x="147" y="57"/>
                  </a:lnTo>
                  <a:lnTo>
                    <a:pt x="147" y="59"/>
                  </a:lnTo>
                  <a:lnTo>
                    <a:pt x="149" y="59"/>
                  </a:lnTo>
                  <a:lnTo>
                    <a:pt x="149" y="61"/>
                  </a:lnTo>
                  <a:lnTo>
                    <a:pt x="149" y="63"/>
                  </a:lnTo>
                  <a:lnTo>
                    <a:pt x="152" y="65"/>
                  </a:lnTo>
                  <a:lnTo>
                    <a:pt x="152" y="67"/>
                  </a:lnTo>
                  <a:lnTo>
                    <a:pt x="154" y="67"/>
                  </a:lnTo>
                  <a:lnTo>
                    <a:pt x="154" y="69"/>
                  </a:lnTo>
                  <a:lnTo>
                    <a:pt x="154" y="71"/>
                  </a:lnTo>
                  <a:lnTo>
                    <a:pt x="156" y="71"/>
                  </a:lnTo>
                  <a:lnTo>
                    <a:pt x="156" y="73"/>
                  </a:lnTo>
                  <a:lnTo>
                    <a:pt x="158" y="74"/>
                  </a:lnTo>
                  <a:lnTo>
                    <a:pt x="158" y="76"/>
                  </a:lnTo>
                  <a:lnTo>
                    <a:pt x="160" y="76"/>
                  </a:lnTo>
                  <a:lnTo>
                    <a:pt x="172" y="73"/>
                  </a:lnTo>
                  <a:lnTo>
                    <a:pt x="172" y="71"/>
                  </a:lnTo>
                  <a:lnTo>
                    <a:pt x="170" y="69"/>
                  </a:lnTo>
                  <a:lnTo>
                    <a:pt x="170" y="67"/>
                  </a:lnTo>
                  <a:lnTo>
                    <a:pt x="168" y="67"/>
                  </a:lnTo>
                  <a:lnTo>
                    <a:pt x="168" y="65"/>
                  </a:lnTo>
                  <a:lnTo>
                    <a:pt x="166" y="63"/>
                  </a:lnTo>
                  <a:lnTo>
                    <a:pt x="166" y="61"/>
                  </a:lnTo>
                  <a:lnTo>
                    <a:pt x="164" y="61"/>
                  </a:lnTo>
                  <a:lnTo>
                    <a:pt x="164" y="59"/>
                  </a:lnTo>
                  <a:lnTo>
                    <a:pt x="162" y="57"/>
                  </a:lnTo>
                  <a:lnTo>
                    <a:pt x="162" y="55"/>
                  </a:lnTo>
                  <a:lnTo>
                    <a:pt x="160" y="54"/>
                  </a:lnTo>
                  <a:lnTo>
                    <a:pt x="160" y="52"/>
                  </a:lnTo>
                  <a:lnTo>
                    <a:pt x="160" y="50"/>
                  </a:lnTo>
                  <a:lnTo>
                    <a:pt x="158" y="48"/>
                  </a:lnTo>
                  <a:lnTo>
                    <a:pt x="158" y="46"/>
                  </a:lnTo>
                  <a:lnTo>
                    <a:pt x="158" y="44"/>
                  </a:lnTo>
                  <a:lnTo>
                    <a:pt x="156" y="42"/>
                  </a:lnTo>
                  <a:lnTo>
                    <a:pt x="156" y="40"/>
                  </a:lnTo>
                  <a:lnTo>
                    <a:pt x="158" y="40"/>
                  </a:lnTo>
                  <a:lnTo>
                    <a:pt x="160" y="40"/>
                  </a:lnTo>
                  <a:lnTo>
                    <a:pt x="162" y="38"/>
                  </a:lnTo>
                  <a:lnTo>
                    <a:pt x="164" y="38"/>
                  </a:lnTo>
                  <a:lnTo>
                    <a:pt x="166" y="38"/>
                  </a:lnTo>
                  <a:lnTo>
                    <a:pt x="158" y="25"/>
                  </a:lnTo>
                  <a:lnTo>
                    <a:pt x="158" y="27"/>
                  </a:lnTo>
                  <a:lnTo>
                    <a:pt x="156" y="27"/>
                  </a:lnTo>
                  <a:lnTo>
                    <a:pt x="154" y="27"/>
                  </a:lnTo>
                  <a:lnTo>
                    <a:pt x="152" y="27"/>
                  </a:lnTo>
                  <a:lnTo>
                    <a:pt x="149" y="29"/>
                  </a:lnTo>
                  <a:lnTo>
                    <a:pt x="147" y="29"/>
                  </a:lnTo>
                  <a:lnTo>
                    <a:pt x="145" y="29"/>
                  </a:lnTo>
                  <a:lnTo>
                    <a:pt x="143" y="29"/>
                  </a:lnTo>
                  <a:lnTo>
                    <a:pt x="141" y="29"/>
                  </a:lnTo>
                  <a:lnTo>
                    <a:pt x="139" y="31"/>
                  </a:lnTo>
                  <a:lnTo>
                    <a:pt x="137" y="31"/>
                  </a:lnTo>
                  <a:lnTo>
                    <a:pt x="135" y="31"/>
                  </a:lnTo>
                  <a:lnTo>
                    <a:pt x="133" y="31"/>
                  </a:lnTo>
                  <a:lnTo>
                    <a:pt x="131" y="31"/>
                  </a:lnTo>
                  <a:lnTo>
                    <a:pt x="129" y="31"/>
                  </a:lnTo>
                  <a:lnTo>
                    <a:pt x="127" y="31"/>
                  </a:lnTo>
                  <a:lnTo>
                    <a:pt x="125" y="31"/>
                  </a:lnTo>
                  <a:lnTo>
                    <a:pt x="116" y="23"/>
                  </a:lnTo>
                  <a:lnTo>
                    <a:pt x="166" y="23"/>
                  </a:lnTo>
                  <a:lnTo>
                    <a:pt x="166" y="8"/>
                  </a:lnTo>
                  <a:lnTo>
                    <a:pt x="112" y="8"/>
                  </a:lnTo>
                  <a:lnTo>
                    <a:pt x="112" y="2"/>
                  </a:lnTo>
                  <a:lnTo>
                    <a:pt x="94" y="2"/>
                  </a:lnTo>
                  <a:lnTo>
                    <a:pt x="94" y="8"/>
                  </a:lnTo>
                  <a:lnTo>
                    <a:pt x="44" y="8"/>
                  </a:lnTo>
                  <a:lnTo>
                    <a:pt x="44" y="23"/>
                  </a:lnTo>
                  <a:lnTo>
                    <a:pt x="89" y="23"/>
                  </a:lnTo>
                  <a:lnTo>
                    <a:pt x="79" y="29"/>
                  </a:lnTo>
                  <a:lnTo>
                    <a:pt x="79" y="31"/>
                  </a:lnTo>
                  <a:lnTo>
                    <a:pt x="81" y="31"/>
                  </a:lnTo>
                  <a:lnTo>
                    <a:pt x="81" y="33"/>
                  </a:lnTo>
                  <a:lnTo>
                    <a:pt x="83" y="33"/>
                  </a:lnTo>
                  <a:lnTo>
                    <a:pt x="81" y="33"/>
                  </a:lnTo>
                  <a:lnTo>
                    <a:pt x="38" y="33"/>
                  </a:lnTo>
                  <a:lnTo>
                    <a:pt x="38" y="46"/>
                  </a:lnTo>
                  <a:lnTo>
                    <a:pt x="48" y="46"/>
                  </a:lnTo>
                  <a:lnTo>
                    <a:pt x="48" y="48"/>
                  </a:lnTo>
                  <a:lnTo>
                    <a:pt x="46" y="48"/>
                  </a:lnTo>
                  <a:lnTo>
                    <a:pt x="46" y="50"/>
                  </a:lnTo>
                  <a:lnTo>
                    <a:pt x="46" y="52"/>
                  </a:lnTo>
                  <a:lnTo>
                    <a:pt x="44" y="52"/>
                  </a:lnTo>
                  <a:lnTo>
                    <a:pt x="44" y="54"/>
                  </a:lnTo>
                  <a:lnTo>
                    <a:pt x="44" y="55"/>
                  </a:lnTo>
                  <a:lnTo>
                    <a:pt x="44" y="57"/>
                  </a:lnTo>
                  <a:lnTo>
                    <a:pt x="42" y="57"/>
                  </a:lnTo>
                  <a:lnTo>
                    <a:pt x="42" y="59"/>
                  </a:lnTo>
                  <a:lnTo>
                    <a:pt x="40" y="61"/>
                  </a:lnTo>
                  <a:lnTo>
                    <a:pt x="40" y="63"/>
                  </a:lnTo>
                  <a:lnTo>
                    <a:pt x="38" y="65"/>
                  </a:lnTo>
                  <a:lnTo>
                    <a:pt x="38" y="67"/>
                  </a:lnTo>
                  <a:lnTo>
                    <a:pt x="36" y="67"/>
                  </a:lnTo>
                  <a:lnTo>
                    <a:pt x="36" y="69"/>
                  </a:lnTo>
                  <a:lnTo>
                    <a:pt x="33" y="71"/>
                  </a:lnTo>
                  <a:lnTo>
                    <a:pt x="48" y="76"/>
                  </a:lnTo>
                  <a:lnTo>
                    <a:pt x="48" y="74"/>
                  </a:lnTo>
                  <a:lnTo>
                    <a:pt x="50" y="73"/>
                  </a:lnTo>
                  <a:lnTo>
                    <a:pt x="50" y="71"/>
                  </a:lnTo>
                  <a:lnTo>
                    <a:pt x="52" y="71"/>
                  </a:lnTo>
                  <a:lnTo>
                    <a:pt x="52" y="69"/>
                  </a:lnTo>
                  <a:lnTo>
                    <a:pt x="52" y="67"/>
                  </a:lnTo>
                  <a:lnTo>
                    <a:pt x="54" y="67"/>
                  </a:lnTo>
                  <a:lnTo>
                    <a:pt x="54" y="65"/>
                  </a:lnTo>
                  <a:lnTo>
                    <a:pt x="54" y="63"/>
                  </a:lnTo>
                  <a:lnTo>
                    <a:pt x="56" y="63"/>
                  </a:lnTo>
                  <a:lnTo>
                    <a:pt x="56" y="61"/>
                  </a:lnTo>
                  <a:lnTo>
                    <a:pt x="56" y="59"/>
                  </a:lnTo>
                  <a:lnTo>
                    <a:pt x="58" y="59"/>
                  </a:lnTo>
                  <a:lnTo>
                    <a:pt x="58" y="57"/>
                  </a:lnTo>
                  <a:lnTo>
                    <a:pt x="58" y="55"/>
                  </a:lnTo>
                  <a:lnTo>
                    <a:pt x="60" y="54"/>
                  </a:lnTo>
                  <a:lnTo>
                    <a:pt x="60" y="52"/>
                  </a:lnTo>
                  <a:lnTo>
                    <a:pt x="60" y="50"/>
                  </a:lnTo>
                  <a:lnTo>
                    <a:pt x="62" y="48"/>
                  </a:lnTo>
                  <a:lnTo>
                    <a:pt x="62" y="46"/>
                  </a:lnTo>
                  <a:lnTo>
                    <a:pt x="69" y="46"/>
                  </a:lnTo>
                  <a:lnTo>
                    <a:pt x="71" y="46"/>
                  </a:lnTo>
                  <a:lnTo>
                    <a:pt x="71" y="48"/>
                  </a:lnTo>
                  <a:lnTo>
                    <a:pt x="71" y="50"/>
                  </a:lnTo>
                  <a:lnTo>
                    <a:pt x="71" y="52"/>
                  </a:lnTo>
                  <a:lnTo>
                    <a:pt x="71" y="54"/>
                  </a:lnTo>
                  <a:lnTo>
                    <a:pt x="71" y="55"/>
                  </a:lnTo>
                  <a:lnTo>
                    <a:pt x="71" y="57"/>
                  </a:lnTo>
                  <a:lnTo>
                    <a:pt x="71" y="59"/>
                  </a:lnTo>
                  <a:lnTo>
                    <a:pt x="71" y="61"/>
                  </a:lnTo>
                  <a:lnTo>
                    <a:pt x="71" y="63"/>
                  </a:lnTo>
                  <a:lnTo>
                    <a:pt x="69" y="63"/>
                  </a:lnTo>
                  <a:lnTo>
                    <a:pt x="69" y="65"/>
                  </a:lnTo>
                  <a:lnTo>
                    <a:pt x="67" y="65"/>
                  </a:lnTo>
                  <a:lnTo>
                    <a:pt x="65" y="65"/>
                  </a:lnTo>
                  <a:lnTo>
                    <a:pt x="65" y="63"/>
                  </a:lnTo>
                  <a:lnTo>
                    <a:pt x="62" y="63"/>
                  </a:lnTo>
                  <a:lnTo>
                    <a:pt x="60" y="63"/>
                  </a:lnTo>
                  <a:lnTo>
                    <a:pt x="58" y="63"/>
                  </a:lnTo>
                  <a:lnTo>
                    <a:pt x="56" y="61"/>
                  </a:lnTo>
                  <a:lnTo>
                    <a:pt x="58" y="78"/>
                  </a:lnTo>
                  <a:lnTo>
                    <a:pt x="60" y="78"/>
                  </a:lnTo>
                  <a:lnTo>
                    <a:pt x="62" y="78"/>
                  </a:lnTo>
                  <a:lnTo>
                    <a:pt x="65" y="78"/>
                  </a:lnTo>
                  <a:lnTo>
                    <a:pt x="67" y="78"/>
                  </a:lnTo>
                  <a:lnTo>
                    <a:pt x="69" y="78"/>
                  </a:lnTo>
                  <a:lnTo>
                    <a:pt x="71" y="78"/>
                  </a:lnTo>
                  <a:lnTo>
                    <a:pt x="73" y="78"/>
                  </a:lnTo>
                  <a:lnTo>
                    <a:pt x="75" y="78"/>
                  </a:lnTo>
                  <a:lnTo>
                    <a:pt x="77" y="78"/>
                  </a:lnTo>
                  <a:lnTo>
                    <a:pt x="77" y="76"/>
                  </a:lnTo>
                  <a:lnTo>
                    <a:pt x="79" y="76"/>
                  </a:lnTo>
                  <a:lnTo>
                    <a:pt x="81" y="76"/>
                  </a:lnTo>
                  <a:lnTo>
                    <a:pt x="81" y="74"/>
                  </a:lnTo>
                  <a:lnTo>
                    <a:pt x="83" y="73"/>
                  </a:lnTo>
                  <a:lnTo>
                    <a:pt x="83" y="71"/>
                  </a:lnTo>
                  <a:lnTo>
                    <a:pt x="83" y="69"/>
                  </a:lnTo>
                  <a:lnTo>
                    <a:pt x="85" y="69"/>
                  </a:lnTo>
                  <a:lnTo>
                    <a:pt x="85" y="67"/>
                  </a:lnTo>
                  <a:lnTo>
                    <a:pt x="85" y="65"/>
                  </a:lnTo>
                  <a:lnTo>
                    <a:pt x="85" y="63"/>
                  </a:lnTo>
                  <a:lnTo>
                    <a:pt x="85" y="61"/>
                  </a:lnTo>
                  <a:lnTo>
                    <a:pt x="85" y="59"/>
                  </a:lnTo>
                  <a:lnTo>
                    <a:pt x="85" y="57"/>
                  </a:lnTo>
                  <a:lnTo>
                    <a:pt x="85" y="55"/>
                  </a:lnTo>
                  <a:lnTo>
                    <a:pt x="85" y="54"/>
                  </a:lnTo>
                  <a:lnTo>
                    <a:pt x="85" y="52"/>
                  </a:lnTo>
                  <a:lnTo>
                    <a:pt x="85" y="50"/>
                  </a:lnTo>
                  <a:lnTo>
                    <a:pt x="85" y="48"/>
                  </a:lnTo>
                  <a:lnTo>
                    <a:pt x="85" y="46"/>
                  </a:lnTo>
                  <a:lnTo>
                    <a:pt x="85" y="44"/>
                  </a:lnTo>
                  <a:lnTo>
                    <a:pt x="85" y="42"/>
                  </a:lnTo>
                  <a:lnTo>
                    <a:pt x="85" y="40"/>
                  </a:lnTo>
                  <a:lnTo>
                    <a:pt x="85" y="38"/>
                  </a:lnTo>
                  <a:lnTo>
                    <a:pt x="85" y="37"/>
                  </a:lnTo>
                  <a:lnTo>
                    <a:pt x="87" y="37"/>
                  </a:lnTo>
                  <a:lnTo>
                    <a:pt x="87" y="38"/>
                  </a:lnTo>
                  <a:lnTo>
                    <a:pt x="89" y="38"/>
                  </a:lnTo>
                  <a:lnTo>
                    <a:pt x="89" y="40"/>
                  </a:lnTo>
                  <a:lnTo>
                    <a:pt x="89" y="42"/>
                  </a:lnTo>
                  <a:lnTo>
                    <a:pt x="91" y="42"/>
                  </a:lnTo>
                  <a:lnTo>
                    <a:pt x="91" y="44"/>
                  </a:lnTo>
                  <a:lnTo>
                    <a:pt x="94" y="44"/>
                  </a:lnTo>
                  <a:lnTo>
                    <a:pt x="94" y="46"/>
                  </a:lnTo>
                  <a:lnTo>
                    <a:pt x="94" y="80"/>
                  </a:lnTo>
                  <a:lnTo>
                    <a:pt x="110" y="80"/>
                  </a:lnTo>
                  <a:lnTo>
                    <a:pt x="110" y="46"/>
                  </a:lnTo>
                  <a:lnTo>
                    <a:pt x="110" y="44"/>
                  </a:lnTo>
                  <a:lnTo>
                    <a:pt x="112" y="44"/>
                  </a:lnTo>
                  <a:lnTo>
                    <a:pt x="112" y="42"/>
                  </a:lnTo>
                  <a:lnTo>
                    <a:pt x="114" y="40"/>
                  </a:lnTo>
                  <a:lnTo>
                    <a:pt x="116" y="38"/>
                  </a:lnTo>
                  <a:lnTo>
                    <a:pt x="118" y="38"/>
                  </a:lnTo>
                  <a:lnTo>
                    <a:pt x="118" y="37"/>
                  </a:lnTo>
                  <a:lnTo>
                    <a:pt x="120" y="35"/>
                  </a:lnTo>
                  <a:lnTo>
                    <a:pt x="123" y="33"/>
                  </a:lnTo>
                  <a:lnTo>
                    <a:pt x="123" y="35"/>
                  </a:lnTo>
                  <a:lnTo>
                    <a:pt x="123" y="67"/>
                  </a:lnTo>
                  <a:lnTo>
                    <a:pt x="120" y="67"/>
                  </a:lnTo>
                  <a:lnTo>
                    <a:pt x="118" y="67"/>
                  </a:lnTo>
                  <a:lnTo>
                    <a:pt x="116" y="67"/>
                  </a:lnTo>
                  <a:lnTo>
                    <a:pt x="116" y="69"/>
                  </a:lnTo>
                  <a:lnTo>
                    <a:pt x="114" y="69"/>
                  </a:lnTo>
                  <a:lnTo>
                    <a:pt x="118" y="80"/>
                  </a:lnTo>
                  <a:lnTo>
                    <a:pt x="120" y="80"/>
                  </a:lnTo>
                  <a:lnTo>
                    <a:pt x="123" y="80"/>
                  </a:lnTo>
                  <a:lnTo>
                    <a:pt x="125" y="80"/>
                  </a:lnTo>
                  <a:lnTo>
                    <a:pt x="127" y="78"/>
                  </a:lnTo>
                  <a:lnTo>
                    <a:pt x="129" y="78"/>
                  </a:lnTo>
                  <a:lnTo>
                    <a:pt x="131" y="78"/>
                  </a:lnTo>
                  <a:lnTo>
                    <a:pt x="133" y="78"/>
                  </a:lnTo>
                  <a:lnTo>
                    <a:pt x="133" y="76"/>
                  </a:lnTo>
                  <a:lnTo>
                    <a:pt x="135" y="76"/>
                  </a:lnTo>
                  <a:lnTo>
                    <a:pt x="137" y="76"/>
                  </a:lnTo>
                  <a:lnTo>
                    <a:pt x="139" y="76"/>
                  </a:lnTo>
                  <a:lnTo>
                    <a:pt x="139" y="74"/>
                  </a:lnTo>
                  <a:lnTo>
                    <a:pt x="141" y="74"/>
                  </a:lnTo>
                  <a:lnTo>
                    <a:pt x="143" y="74"/>
                  </a:lnTo>
                  <a:lnTo>
                    <a:pt x="145" y="73"/>
                  </a:lnTo>
                  <a:lnTo>
                    <a:pt x="147" y="73"/>
                  </a:lnTo>
                  <a:lnTo>
                    <a:pt x="149" y="73"/>
                  </a:lnTo>
                  <a:lnTo>
                    <a:pt x="149" y="71"/>
                  </a:lnTo>
                  <a:lnTo>
                    <a:pt x="145" y="59"/>
                  </a:lnTo>
                  <a:lnTo>
                    <a:pt x="143" y="59"/>
                  </a:lnTo>
                  <a:lnTo>
                    <a:pt x="141" y="61"/>
                  </a:lnTo>
                  <a:lnTo>
                    <a:pt x="139" y="61"/>
                  </a:lnTo>
                  <a:lnTo>
                    <a:pt x="137" y="61"/>
                  </a:lnTo>
                  <a:lnTo>
                    <a:pt x="137" y="63"/>
                  </a:lnTo>
                  <a:lnTo>
                    <a:pt x="137" y="44"/>
                  </a:lnTo>
                  <a:lnTo>
                    <a:pt x="137" y="42"/>
                  </a:lnTo>
                  <a:lnTo>
                    <a:pt x="139" y="42"/>
                  </a:lnTo>
                  <a:lnTo>
                    <a:pt x="141" y="42"/>
                  </a:lnTo>
                  <a:lnTo>
                    <a:pt x="143" y="42"/>
                  </a:lnTo>
                  <a:close/>
                  <a:moveTo>
                    <a:pt x="106" y="29"/>
                  </a:moveTo>
                  <a:lnTo>
                    <a:pt x="106" y="31"/>
                  </a:lnTo>
                  <a:lnTo>
                    <a:pt x="104" y="31"/>
                  </a:lnTo>
                  <a:lnTo>
                    <a:pt x="104" y="33"/>
                  </a:lnTo>
                  <a:lnTo>
                    <a:pt x="102" y="33"/>
                  </a:lnTo>
                  <a:lnTo>
                    <a:pt x="102" y="35"/>
                  </a:lnTo>
                  <a:lnTo>
                    <a:pt x="102" y="33"/>
                  </a:lnTo>
                  <a:lnTo>
                    <a:pt x="100" y="33"/>
                  </a:lnTo>
                  <a:lnTo>
                    <a:pt x="100" y="31"/>
                  </a:lnTo>
                  <a:lnTo>
                    <a:pt x="100" y="29"/>
                  </a:lnTo>
                  <a:lnTo>
                    <a:pt x="98" y="29"/>
                  </a:lnTo>
                  <a:lnTo>
                    <a:pt x="98" y="27"/>
                  </a:lnTo>
                  <a:lnTo>
                    <a:pt x="96" y="27"/>
                  </a:lnTo>
                  <a:lnTo>
                    <a:pt x="96" y="25"/>
                  </a:lnTo>
                  <a:lnTo>
                    <a:pt x="94" y="25"/>
                  </a:lnTo>
                  <a:lnTo>
                    <a:pt x="94" y="23"/>
                  </a:lnTo>
                  <a:lnTo>
                    <a:pt x="91" y="23"/>
                  </a:lnTo>
                  <a:lnTo>
                    <a:pt x="112" y="23"/>
                  </a:lnTo>
                  <a:lnTo>
                    <a:pt x="110" y="23"/>
                  </a:lnTo>
                  <a:lnTo>
                    <a:pt x="110" y="25"/>
                  </a:lnTo>
                  <a:lnTo>
                    <a:pt x="110" y="27"/>
                  </a:lnTo>
                  <a:lnTo>
                    <a:pt x="108" y="27"/>
                  </a:lnTo>
                  <a:lnTo>
                    <a:pt x="108" y="29"/>
                  </a:lnTo>
                  <a:lnTo>
                    <a:pt x="106" y="29"/>
                  </a:lnTo>
                  <a:close/>
                  <a:moveTo>
                    <a:pt x="139" y="126"/>
                  </a:moveTo>
                  <a:lnTo>
                    <a:pt x="139" y="150"/>
                  </a:lnTo>
                  <a:lnTo>
                    <a:pt x="156" y="150"/>
                  </a:lnTo>
                  <a:lnTo>
                    <a:pt x="156" y="78"/>
                  </a:lnTo>
                  <a:lnTo>
                    <a:pt x="139" y="78"/>
                  </a:lnTo>
                  <a:lnTo>
                    <a:pt x="139" y="88"/>
                  </a:lnTo>
                  <a:lnTo>
                    <a:pt x="67" y="88"/>
                  </a:lnTo>
                  <a:lnTo>
                    <a:pt x="67" y="82"/>
                  </a:lnTo>
                  <a:lnTo>
                    <a:pt x="50" y="82"/>
                  </a:lnTo>
                  <a:lnTo>
                    <a:pt x="50" y="103"/>
                  </a:lnTo>
                  <a:lnTo>
                    <a:pt x="50" y="105"/>
                  </a:lnTo>
                  <a:lnTo>
                    <a:pt x="50" y="107"/>
                  </a:lnTo>
                  <a:lnTo>
                    <a:pt x="50" y="109"/>
                  </a:lnTo>
                  <a:lnTo>
                    <a:pt x="50" y="111"/>
                  </a:lnTo>
                  <a:lnTo>
                    <a:pt x="48" y="112"/>
                  </a:lnTo>
                  <a:lnTo>
                    <a:pt x="48" y="114"/>
                  </a:lnTo>
                  <a:lnTo>
                    <a:pt x="48" y="116"/>
                  </a:lnTo>
                  <a:lnTo>
                    <a:pt x="48" y="118"/>
                  </a:lnTo>
                  <a:lnTo>
                    <a:pt x="48" y="120"/>
                  </a:lnTo>
                  <a:lnTo>
                    <a:pt x="48" y="122"/>
                  </a:lnTo>
                  <a:lnTo>
                    <a:pt x="46" y="124"/>
                  </a:lnTo>
                  <a:lnTo>
                    <a:pt x="46" y="126"/>
                  </a:lnTo>
                  <a:lnTo>
                    <a:pt x="46" y="128"/>
                  </a:lnTo>
                  <a:lnTo>
                    <a:pt x="44" y="128"/>
                  </a:lnTo>
                  <a:lnTo>
                    <a:pt x="44" y="129"/>
                  </a:lnTo>
                  <a:lnTo>
                    <a:pt x="44" y="131"/>
                  </a:lnTo>
                  <a:lnTo>
                    <a:pt x="42" y="133"/>
                  </a:lnTo>
                  <a:lnTo>
                    <a:pt x="40" y="135"/>
                  </a:lnTo>
                  <a:lnTo>
                    <a:pt x="40" y="137"/>
                  </a:lnTo>
                  <a:lnTo>
                    <a:pt x="38" y="137"/>
                  </a:lnTo>
                  <a:lnTo>
                    <a:pt x="38" y="139"/>
                  </a:lnTo>
                  <a:lnTo>
                    <a:pt x="36" y="139"/>
                  </a:lnTo>
                  <a:lnTo>
                    <a:pt x="36" y="141"/>
                  </a:lnTo>
                  <a:lnTo>
                    <a:pt x="33" y="141"/>
                  </a:lnTo>
                  <a:lnTo>
                    <a:pt x="31" y="143"/>
                  </a:lnTo>
                  <a:lnTo>
                    <a:pt x="46" y="152"/>
                  </a:lnTo>
                  <a:lnTo>
                    <a:pt x="48" y="152"/>
                  </a:lnTo>
                  <a:lnTo>
                    <a:pt x="48" y="150"/>
                  </a:lnTo>
                  <a:lnTo>
                    <a:pt x="50" y="150"/>
                  </a:lnTo>
                  <a:lnTo>
                    <a:pt x="50" y="148"/>
                  </a:lnTo>
                  <a:lnTo>
                    <a:pt x="52" y="148"/>
                  </a:lnTo>
                  <a:lnTo>
                    <a:pt x="52" y="147"/>
                  </a:lnTo>
                  <a:lnTo>
                    <a:pt x="54" y="147"/>
                  </a:lnTo>
                  <a:lnTo>
                    <a:pt x="54" y="145"/>
                  </a:lnTo>
                  <a:lnTo>
                    <a:pt x="56" y="143"/>
                  </a:lnTo>
                  <a:lnTo>
                    <a:pt x="56" y="141"/>
                  </a:lnTo>
                  <a:lnTo>
                    <a:pt x="58" y="141"/>
                  </a:lnTo>
                  <a:lnTo>
                    <a:pt x="58" y="139"/>
                  </a:lnTo>
                  <a:lnTo>
                    <a:pt x="58" y="137"/>
                  </a:lnTo>
                  <a:lnTo>
                    <a:pt x="60" y="137"/>
                  </a:lnTo>
                  <a:lnTo>
                    <a:pt x="60" y="135"/>
                  </a:lnTo>
                  <a:lnTo>
                    <a:pt x="60" y="133"/>
                  </a:lnTo>
                  <a:lnTo>
                    <a:pt x="62" y="131"/>
                  </a:lnTo>
                  <a:lnTo>
                    <a:pt x="62" y="129"/>
                  </a:lnTo>
                  <a:lnTo>
                    <a:pt x="62" y="128"/>
                  </a:lnTo>
                  <a:lnTo>
                    <a:pt x="65" y="128"/>
                  </a:lnTo>
                  <a:lnTo>
                    <a:pt x="65" y="126"/>
                  </a:lnTo>
                  <a:lnTo>
                    <a:pt x="139" y="126"/>
                  </a:lnTo>
                  <a:close/>
                  <a:moveTo>
                    <a:pt x="139" y="112"/>
                  </a:moveTo>
                  <a:lnTo>
                    <a:pt x="67" y="112"/>
                  </a:lnTo>
                  <a:lnTo>
                    <a:pt x="67" y="111"/>
                  </a:lnTo>
                  <a:lnTo>
                    <a:pt x="67" y="109"/>
                  </a:lnTo>
                  <a:lnTo>
                    <a:pt x="67" y="107"/>
                  </a:lnTo>
                  <a:lnTo>
                    <a:pt x="67" y="105"/>
                  </a:lnTo>
                  <a:lnTo>
                    <a:pt x="67" y="103"/>
                  </a:lnTo>
                  <a:lnTo>
                    <a:pt x="67" y="101"/>
                  </a:lnTo>
                  <a:lnTo>
                    <a:pt x="139" y="101"/>
                  </a:lnTo>
                  <a:lnTo>
                    <a:pt x="139" y="1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16" name="Google Shape;116;p17"/>
            <p:cNvSpPr/>
            <p:nvPr/>
          </p:nvSpPr>
          <p:spPr>
            <a:xfrm>
              <a:off x="661" y="212"/>
              <a:ext cx="164" cy="146"/>
            </a:xfrm>
            <a:custGeom>
              <a:avLst/>
              <a:gdLst/>
              <a:ahLst/>
              <a:cxnLst/>
              <a:rect l="l" t="t" r="r" b="b"/>
              <a:pathLst>
                <a:path w="163" h="148" extrusionOk="0">
                  <a:moveTo>
                    <a:pt x="37" y="12"/>
                  </a:moveTo>
                  <a:lnTo>
                    <a:pt x="4" y="12"/>
                  </a:lnTo>
                  <a:lnTo>
                    <a:pt x="4" y="27"/>
                  </a:lnTo>
                  <a:lnTo>
                    <a:pt x="87" y="27"/>
                  </a:lnTo>
                  <a:lnTo>
                    <a:pt x="87" y="12"/>
                  </a:lnTo>
                  <a:lnTo>
                    <a:pt x="53" y="12"/>
                  </a:lnTo>
                  <a:lnTo>
                    <a:pt x="53" y="0"/>
                  </a:lnTo>
                  <a:lnTo>
                    <a:pt x="37" y="0"/>
                  </a:lnTo>
                  <a:lnTo>
                    <a:pt x="37" y="12"/>
                  </a:lnTo>
                  <a:close/>
                  <a:moveTo>
                    <a:pt x="10" y="33"/>
                  </a:moveTo>
                  <a:lnTo>
                    <a:pt x="10" y="35"/>
                  </a:lnTo>
                  <a:lnTo>
                    <a:pt x="12" y="35"/>
                  </a:lnTo>
                  <a:lnTo>
                    <a:pt x="12" y="37"/>
                  </a:lnTo>
                  <a:lnTo>
                    <a:pt x="12" y="38"/>
                  </a:lnTo>
                  <a:lnTo>
                    <a:pt x="12" y="40"/>
                  </a:lnTo>
                  <a:lnTo>
                    <a:pt x="14" y="40"/>
                  </a:lnTo>
                  <a:lnTo>
                    <a:pt x="14" y="42"/>
                  </a:lnTo>
                  <a:lnTo>
                    <a:pt x="14" y="44"/>
                  </a:lnTo>
                  <a:lnTo>
                    <a:pt x="14" y="46"/>
                  </a:lnTo>
                  <a:lnTo>
                    <a:pt x="16" y="48"/>
                  </a:lnTo>
                  <a:lnTo>
                    <a:pt x="16" y="50"/>
                  </a:lnTo>
                  <a:lnTo>
                    <a:pt x="16" y="52"/>
                  </a:lnTo>
                  <a:lnTo>
                    <a:pt x="18" y="54"/>
                  </a:lnTo>
                  <a:lnTo>
                    <a:pt x="18" y="55"/>
                  </a:lnTo>
                  <a:lnTo>
                    <a:pt x="18" y="57"/>
                  </a:lnTo>
                  <a:lnTo>
                    <a:pt x="18" y="59"/>
                  </a:lnTo>
                  <a:lnTo>
                    <a:pt x="35" y="55"/>
                  </a:lnTo>
                  <a:lnTo>
                    <a:pt x="35" y="54"/>
                  </a:lnTo>
                  <a:lnTo>
                    <a:pt x="35" y="52"/>
                  </a:lnTo>
                  <a:lnTo>
                    <a:pt x="33" y="50"/>
                  </a:lnTo>
                  <a:lnTo>
                    <a:pt x="33" y="48"/>
                  </a:lnTo>
                  <a:lnTo>
                    <a:pt x="33" y="46"/>
                  </a:lnTo>
                  <a:lnTo>
                    <a:pt x="33" y="44"/>
                  </a:lnTo>
                  <a:lnTo>
                    <a:pt x="31" y="44"/>
                  </a:lnTo>
                  <a:lnTo>
                    <a:pt x="31" y="42"/>
                  </a:lnTo>
                  <a:lnTo>
                    <a:pt x="31" y="40"/>
                  </a:lnTo>
                  <a:lnTo>
                    <a:pt x="31" y="38"/>
                  </a:lnTo>
                  <a:lnTo>
                    <a:pt x="29" y="38"/>
                  </a:lnTo>
                  <a:lnTo>
                    <a:pt x="29" y="37"/>
                  </a:lnTo>
                  <a:lnTo>
                    <a:pt x="29" y="35"/>
                  </a:lnTo>
                  <a:lnTo>
                    <a:pt x="29" y="33"/>
                  </a:lnTo>
                  <a:lnTo>
                    <a:pt x="27" y="33"/>
                  </a:lnTo>
                  <a:lnTo>
                    <a:pt x="27" y="31"/>
                  </a:lnTo>
                  <a:lnTo>
                    <a:pt x="27" y="29"/>
                  </a:lnTo>
                  <a:lnTo>
                    <a:pt x="10" y="33"/>
                  </a:lnTo>
                  <a:close/>
                  <a:moveTo>
                    <a:pt x="51" y="61"/>
                  </a:moveTo>
                  <a:lnTo>
                    <a:pt x="0" y="61"/>
                  </a:lnTo>
                  <a:lnTo>
                    <a:pt x="0" y="76"/>
                  </a:lnTo>
                  <a:lnTo>
                    <a:pt x="89" y="76"/>
                  </a:lnTo>
                  <a:lnTo>
                    <a:pt x="89" y="61"/>
                  </a:lnTo>
                  <a:lnTo>
                    <a:pt x="70" y="61"/>
                  </a:lnTo>
                  <a:lnTo>
                    <a:pt x="70" y="59"/>
                  </a:lnTo>
                  <a:lnTo>
                    <a:pt x="70" y="57"/>
                  </a:lnTo>
                  <a:lnTo>
                    <a:pt x="72" y="55"/>
                  </a:lnTo>
                  <a:lnTo>
                    <a:pt x="72" y="54"/>
                  </a:lnTo>
                  <a:lnTo>
                    <a:pt x="72" y="52"/>
                  </a:lnTo>
                  <a:lnTo>
                    <a:pt x="74" y="50"/>
                  </a:lnTo>
                  <a:lnTo>
                    <a:pt x="74" y="48"/>
                  </a:lnTo>
                  <a:lnTo>
                    <a:pt x="74" y="46"/>
                  </a:lnTo>
                  <a:lnTo>
                    <a:pt x="74" y="44"/>
                  </a:lnTo>
                  <a:lnTo>
                    <a:pt x="76" y="44"/>
                  </a:lnTo>
                  <a:lnTo>
                    <a:pt x="76" y="42"/>
                  </a:lnTo>
                  <a:lnTo>
                    <a:pt x="76" y="40"/>
                  </a:lnTo>
                  <a:lnTo>
                    <a:pt x="76" y="38"/>
                  </a:lnTo>
                  <a:lnTo>
                    <a:pt x="78" y="38"/>
                  </a:lnTo>
                  <a:lnTo>
                    <a:pt x="78" y="37"/>
                  </a:lnTo>
                  <a:lnTo>
                    <a:pt x="78" y="35"/>
                  </a:lnTo>
                  <a:lnTo>
                    <a:pt x="78" y="33"/>
                  </a:lnTo>
                  <a:lnTo>
                    <a:pt x="80" y="33"/>
                  </a:lnTo>
                  <a:lnTo>
                    <a:pt x="64" y="27"/>
                  </a:lnTo>
                  <a:lnTo>
                    <a:pt x="64" y="29"/>
                  </a:lnTo>
                  <a:lnTo>
                    <a:pt x="62" y="31"/>
                  </a:lnTo>
                  <a:lnTo>
                    <a:pt x="62" y="33"/>
                  </a:lnTo>
                  <a:lnTo>
                    <a:pt x="62" y="35"/>
                  </a:lnTo>
                  <a:lnTo>
                    <a:pt x="62" y="37"/>
                  </a:lnTo>
                  <a:lnTo>
                    <a:pt x="60" y="37"/>
                  </a:lnTo>
                  <a:lnTo>
                    <a:pt x="60" y="38"/>
                  </a:lnTo>
                  <a:lnTo>
                    <a:pt x="60" y="40"/>
                  </a:lnTo>
                  <a:lnTo>
                    <a:pt x="60" y="42"/>
                  </a:lnTo>
                  <a:lnTo>
                    <a:pt x="58" y="44"/>
                  </a:lnTo>
                  <a:lnTo>
                    <a:pt x="58" y="46"/>
                  </a:lnTo>
                  <a:lnTo>
                    <a:pt x="58" y="48"/>
                  </a:lnTo>
                  <a:lnTo>
                    <a:pt x="56" y="50"/>
                  </a:lnTo>
                  <a:lnTo>
                    <a:pt x="56" y="52"/>
                  </a:lnTo>
                  <a:lnTo>
                    <a:pt x="56" y="54"/>
                  </a:lnTo>
                  <a:lnTo>
                    <a:pt x="53" y="55"/>
                  </a:lnTo>
                  <a:lnTo>
                    <a:pt x="53" y="57"/>
                  </a:lnTo>
                  <a:lnTo>
                    <a:pt x="53" y="59"/>
                  </a:lnTo>
                  <a:lnTo>
                    <a:pt x="53" y="61"/>
                  </a:lnTo>
                  <a:lnTo>
                    <a:pt x="51" y="61"/>
                  </a:lnTo>
                  <a:close/>
                  <a:moveTo>
                    <a:pt x="22" y="141"/>
                  </a:moveTo>
                  <a:lnTo>
                    <a:pt x="68" y="141"/>
                  </a:lnTo>
                  <a:lnTo>
                    <a:pt x="68" y="148"/>
                  </a:lnTo>
                  <a:lnTo>
                    <a:pt x="87" y="148"/>
                  </a:lnTo>
                  <a:lnTo>
                    <a:pt x="87" y="90"/>
                  </a:lnTo>
                  <a:lnTo>
                    <a:pt x="87" y="88"/>
                  </a:lnTo>
                  <a:lnTo>
                    <a:pt x="87" y="86"/>
                  </a:lnTo>
                  <a:lnTo>
                    <a:pt x="85" y="86"/>
                  </a:lnTo>
                  <a:lnTo>
                    <a:pt x="85" y="84"/>
                  </a:lnTo>
                  <a:lnTo>
                    <a:pt x="82" y="84"/>
                  </a:lnTo>
                  <a:lnTo>
                    <a:pt x="80" y="84"/>
                  </a:lnTo>
                  <a:lnTo>
                    <a:pt x="10" y="84"/>
                  </a:lnTo>
                  <a:lnTo>
                    <a:pt x="8" y="84"/>
                  </a:lnTo>
                  <a:lnTo>
                    <a:pt x="6" y="84"/>
                  </a:lnTo>
                  <a:lnTo>
                    <a:pt x="6" y="86"/>
                  </a:lnTo>
                  <a:lnTo>
                    <a:pt x="4" y="86"/>
                  </a:lnTo>
                  <a:lnTo>
                    <a:pt x="4" y="88"/>
                  </a:lnTo>
                  <a:lnTo>
                    <a:pt x="4" y="90"/>
                  </a:lnTo>
                  <a:lnTo>
                    <a:pt x="4" y="148"/>
                  </a:lnTo>
                  <a:lnTo>
                    <a:pt x="22" y="148"/>
                  </a:lnTo>
                  <a:lnTo>
                    <a:pt x="22" y="141"/>
                  </a:lnTo>
                  <a:close/>
                  <a:moveTo>
                    <a:pt x="22" y="126"/>
                  </a:moveTo>
                  <a:lnTo>
                    <a:pt x="22" y="101"/>
                  </a:lnTo>
                  <a:lnTo>
                    <a:pt x="22" y="99"/>
                  </a:lnTo>
                  <a:lnTo>
                    <a:pt x="24" y="99"/>
                  </a:lnTo>
                  <a:lnTo>
                    <a:pt x="66" y="99"/>
                  </a:lnTo>
                  <a:lnTo>
                    <a:pt x="68" y="99"/>
                  </a:lnTo>
                  <a:lnTo>
                    <a:pt x="68" y="101"/>
                  </a:lnTo>
                  <a:lnTo>
                    <a:pt x="68" y="126"/>
                  </a:lnTo>
                  <a:lnTo>
                    <a:pt x="22" y="126"/>
                  </a:lnTo>
                  <a:close/>
                  <a:moveTo>
                    <a:pt x="140" y="19"/>
                  </a:moveTo>
                  <a:lnTo>
                    <a:pt x="126" y="59"/>
                  </a:lnTo>
                  <a:lnTo>
                    <a:pt x="126" y="61"/>
                  </a:lnTo>
                  <a:lnTo>
                    <a:pt x="126" y="63"/>
                  </a:lnTo>
                  <a:lnTo>
                    <a:pt x="126" y="65"/>
                  </a:lnTo>
                  <a:lnTo>
                    <a:pt x="126" y="67"/>
                  </a:lnTo>
                  <a:lnTo>
                    <a:pt x="128" y="69"/>
                  </a:lnTo>
                  <a:lnTo>
                    <a:pt x="130" y="71"/>
                  </a:lnTo>
                  <a:lnTo>
                    <a:pt x="130" y="73"/>
                  </a:lnTo>
                  <a:lnTo>
                    <a:pt x="132" y="74"/>
                  </a:lnTo>
                  <a:lnTo>
                    <a:pt x="134" y="76"/>
                  </a:lnTo>
                  <a:lnTo>
                    <a:pt x="134" y="78"/>
                  </a:lnTo>
                  <a:lnTo>
                    <a:pt x="136" y="80"/>
                  </a:lnTo>
                  <a:lnTo>
                    <a:pt x="138" y="82"/>
                  </a:lnTo>
                  <a:lnTo>
                    <a:pt x="138" y="84"/>
                  </a:lnTo>
                  <a:lnTo>
                    <a:pt x="140" y="86"/>
                  </a:lnTo>
                  <a:lnTo>
                    <a:pt x="140" y="88"/>
                  </a:lnTo>
                  <a:lnTo>
                    <a:pt x="140" y="90"/>
                  </a:lnTo>
                  <a:lnTo>
                    <a:pt x="143" y="90"/>
                  </a:lnTo>
                  <a:lnTo>
                    <a:pt x="143" y="92"/>
                  </a:lnTo>
                  <a:lnTo>
                    <a:pt x="143" y="93"/>
                  </a:lnTo>
                  <a:lnTo>
                    <a:pt x="145" y="93"/>
                  </a:lnTo>
                  <a:lnTo>
                    <a:pt x="145" y="95"/>
                  </a:lnTo>
                  <a:lnTo>
                    <a:pt x="145" y="97"/>
                  </a:lnTo>
                  <a:lnTo>
                    <a:pt x="145" y="99"/>
                  </a:lnTo>
                  <a:lnTo>
                    <a:pt x="147" y="99"/>
                  </a:lnTo>
                  <a:lnTo>
                    <a:pt x="147" y="101"/>
                  </a:lnTo>
                  <a:lnTo>
                    <a:pt x="147" y="103"/>
                  </a:lnTo>
                  <a:lnTo>
                    <a:pt x="147" y="105"/>
                  </a:lnTo>
                  <a:lnTo>
                    <a:pt x="147" y="107"/>
                  </a:lnTo>
                  <a:lnTo>
                    <a:pt x="147" y="109"/>
                  </a:lnTo>
                  <a:lnTo>
                    <a:pt x="147" y="111"/>
                  </a:lnTo>
                  <a:lnTo>
                    <a:pt x="147" y="112"/>
                  </a:lnTo>
                  <a:lnTo>
                    <a:pt x="147" y="114"/>
                  </a:lnTo>
                  <a:lnTo>
                    <a:pt x="145" y="114"/>
                  </a:lnTo>
                  <a:lnTo>
                    <a:pt x="145" y="116"/>
                  </a:lnTo>
                  <a:lnTo>
                    <a:pt x="145" y="118"/>
                  </a:lnTo>
                  <a:lnTo>
                    <a:pt x="143" y="118"/>
                  </a:lnTo>
                  <a:lnTo>
                    <a:pt x="143" y="120"/>
                  </a:lnTo>
                  <a:lnTo>
                    <a:pt x="140" y="120"/>
                  </a:lnTo>
                  <a:lnTo>
                    <a:pt x="138" y="120"/>
                  </a:lnTo>
                  <a:lnTo>
                    <a:pt x="136" y="120"/>
                  </a:lnTo>
                  <a:lnTo>
                    <a:pt x="134" y="120"/>
                  </a:lnTo>
                  <a:lnTo>
                    <a:pt x="132" y="120"/>
                  </a:lnTo>
                  <a:lnTo>
                    <a:pt x="130" y="120"/>
                  </a:lnTo>
                  <a:lnTo>
                    <a:pt x="128" y="120"/>
                  </a:lnTo>
                  <a:lnTo>
                    <a:pt x="126" y="118"/>
                  </a:lnTo>
                  <a:lnTo>
                    <a:pt x="124" y="118"/>
                  </a:lnTo>
                  <a:lnTo>
                    <a:pt x="122" y="118"/>
                  </a:lnTo>
                  <a:lnTo>
                    <a:pt x="122" y="116"/>
                  </a:lnTo>
                  <a:lnTo>
                    <a:pt x="120" y="116"/>
                  </a:lnTo>
                  <a:lnTo>
                    <a:pt x="118" y="116"/>
                  </a:lnTo>
                  <a:lnTo>
                    <a:pt x="118" y="114"/>
                  </a:lnTo>
                  <a:lnTo>
                    <a:pt x="116" y="133"/>
                  </a:lnTo>
                  <a:lnTo>
                    <a:pt x="118" y="133"/>
                  </a:lnTo>
                  <a:lnTo>
                    <a:pt x="120" y="135"/>
                  </a:lnTo>
                  <a:lnTo>
                    <a:pt x="122" y="135"/>
                  </a:lnTo>
                  <a:lnTo>
                    <a:pt x="124" y="135"/>
                  </a:lnTo>
                  <a:lnTo>
                    <a:pt x="126" y="135"/>
                  </a:lnTo>
                  <a:lnTo>
                    <a:pt x="128" y="137"/>
                  </a:lnTo>
                  <a:lnTo>
                    <a:pt x="130" y="137"/>
                  </a:lnTo>
                  <a:lnTo>
                    <a:pt x="132" y="137"/>
                  </a:lnTo>
                  <a:lnTo>
                    <a:pt x="134" y="137"/>
                  </a:lnTo>
                  <a:lnTo>
                    <a:pt x="136" y="137"/>
                  </a:lnTo>
                  <a:lnTo>
                    <a:pt x="138" y="137"/>
                  </a:lnTo>
                  <a:lnTo>
                    <a:pt x="140" y="137"/>
                  </a:lnTo>
                  <a:lnTo>
                    <a:pt x="143" y="137"/>
                  </a:lnTo>
                  <a:lnTo>
                    <a:pt x="145" y="137"/>
                  </a:lnTo>
                  <a:lnTo>
                    <a:pt x="147" y="137"/>
                  </a:lnTo>
                  <a:lnTo>
                    <a:pt x="147" y="135"/>
                  </a:lnTo>
                  <a:lnTo>
                    <a:pt x="149" y="135"/>
                  </a:lnTo>
                  <a:lnTo>
                    <a:pt x="151" y="135"/>
                  </a:lnTo>
                  <a:lnTo>
                    <a:pt x="151" y="133"/>
                  </a:lnTo>
                  <a:lnTo>
                    <a:pt x="153" y="133"/>
                  </a:lnTo>
                  <a:lnTo>
                    <a:pt x="155" y="131"/>
                  </a:lnTo>
                  <a:lnTo>
                    <a:pt x="155" y="129"/>
                  </a:lnTo>
                  <a:lnTo>
                    <a:pt x="157" y="129"/>
                  </a:lnTo>
                  <a:lnTo>
                    <a:pt x="157" y="128"/>
                  </a:lnTo>
                  <a:lnTo>
                    <a:pt x="159" y="126"/>
                  </a:lnTo>
                  <a:lnTo>
                    <a:pt x="159" y="124"/>
                  </a:lnTo>
                  <a:lnTo>
                    <a:pt x="161" y="124"/>
                  </a:lnTo>
                  <a:lnTo>
                    <a:pt x="161" y="122"/>
                  </a:lnTo>
                  <a:lnTo>
                    <a:pt x="161" y="120"/>
                  </a:lnTo>
                  <a:lnTo>
                    <a:pt x="163" y="118"/>
                  </a:lnTo>
                  <a:lnTo>
                    <a:pt x="163" y="116"/>
                  </a:lnTo>
                  <a:lnTo>
                    <a:pt x="163" y="114"/>
                  </a:lnTo>
                  <a:lnTo>
                    <a:pt x="163" y="112"/>
                  </a:lnTo>
                  <a:lnTo>
                    <a:pt x="163" y="111"/>
                  </a:lnTo>
                  <a:lnTo>
                    <a:pt x="163" y="109"/>
                  </a:lnTo>
                  <a:lnTo>
                    <a:pt x="163" y="107"/>
                  </a:lnTo>
                  <a:lnTo>
                    <a:pt x="163" y="105"/>
                  </a:lnTo>
                  <a:lnTo>
                    <a:pt x="163" y="103"/>
                  </a:lnTo>
                  <a:lnTo>
                    <a:pt x="163" y="101"/>
                  </a:lnTo>
                  <a:lnTo>
                    <a:pt x="163" y="99"/>
                  </a:lnTo>
                  <a:lnTo>
                    <a:pt x="163" y="97"/>
                  </a:lnTo>
                  <a:lnTo>
                    <a:pt x="161" y="95"/>
                  </a:lnTo>
                  <a:lnTo>
                    <a:pt x="161" y="93"/>
                  </a:lnTo>
                  <a:lnTo>
                    <a:pt x="161" y="92"/>
                  </a:lnTo>
                  <a:lnTo>
                    <a:pt x="161" y="90"/>
                  </a:lnTo>
                  <a:lnTo>
                    <a:pt x="159" y="90"/>
                  </a:lnTo>
                  <a:lnTo>
                    <a:pt x="159" y="88"/>
                  </a:lnTo>
                  <a:lnTo>
                    <a:pt x="159" y="86"/>
                  </a:lnTo>
                  <a:lnTo>
                    <a:pt x="157" y="84"/>
                  </a:lnTo>
                  <a:lnTo>
                    <a:pt x="157" y="82"/>
                  </a:lnTo>
                  <a:lnTo>
                    <a:pt x="157" y="80"/>
                  </a:lnTo>
                  <a:lnTo>
                    <a:pt x="155" y="80"/>
                  </a:lnTo>
                  <a:lnTo>
                    <a:pt x="155" y="78"/>
                  </a:lnTo>
                  <a:lnTo>
                    <a:pt x="153" y="76"/>
                  </a:lnTo>
                  <a:lnTo>
                    <a:pt x="153" y="74"/>
                  </a:lnTo>
                  <a:lnTo>
                    <a:pt x="151" y="74"/>
                  </a:lnTo>
                  <a:lnTo>
                    <a:pt x="151" y="73"/>
                  </a:lnTo>
                  <a:lnTo>
                    <a:pt x="149" y="71"/>
                  </a:lnTo>
                  <a:lnTo>
                    <a:pt x="149" y="69"/>
                  </a:lnTo>
                  <a:lnTo>
                    <a:pt x="147" y="69"/>
                  </a:lnTo>
                  <a:lnTo>
                    <a:pt x="147" y="67"/>
                  </a:lnTo>
                  <a:lnTo>
                    <a:pt x="145" y="65"/>
                  </a:lnTo>
                  <a:lnTo>
                    <a:pt x="145" y="63"/>
                  </a:lnTo>
                  <a:lnTo>
                    <a:pt x="145" y="61"/>
                  </a:lnTo>
                  <a:lnTo>
                    <a:pt x="145" y="59"/>
                  </a:lnTo>
                  <a:lnTo>
                    <a:pt x="145" y="57"/>
                  </a:lnTo>
                  <a:lnTo>
                    <a:pt x="161" y="12"/>
                  </a:lnTo>
                  <a:lnTo>
                    <a:pt x="149" y="4"/>
                  </a:lnTo>
                  <a:lnTo>
                    <a:pt x="97" y="4"/>
                  </a:lnTo>
                  <a:lnTo>
                    <a:pt x="95" y="4"/>
                  </a:lnTo>
                  <a:lnTo>
                    <a:pt x="93" y="6"/>
                  </a:lnTo>
                  <a:lnTo>
                    <a:pt x="93" y="148"/>
                  </a:lnTo>
                  <a:lnTo>
                    <a:pt x="111" y="148"/>
                  </a:lnTo>
                  <a:lnTo>
                    <a:pt x="111" y="21"/>
                  </a:lnTo>
                  <a:lnTo>
                    <a:pt x="114" y="21"/>
                  </a:lnTo>
                  <a:lnTo>
                    <a:pt x="114" y="19"/>
                  </a:lnTo>
                  <a:lnTo>
                    <a:pt x="116" y="19"/>
                  </a:lnTo>
                  <a:lnTo>
                    <a:pt x="140" y="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117" name="Google Shape;117;p17" descr="MOEA_logo3"/>
            <p:cNvPicPr preferRelativeResize="0"/>
            <p:nvPr/>
          </p:nvPicPr>
          <p:blipFill rotWithShape="1">
            <a:blip r:embed="rId2">
              <a:alphaModFix/>
            </a:blip>
            <a:srcRect/>
            <a:stretch/>
          </p:blipFill>
          <p:spPr>
            <a:xfrm>
              <a:off x="960" y="154"/>
              <a:ext cx="432" cy="326"/>
            </a:xfrm>
            <a:prstGeom prst="rect">
              <a:avLst/>
            </a:prstGeom>
            <a:noFill/>
            <a:ln>
              <a:noFill/>
            </a:ln>
          </p:spPr>
        </p:pic>
      </p:grpSp>
      <p:sp>
        <p:nvSpPr>
          <p:cNvPr id="118" name="Google Shape;118;p17"/>
          <p:cNvSpPr txBox="1">
            <a:spLocks noGrp="1"/>
          </p:cNvSpPr>
          <p:nvPr>
            <p:ph type="body" idx="1"/>
          </p:nvPr>
        </p:nvSpPr>
        <p:spPr>
          <a:xfrm>
            <a:off x="457210" y="980729"/>
            <a:ext cx="4038600" cy="5145440"/>
          </a:xfrm>
          <a:prstGeom prst="rect">
            <a:avLst/>
          </a:prstGeom>
          <a:noFill/>
          <a:ln>
            <a:noFill/>
          </a:ln>
        </p:spPr>
        <p:txBody>
          <a:bodyPr spcFirstLastPara="1" wrap="square" lIns="92075" tIns="46025" rIns="92075" bIns="46025" anchor="t" anchorCtr="0">
            <a:noAutofit/>
          </a:bodyPr>
          <a:lstStyle>
            <a:lvl1pPr marL="457200" lvl="0" indent="-380111" algn="l">
              <a:lnSpc>
                <a:spcPct val="100000"/>
              </a:lnSpc>
              <a:spcBef>
                <a:spcPts val="477"/>
              </a:spcBef>
              <a:spcAft>
                <a:spcPts val="0"/>
              </a:spcAft>
              <a:buSzPts val="2386"/>
              <a:buChar char="❑"/>
              <a:defRPr sz="2386">
                <a:latin typeface="標楷體" panose="03000509000000000000" pitchFamily="65" charset="-120"/>
                <a:ea typeface="標楷體" panose="03000509000000000000" pitchFamily="65" charset="-120"/>
              </a:defRPr>
            </a:lvl1pPr>
            <a:lvl2pPr marL="914400" lvl="1" indent="-358457" algn="l">
              <a:lnSpc>
                <a:spcPct val="100000"/>
              </a:lnSpc>
              <a:spcBef>
                <a:spcPts val="409"/>
              </a:spcBef>
              <a:spcAft>
                <a:spcPts val="0"/>
              </a:spcAft>
              <a:buSzPts val="2045"/>
              <a:buFont typeface="Times New Roman"/>
              <a:buChar char="–"/>
              <a:defRPr sz="2045"/>
            </a:lvl2pPr>
            <a:lvl3pPr marL="1371600" lvl="2" indent="-336804" algn="l">
              <a:lnSpc>
                <a:spcPct val="100000"/>
              </a:lnSpc>
              <a:spcBef>
                <a:spcPts val="341"/>
              </a:spcBef>
              <a:spcAft>
                <a:spcPts val="0"/>
              </a:spcAft>
              <a:buSzPts val="1704"/>
              <a:buFont typeface="Times New Roman"/>
              <a:buChar char="•"/>
              <a:defRPr sz="1704"/>
            </a:lvl3pPr>
            <a:lvl4pPr marL="1828800" lvl="3" indent="-228600" algn="l">
              <a:lnSpc>
                <a:spcPct val="100000"/>
              </a:lnSpc>
              <a:spcBef>
                <a:spcPts val="307"/>
              </a:spcBef>
              <a:spcAft>
                <a:spcPts val="0"/>
              </a:spcAft>
              <a:buSzPts val="1400"/>
              <a:buNone/>
              <a:defRPr sz="1534"/>
            </a:lvl4pPr>
            <a:lvl5pPr marL="2286000" lvl="4" indent="-326008" algn="l">
              <a:lnSpc>
                <a:spcPct val="100000"/>
              </a:lnSpc>
              <a:spcBef>
                <a:spcPts val="307"/>
              </a:spcBef>
              <a:spcAft>
                <a:spcPts val="0"/>
              </a:spcAft>
              <a:buClr>
                <a:schemeClr val="dk1"/>
              </a:buClr>
              <a:buSzPts val="1534"/>
              <a:buFont typeface="Times New Roman"/>
              <a:buChar char="•"/>
              <a:defRPr sz="1534"/>
            </a:lvl5pPr>
            <a:lvl6pPr marL="2743200" lvl="5" indent="-326008" algn="l">
              <a:lnSpc>
                <a:spcPct val="100000"/>
              </a:lnSpc>
              <a:spcBef>
                <a:spcPts val="307"/>
              </a:spcBef>
              <a:spcAft>
                <a:spcPts val="0"/>
              </a:spcAft>
              <a:buClr>
                <a:schemeClr val="dk1"/>
              </a:buClr>
              <a:buSzPts val="1534"/>
              <a:buFont typeface="Times New Roman"/>
              <a:buChar char="•"/>
              <a:defRPr sz="1534"/>
            </a:lvl6pPr>
            <a:lvl7pPr marL="3200400" lvl="6" indent="-326008" algn="l">
              <a:lnSpc>
                <a:spcPct val="100000"/>
              </a:lnSpc>
              <a:spcBef>
                <a:spcPts val="307"/>
              </a:spcBef>
              <a:spcAft>
                <a:spcPts val="0"/>
              </a:spcAft>
              <a:buClr>
                <a:schemeClr val="dk1"/>
              </a:buClr>
              <a:buSzPts val="1534"/>
              <a:buFont typeface="Times New Roman"/>
              <a:buChar char="•"/>
              <a:defRPr sz="1534"/>
            </a:lvl7pPr>
            <a:lvl8pPr marL="3657600" lvl="7" indent="-326009" algn="l">
              <a:lnSpc>
                <a:spcPct val="100000"/>
              </a:lnSpc>
              <a:spcBef>
                <a:spcPts val="307"/>
              </a:spcBef>
              <a:spcAft>
                <a:spcPts val="0"/>
              </a:spcAft>
              <a:buClr>
                <a:schemeClr val="dk1"/>
              </a:buClr>
              <a:buSzPts val="1534"/>
              <a:buFont typeface="Times New Roman"/>
              <a:buChar char="•"/>
              <a:defRPr sz="1534"/>
            </a:lvl8pPr>
            <a:lvl9pPr marL="4114800" lvl="8" indent="-326009" algn="l">
              <a:lnSpc>
                <a:spcPct val="100000"/>
              </a:lnSpc>
              <a:spcBef>
                <a:spcPts val="307"/>
              </a:spcBef>
              <a:spcAft>
                <a:spcPts val="0"/>
              </a:spcAft>
              <a:buClr>
                <a:schemeClr val="dk1"/>
              </a:buClr>
              <a:buSzPts val="1534"/>
              <a:buFont typeface="Times New Roman"/>
              <a:buChar char="•"/>
              <a:defRPr sz="1534"/>
            </a:lvl9pPr>
          </a:lstStyle>
          <a:p>
            <a:endParaRPr dirty="0"/>
          </a:p>
        </p:txBody>
      </p:sp>
      <p:sp>
        <p:nvSpPr>
          <p:cNvPr id="119" name="Google Shape;119;p17"/>
          <p:cNvSpPr txBox="1">
            <a:spLocks noGrp="1"/>
          </p:cNvSpPr>
          <p:nvPr>
            <p:ph type="body" idx="2"/>
          </p:nvPr>
        </p:nvSpPr>
        <p:spPr>
          <a:xfrm>
            <a:off x="4648200" y="980729"/>
            <a:ext cx="4038600" cy="5145440"/>
          </a:xfrm>
          <a:prstGeom prst="rect">
            <a:avLst/>
          </a:prstGeom>
          <a:noFill/>
          <a:ln>
            <a:noFill/>
          </a:ln>
        </p:spPr>
        <p:txBody>
          <a:bodyPr spcFirstLastPara="1" wrap="square" lIns="92075" tIns="46025" rIns="92075" bIns="46025" anchor="t" anchorCtr="0">
            <a:noAutofit/>
          </a:bodyPr>
          <a:lstStyle>
            <a:lvl1pPr marL="457200" lvl="0" indent="-380111" algn="l">
              <a:lnSpc>
                <a:spcPct val="100000"/>
              </a:lnSpc>
              <a:spcBef>
                <a:spcPts val="477"/>
              </a:spcBef>
              <a:spcAft>
                <a:spcPts val="0"/>
              </a:spcAft>
              <a:buSzPts val="2386"/>
              <a:buChar char="❑"/>
              <a:defRPr sz="2386">
                <a:latin typeface="標楷體" panose="03000509000000000000" pitchFamily="65" charset="-120"/>
                <a:ea typeface="標楷體" panose="03000509000000000000" pitchFamily="65" charset="-120"/>
              </a:defRPr>
            </a:lvl1pPr>
            <a:lvl2pPr marL="914400" lvl="1" indent="-358457" algn="l">
              <a:lnSpc>
                <a:spcPct val="100000"/>
              </a:lnSpc>
              <a:spcBef>
                <a:spcPts val="409"/>
              </a:spcBef>
              <a:spcAft>
                <a:spcPts val="0"/>
              </a:spcAft>
              <a:buSzPts val="2045"/>
              <a:buFont typeface="Times New Roman"/>
              <a:buChar char="–"/>
              <a:defRPr sz="2045"/>
            </a:lvl2pPr>
            <a:lvl3pPr marL="1371600" lvl="2" indent="-336804" algn="l">
              <a:lnSpc>
                <a:spcPct val="100000"/>
              </a:lnSpc>
              <a:spcBef>
                <a:spcPts val="341"/>
              </a:spcBef>
              <a:spcAft>
                <a:spcPts val="0"/>
              </a:spcAft>
              <a:buSzPts val="1704"/>
              <a:buFont typeface="Times New Roman"/>
              <a:buChar char="•"/>
              <a:defRPr sz="1704"/>
            </a:lvl3pPr>
            <a:lvl4pPr marL="1828800" lvl="3" indent="-228600" algn="l">
              <a:lnSpc>
                <a:spcPct val="100000"/>
              </a:lnSpc>
              <a:spcBef>
                <a:spcPts val="307"/>
              </a:spcBef>
              <a:spcAft>
                <a:spcPts val="0"/>
              </a:spcAft>
              <a:buSzPts val="1400"/>
              <a:buNone/>
              <a:defRPr sz="1534"/>
            </a:lvl4pPr>
            <a:lvl5pPr marL="2286000" lvl="4" indent="-326008" algn="l">
              <a:lnSpc>
                <a:spcPct val="100000"/>
              </a:lnSpc>
              <a:spcBef>
                <a:spcPts val="307"/>
              </a:spcBef>
              <a:spcAft>
                <a:spcPts val="0"/>
              </a:spcAft>
              <a:buClr>
                <a:schemeClr val="dk1"/>
              </a:buClr>
              <a:buSzPts val="1534"/>
              <a:buFont typeface="Times New Roman"/>
              <a:buChar char="•"/>
              <a:defRPr sz="1534"/>
            </a:lvl5pPr>
            <a:lvl6pPr marL="2743200" lvl="5" indent="-326008" algn="l">
              <a:lnSpc>
                <a:spcPct val="100000"/>
              </a:lnSpc>
              <a:spcBef>
                <a:spcPts val="307"/>
              </a:spcBef>
              <a:spcAft>
                <a:spcPts val="0"/>
              </a:spcAft>
              <a:buClr>
                <a:schemeClr val="dk1"/>
              </a:buClr>
              <a:buSzPts val="1534"/>
              <a:buFont typeface="Times New Roman"/>
              <a:buChar char="•"/>
              <a:defRPr sz="1534"/>
            </a:lvl6pPr>
            <a:lvl7pPr marL="3200400" lvl="6" indent="-326008" algn="l">
              <a:lnSpc>
                <a:spcPct val="100000"/>
              </a:lnSpc>
              <a:spcBef>
                <a:spcPts val="307"/>
              </a:spcBef>
              <a:spcAft>
                <a:spcPts val="0"/>
              </a:spcAft>
              <a:buClr>
                <a:schemeClr val="dk1"/>
              </a:buClr>
              <a:buSzPts val="1534"/>
              <a:buFont typeface="Times New Roman"/>
              <a:buChar char="•"/>
              <a:defRPr sz="1534"/>
            </a:lvl7pPr>
            <a:lvl8pPr marL="3657600" lvl="7" indent="-326009" algn="l">
              <a:lnSpc>
                <a:spcPct val="100000"/>
              </a:lnSpc>
              <a:spcBef>
                <a:spcPts val="307"/>
              </a:spcBef>
              <a:spcAft>
                <a:spcPts val="0"/>
              </a:spcAft>
              <a:buClr>
                <a:schemeClr val="dk1"/>
              </a:buClr>
              <a:buSzPts val="1534"/>
              <a:buFont typeface="Times New Roman"/>
              <a:buChar char="•"/>
              <a:defRPr sz="1534"/>
            </a:lvl8pPr>
            <a:lvl9pPr marL="4114800" lvl="8" indent="-326009" algn="l">
              <a:lnSpc>
                <a:spcPct val="100000"/>
              </a:lnSpc>
              <a:spcBef>
                <a:spcPts val="307"/>
              </a:spcBef>
              <a:spcAft>
                <a:spcPts val="0"/>
              </a:spcAft>
              <a:buClr>
                <a:schemeClr val="dk1"/>
              </a:buClr>
              <a:buSzPts val="1534"/>
              <a:buFont typeface="Times New Roman"/>
              <a:buChar char="•"/>
              <a:defRPr sz="1534"/>
            </a:lvl9pPr>
          </a:lstStyle>
          <a:p>
            <a:endParaRPr dirty="0"/>
          </a:p>
        </p:txBody>
      </p:sp>
      <p:sp>
        <p:nvSpPr>
          <p:cNvPr id="120" name="Google Shape;120;p17"/>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21" name="Google Shape;121;p17"/>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22" name="Google Shape;122;p17"/>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23" name="Google Shape;123;p17"/>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比對">
  <p:cSld name="1_比對">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457200" y="926182"/>
            <a:ext cx="4040188"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09"/>
              </a:spcBef>
              <a:spcAft>
                <a:spcPts val="0"/>
              </a:spcAft>
              <a:buSzPts val="2045"/>
              <a:buNone/>
              <a:defRPr sz="2045" b="1">
                <a:latin typeface="標楷體" panose="03000509000000000000" pitchFamily="65" charset="-120"/>
                <a:ea typeface="標楷體" panose="03000509000000000000" pitchFamily="65" charset="-120"/>
              </a:defRPr>
            </a:lvl1pPr>
            <a:lvl2pPr marL="914400" lvl="1" indent="-228600" algn="l">
              <a:lnSpc>
                <a:spcPct val="100000"/>
              </a:lnSpc>
              <a:spcBef>
                <a:spcPts val="341"/>
              </a:spcBef>
              <a:spcAft>
                <a:spcPts val="0"/>
              </a:spcAft>
              <a:buSzPts val="1704"/>
              <a:buFont typeface="Times New Roman"/>
              <a:buNone/>
              <a:defRPr sz="1704" b="1"/>
            </a:lvl2pPr>
            <a:lvl3pPr marL="1371600" lvl="2" indent="-228600" algn="l">
              <a:lnSpc>
                <a:spcPct val="100000"/>
              </a:lnSpc>
              <a:spcBef>
                <a:spcPts val="307"/>
              </a:spcBef>
              <a:spcAft>
                <a:spcPts val="0"/>
              </a:spcAft>
              <a:buSzPts val="1534"/>
              <a:buFont typeface="Times New Roman"/>
              <a:buNone/>
              <a:defRPr sz="1534" b="1"/>
            </a:lvl3pPr>
            <a:lvl4pPr marL="1828800" lvl="3" indent="-228600" algn="l">
              <a:lnSpc>
                <a:spcPct val="100000"/>
              </a:lnSpc>
              <a:spcBef>
                <a:spcPts val="273"/>
              </a:spcBef>
              <a:spcAft>
                <a:spcPts val="0"/>
              </a:spcAft>
              <a:buClr>
                <a:schemeClr val="dk1"/>
              </a:buClr>
              <a:buSzPts val="1363"/>
              <a:buFont typeface="Times New Roman"/>
              <a:buNone/>
              <a:defRPr sz="1363" b="1"/>
            </a:lvl4pPr>
            <a:lvl5pPr marL="2286000" lvl="4" indent="-228600" algn="l">
              <a:lnSpc>
                <a:spcPct val="100000"/>
              </a:lnSpc>
              <a:spcBef>
                <a:spcPts val="273"/>
              </a:spcBef>
              <a:spcAft>
                <a:spcPts val="0"/>
              </a:spcAft>
              <a:buClr>
                <a:schemeClr val="dk1"/>
              </a:buClr>
              <a:buSzPts val="1363"/>
              <a:buFont typeface="Times New Roman"/>
              <a:buNone/>
              <a:defRPr sz="1363" b="1"/>
            </a:lvl5pPr>
            <a:lvl6pPr marL="2743200" lvl="5" indent="-228600" algn="l">
              <a:lnSpc>
                <a:spcPct val="100000"/>
              </a:lnSpc>
              <a:spcBef>
                <a:spcPts val="273"/>
              </a:spcBef>
              <a:spcAft>
                <a:spcPts val="0"/>
              </a:spcAft>
              <a:buClr>
                <a:schemeClr val="dk1"/>
              </a:buClr>
              <a:buSzPts val="1363"/>
              <a:buFont typeface="Times New Roman"/>
              <a:buNone/>
              <a:defRPr sz="1363" b="1"/>
            </a:lvl6pPr>
            <a:lvl7pPr marL="3200400" lvl="6" indent="-228600" algn="l">
              <a:lnSpc>
                <a:spcPct val="100000"/>
              </a:lnSpc>
              <a:spcBef>
                <a:spcPts val="273"/>
              </a:spcBef>
              <a:spcAft>
                <a:spcPts val="0"/>
              </a:spcAft>
              <a:buClr>
                <a:schemeClr val="dk1"/>
              </a:buClr>
              <a:buSzPts val="1363"/>
              <a:buFont typeface="Times New Roman"/>
              <a:buNone/>
              <a:defRPr sz="1363" b="1"/>
            </a:lvl7pPr>
            <a:lvl8pPr marL="3657600" lvl="7" indent="-228600" algn="l">
              <a:lnSpc>
                <a:spcPct val="100000"/>
              </a:lnSpc>
              <a:spcBef>
                <a:spcPts val="273"/>
              </a:spcBef>
              <a:spcAft>
                <a:spcPts val="0"/>
              </a:spcAft>
              <a:buClr>
                <a:schemeClr val="dk1"/>
              </a:buClr>
              <a:buSzPts val="1363"/>
              <a:buFont typeface="Times New Roman"/>
              <a:buNone/>
              <a:defRPr sz="1363" b="1"/>
            </a:lvl8pPr>
            <a:lvl9pPr marL="4114800" lvl="8" indent="-228600" algn="l">
              <a:lnSpc>
                <a:spcPct val="100000"/>
              </a:lnSpc>
              <a:spcBef>
                <a:spcPts val="273"/>
              </a:spcBef>
              <a:spcAft>
                <a:spcPts val="0"/>
              </a:spcAft>
              <a:buClr>
                <a:schemeClr val="dk1"/>
              </a:buClr>
              <a:buSzPts val="1363"/>
              <a:buFont typeface="Times New Roman"/>
              <a:buNone/>
              <a:defRPr sz="1363" b="1"/>
            </a:lvl9pPr>
          </a:lstStyle>
          <a:p>
            <a:endParaRPr dirty="0"/>
          </a:p>
        </p:txBody>
      </p:sp>
      <p:sp>
        <p:nvSpPr>
          <p:cNvPr id="126" name="Google Shape;126;p18"/>
          <p:cNvSpPr txBox="1">
            <a:spLocks noGrp="1"/>
          </p:cNvSpPr>
          <p:nvPr>
            <p:ph type="body" idx="2"/>
          </p:nvPr>
        </p:nvSpPr>
        <p:spPr>
          <a:xfrm>
            <a:off x="457200" y="1565944"/>
            <a:ext cx="4040188" cy="3951288"/>
          </a:xfrm>
          <a:prstGeom prst="rect">
            <a:avLst/>
          </a:prstGeom>
          <a:noFill/>
          <a:ln>
            <a:noFill/>
          </a:ln>
        </p:spPr>
        <p:txBody>
          <a:bodyPr spcFirstLastPara="1" wrap="square" lIns="92075" tIns="46025" rIns="92075" bIns="46025" anchor="t" anchorCtr="0">
            <a:noAutofit/>
          </a:bodyPr>
          <a:lstStyle>
            <a:lvl1pPr marL="457200" lvl="0" indent="-358457" algn="l">
              <a:lnSpc>
                <a:spcPct val="100000"/>
              </a:lnSpc>
              <a:spcBef>
                <a:spcPts val="409"/>
              </a:spcBef>
              <a:spcAft>
                <a:spcPts val="0"/>
              </a:spcAft>
              <a:buSzPts val="2045"/>
              <a:buChar char="❑"/>
              <a:defRPr sz="2045">
                <a:latin typeface="標楷體" panose="03000509000000000000" pitchFamily="65" charset="-120"/>
                <a:ea typeface="標楷體" panose="03000509000000000000" pitchFamily="65" charset="-120"/>
              </a:defRPr>
            </a:lvl1pPr>
            <a:lvl2pPr marL="914400" lvl="1" indent="-336804" algn="l">
              <a:lnSpc>
                <a:spcPct val="100000"/>
              </a:lnSpc>
              <a:spcBef>
                <a:spcPts val="341"/>
              </a:spcBef>
              <a:spcAft>
                <a:spcPts val="0"/>
              </a:spcAft>
              <a:buSzPts val="1704"/>
              <a:buFont typeface="Times New Roman"/>
              <a:buChar char="–"/>
              <a:defRPr sz="1704"/>
            </a:lvl2pPr>
            <a:lvl3pPr marL="1371600" lvl="2" indent="-326008" algn="l">
              <a:lnSpc>
                <a:spcPct val="100000"/>
              </a:lnSpc>
              <a:spcBef>
                <a:spcPts val="307"/>
              </a:spcBef>
              <a:spcAft>
                <a:spcPts val="0"/>
              </a:spcAft>
              <a:buSzPts val="1534"/>
              <a:buFont typeface="Times New Roman"/>
              <a:buChar char="•"/>
              <a:defRPr sz="1534"/>
            </a:lvl3pPr>
            <a:lvl4pPr marL="1828800" lvl="3" indent="-228600" algn="l">
              <a:lnSpc>
                <a:spcPct val="100000"/>
              </a:lnSpc>
              <a:spcBef>
                <a:spcPts val="273"/>
              </a:spcBef>
              <a:spcAft>
                <a:spcPts val="0"/>
              </a:spcAft>
              <a:buSzPts val="1400"/>
              <a:buNone/>
              <a:defRPr sz="1363"/>
            </a:lvl4pPr>
            <a:lvl5pPr marL="2286000" lvl="4" indent="-315150" algn="l">
              <a:lnSpc>
                <a:spcPct val="100000"/>
              </a:lnSpc>
              <a:spcBef>
                <a:spcPts val="273"/>
              </a:spcBef>
              <a:spcAft>
                <a:spcPts val="0"/>
              </a:spcAft>
              <a:buClr>
                <a:schemeClr val="dk1"/>
              </a:buClr>
              <a:buSzPts val="1363"/>
              <a:buFont typeface="Times New Roman"/>
              <a:buChar char="•"/>
              <a:defRPr sz="1363"/>
            </a:lvl5pPr>
            <a:lvl6pPr marL="2743200" lvl="5" indent="-315150" algn="l">
              <a:lnSpc>
                <a:spcPct val="100000"/>
              </a:lnSpc>
              <a:spcBef>
                <a:spcPts val="273"/>
              </a:spcBef>
              <a:spcAft>
                <a:spcPts val="0"/>
              </a:spcAft>
              <a:buClr>
                <a:schemeClr val="dk1"/>
              </a:buClr>
              <a:buSzPts val="1363"/>
              <a:buFont typeface="Times New Roman"/>
              <a:buChar char="•"/>
              <a:defRPr sz="1363"/>
            </a:lvl6pPr>
            <a:lvl7pPr marL="3200400" lvl="6" indent="-315150" algn="l">
              <a:lnSpc>
                <a:spcPct val="100000"/>
              </a:lnSpc>
              <a:spcBef>
                <a:spcPts val="273"/>
              </a:spcBef>
              <a:spcAft>
                <a:spcPts val="0"/>
              </a:spcAft>
              <a:buClr>
                <a:schemeClr val="dk1"/>
              </a:buClr>
              <a:buSzPts val="1363"/>
              <a:buFont typeface="Times New Roman"/>
              <a:buChar char="•"/>
              <a:defRPr sz="1363"/>
            </a:lvl7pPr>
            <a:lvl8pPr marL="3657600" lvl="7" indent="-315150" algn="l">
              <a:lnSpc>
                <a:spcPct val="100000"/>
              </a:lnSpc>
              <a:spcBef>
                <a:spcPts val="273"/>
              </a:spcBef>
              <a:spcAft>
                <a:spcPts val="0"/>
              </a:spcAft>
              <a:buClr>
                <a:schemeClr val="dk1"/>
              </a:buClr>
              <a:buSzPts val="1363"/>
              <a:buFont typeface="Times New Roman"/>
              <a:buChar char="•"/>
              <a:defRPr sz="1363"/>
            </a:lvl8pPr>
            <a:lvl9pPr marL="4114800" lvl="8" indent="-315150" algn="l">
              <a:lnSpc>
                <a:spcPct val="100000"/>
              </a:lnSpc>
              <a:spcBef>
                <a:spcPts val="273"/>
              </a:spcBef>
              <a:spcAft>
                <a:spcPts val="0"/>
              </a:spcAft>
              <a:buClr>
                <a:schemeClr val="dk1"/>
              </a:buClr>
              <a:buSzPts val="1363"/>
              <a:buFont typeface="Times New Roman"/>
              <a:buChar char="•"/>
              <a:defRPr sz="1363"/>
            </a:lvl9pPr>
          </a:lstStyle>
          <a:p>
            <a:endParaRPr dirty="0"/>
          </a:p>
        </p:txBody>
      </p:sp>
      <p:sp>
        <p:nvSpPr>
          <p:cNvPr id="127" name="Google Shape;127;p18"/>
          <p:cNvSpPr txBox="1">
            <a:spLocks noGrp="1"/>
          </p:cNvSpPr>
          <p:nvPr>
            <p:ph type="body" idx="3"/>
          </p:nvPr>
        </p:nvSpPr>
        <p:spPr>
          <a:xfrm>
            <a:off x="4645029" y="926182"/>
            <a:ext cx="4041775"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09"/>
              </a:spcBef>
              <a:spcAft>
                <a:spcPts val="0"/>
              </a:spcAft>
              <a:buSzPts val="2045"/>
              <a:buNone/>
              <a:defRPr sz="2045" b="1">
                <a:latin typeface="標楷體" panose="03000509000000000000" pitchFamily="65" charset="-120"/>
                <a:ea typeface="標楷體" panose="03000509000000000000" pitchFamily="65" charset="-120"/>
              </a:defRPr>
            </a:lvl1pPr>
            <a:lvl2pPr marL="914400" lvl="1" indent="-228600" algn="l">
              <a:lnSpc>
                <a:spcPct val="100000"/>
              </a:lnSpc>
              <a:spcBef>
                <a:spcPts val="341"/>
              </a:spcBef>
              <a:spcAft>
                <a:spcPts val="0"/>
              </a:spcAft>
              <a:buSzPts val="1704"/>
              <a:buFont typeface="Times New Roman"/>
              <a:buNone/>
              <a:defRPr sz="1704" b="1"/>
            </a:lvl2pPr>
            <a:lvl3pPr marL="1371600" lvl="2" indent="-228600" algn="l">
              <a:lnSpc>
                <a:spcPct val="100000"/>
              </a:lnSpc>
              <a:spcBef>
                <a:spcPts val="307"/>
              </a:spcBef>
              <a:spcAft>
                <a:spcPts val="0"/>
              </a:spcAft>
              <a:buSzPts val="1534"/>
              <a:buFont typeface="Times New Roman"/>
              <a:buNone/>
              <a:defRPr sz="1534" b="1"/>
            </a:lvl3pPr>
            <a:lvl4pPr marL="1828800" lvl="3" indent="-228600" algn="l">
              <a:lnSpc>
                <a:spcPct val="100000"/>
              </a:lnSpc>
              <a:spcBef>
                <a:spcPts val="273"/>
              </a:spcBef>
              <a:spcAft>
                <a:spcPts val="0"/>
              </a:spcAft>
              <a:buClr>
                <a:schemeClr val="dk1"/>
              </a:buClr>
              <a:buSzPts val="1363"/>
              <a:buFont typeface="Times New Roman"/>
              <a:buNone/>
              <a:defRPr sz="1363" b="1"/>
            </a:lvl4pPr>
            <a:lvl5pPr marL="2286000" lvl="4" indent="-228600" algn="l">
              <a:lnSpc>
                <a:spcPct val="100000"/>
              </a:lnSpc>
              <a:spcBef>
                <a:spcPts val="273"/>
              </a:spcBef>
              <a:spcAft>
                <a:spcPts val="0"/>
              </a:spcAft>
              <a:buClr>
                <a:schemeClr val="dk1"/>
              </a:buClr>
              <a:buSzPts val="1363"/>
              <a:buFont typeface="Times New Roman"/>
              <a:buNone/>
              <a:defRPr sz="1363" b="1"/>
            </a:lvl5pPr>
            <a:lvl6pPr marL="2743200" lvl="5" indent="-228600" algn="l">
              <a:lnSpc>
                <a:spcPct val="100000"/>
              </a:lnSpc>
              <a:spcBef>
                <a:spcPts val="273"/>
              </a:spcBef>
              <a:spcAft>
                <a:spcPts val="0"/>
              </a:spcAft>
              <a:buClr>
                <a:schemeClr val="dk1"/>
              </a:buClr>
              <a:buSzPts val="1363"/>
              <a:buFont typeface="Times New Roman"/>
              <a:buNone/>
              <a:defRPr sz="1363" b="1"/>
            </a:lvl6pPr>
            <a:lvl7pPr marL="3200400" lvl="6" indent="-228600" algn="l">
              <a:lnSpc>
                <a:spcPct val="100000"/>
              </a:lnSpc>
              <a:spcBef>
                <a:spcPts val="273"/>
              </a:spcBef>
              <a:spcAft>
                <a:spcPts val="0"/>
              </a:spcAft>
              <a:buClr>
                <a:schemeClr val="dk1"/>
              </a:buClr>
              <a:buSzPts val="1363"/>
              <a:buFont typeface="Times New Roman"/>
              <a:buNone/>
              <a:defRPr sz="1363" b="1"/>
            </a:lvl7pPr>
            <a:lvl8pPr marL="3657600" lvl="7" indent="-228600" algn="l">
              <a:lnSpc>
                <a:spcPct val="100000"/>
              </a:lnSpc>
              <a:spcBef>
                <a:spcPts val="273"/>
              </a:spcBef>
              <a:spcAft>
                <a:spcPts val="0"/>
              </a:spcAft>
              <a:buClr>
                <a:schemeClr val="dk1"/>
              </a:buClr>
              <a:buSzPts val="1363"/>
              <a:buFont typeface="Times New Roman"/>
              <a:buNone/>
              <a:defRPr sz="1363" b="1"/>
            </a:lvl8pPr>
            <a:lvl9pPr marL="4114800" lvl="8" indent="-228600" algn="l">
              <a:lnSpc>
                <a:spcPct val="100000"/>
              </a:lnSpc>
              <a:spcBef>
                <a:spcPts val="273"/>
              </a:spcBef>
              <a:spcAft>
                <a:spcPts val="0"/>
              </a:spcAft>
              <a:buClr>
                <a:schemeClr val="dk1"/>
              </a:buClr>
              <a:buSzPts val="1363"/>
              <a:buFont typeface="Times New Roman"/>
              <a:buNone/>
              <a:defRPr sz="1363" b="1"/>
            </a:lvl9pPr>
          </a:lstStyle>
          <a:p>
            <a:endParaRPr dirty="0"/>
          </a:p>
        </p:txBody>
      </p:sp>
      <p:sp>
        <p:nvSpPr>
          <p:cNvPr id="128" name="Google Shape;128;p18"/>
          <p:cNvSpPr txBox="1">
            <a:spLocks noGrp="1"/>
          </p:cNvSpPr>
          <p:nvPr>
            <p:ph type="body" idx="4"/>
          </p:nvPr>
        </p:nvSpPr>
        <p:spPr>
          <a:xfrm>
            <a:off x="4645029" y="1565944"/>
            <a:ext cx="4041775" cy="3951288"/>
          </a:xfrm>
          <a:prstGeom prst="rect">
            <a:avLst/>
          </a:prstGeom>
          <a:noFill/>
          <a:ln>
            <a:noFill/>
          </a:ln>
        </p:spPr>
        <p:txBody>
          <a:bodyPr spcFirstLastPara="1" wrap="square" lIns="92075" tIns="46025" rIns="92075" bIns="46025" anchor="t" anchorCtr="0">
            <a:noAutofit/>
          </a:bodyPr>
          <a:lstStyle>
            <a:lvl1pPr marL="457200" lvl="0" indent="-358457" algn="l">
              <a:lnSpc>
                <a:spcPct val="100000"/>
              </a:lnSpc>
              <a:spcBef>
                <a:spcPts val="409"/>
              </a:spcBef>
              <a:spcAft>
                <a:spcPts val="0"/>
              </a:spcAft>
              <a:buSzPts val="2045"/>
              <a:buChar char="❑"/>
              <a:defRPr sz="2045">
                <a:latin typeface="標楷體" panose="03000509000000000000" pitchFamily="65" charset="-120"/>
                <a:ea typeface="標楷體" panose="03000509000000000000" pitchFamily="65" charset="-120"/>
              </a:defRPr>
            </a:lvl1pPr>
            <a:lvl2pPr marL="914400" lvl="1" indent="-336804" algn="l">
              <a:lnSpc>
                <a:spcPct val="100000"/>
              </a:lnSpc>
              <a:spcBef>
                <a:spcPts val="341"/>
              </a:spcBef>
              <a:spcAft>
                <a:spcPts val="0"/>
              </a:spcAft>
              <a:buSzPts val="1704"/>
              <a:buFont typeface="Times New Roman"/>
              <a:buChar char="–"/>
              <a:defRPr sz="1704"/>
            </a:lvl2pPr>
            <a:lvl3pPr marL="1371600" lvl="2" indent="-326008" algn="l">
              <a:lnSpc>
                <a:spcPct val="100000"/>
              </a:lnSpc>
              <a:spcBef>
                <a:spcPts val="307"/>
              </a:spcBef>
              <a:spcAft>
                <a:spcPts val="0"/>
              </a:spcAft>
              <a:buSzPts val="1534"/>
              <a:buFont typeface="Times New Roman"/>
              <a:buChar char="•"/>
              <a:defRPr sz="1534"/>
            </a:lvl3pPr>
            <a:lvl4pPr marL="1828800" lvl="3" indent="-228600" algn="l">
              <a:lnSpc>
                <a:spcPct val="100000"/>
              </a:lnSpc>
              <a:spcBef>
                <a:spcPts val="273"/>
              </a:spcBef>
              <a:spcAft>
                <a:spcPts val="0"/>
              </a:spcAft>
              <a:buSzPts val="1400"/>
              <a:buNone/>
              <a:defRPr sz="1363"/>
            </a:lvl4pPr>
            <a:lvl5pPr marL="2286000" lvl="4" indent="-315150" algn="l">
              <a:lnSpc>
                <a:spcPct val="100000"/>
              </a:lnSpc>
              <a:spcBef>
                <a:spcPts val="273"/>
              </a:spcBef>
              <a:spcAft>
                <a:spcPts val="0"/>
              </a:spcAft>
              <a:buClr>
                <a:schemeClr val="dk1"/>
              </a:buClr>
              <a:buSzPts val="1363"/>
              <a:buFont typeface="Times New Roman"/>
              <a:buChar char="•"/>
              <a:defRPr sz="1363"/>
            </a:lvl5pPr>
            <a:lvl6pPr marL="2743200" lvl="5" indent="-315150" algn="l">
              <a:lnSpc>
                <a:spcPct val="100000"/>
              </a:lnSpc>
              <a:spcBef>
                <a:spcPts val="273"/>
              </a:spcBef>
              <a:spcAft>
                <a:spcPts val="0"/>
              </a:spcAft>
              <a:buClr>
                <a:schemeClr val="dk1"/>
              </a:buClr>
              <a:buSzPts val="1363"/>
              <a:buFont typeface="Times New Roman"/>
              <a:buChar char="•"/>
              <a:defRPr sz="1363"/>
            </a:lvl6pPr>
            <a:lvl7pPr marL="3200400" lvl="6" indent="-315150" algn="l">
              <a:lnSpc>
                <a:spcPct val="100000"/>
              </a:lnSpc>
              <a:spcBef>
                <a:spcPts val="273"/>
              </a:spcBef>
              <a:spcAft>
                <a:spcPts val="0"/>
              </a:spcAft>
              <a:buClr>
                <a:schemeClr val="dk1"/>
              </a:buClr>
              <a:buSzPts val="1363"/>
              <a:buFont typeface="Times New Roman"/>
              <a:buChar char="•"/>
              <a:defRPr sz="1363"/>
            </a:lvl7pPr>
            <a:lvl8pPr marL="3657600" lvl="7" indent="-315150" algn="l">
              <a:lnSpc>
                <a:spcPct val="100000"/>
              </a:lnSpc>
              <a:spcBef>
                <a:spcPts val="273"/>
              </a:spcBef>
              <a:spcAft>
                <a:spcPts val="0"/>
              </a:spcAft>
              <a:buClr>
                <a:schemeClr val="dk1"/>
              </a:buClr>
              <a:buSzPts val="1363"/>
              <a:buFont typeface="Times New Roman"/>
              <a:buChar char="•"/>
              <a:defRPr sz="1363"/>
            </a:lvl8pPr>
            <a:lvl9pPr marL="4114800" lvl="8" indent="-315150" algn="l">
              <a:lnSpc>
                <a:spcPct val="100000"/>
              </a:lnSpc>
              <a:spcBef>
                <a:spcPts val="273"/>
              </a:spcBef>
              <a:spcAft>
                <a:spcPts val="0"/>
              </a:spcAft>
              <a:buClr>
                <a:schemeClr val="dk1"/>
              </a:buClr>
              <a:buSzPts val="1363"/>
              <a:buFont typeface="Times New Roman"/>
              <a:buChar char="•"/>
              <a:defRPr sz="1363"/>
            </a:lvl9pPr>
          </a:lstStyle>
          <a:p>
            <a:endParaRPr dirty="0"/>
          </a:p>
        </p:txBody>
      </p:sp>
      <p:sp>
        <p:nvSpPr>
          <p:cNvPr id="129" name="Google Shape;129;p18"/>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30" name="Google Shape;130;p18"/>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grpSp>
        <p:nvGrpSpPr>
          <p:cNvPr id="131" name="Google Shape;131;p18"/>
          <p:cNvGrpSpPr/>
          <p:nvPr/>
        </p:nvGrpSpPr>
        <p:grpSpPr>
          <a:xfrm>
            <a:off x="2" y="4"/>
            <a:ext cx="2195513" cy="620713"/>
            <a:chOff x="0" y="0"/>
            <a:chExt cx="1392" cy="480"/>
          </a:xfrm>
        </p:grpSpPr>
        <p:sp>
          <p:nvSpPr>
            <p:cNvPr id="132" name="Google Shape;132;p18"/>
            <p:cNvSpPr/>
            <p:nvPr/>
          </p:nvSpPr>
          <p:spPr>
            <a:xfrm>
              <a:off x="0" y="0"/>
              <a:ext cx="1144" cy="480"/>
            </a:xfrm>
            <a:custGeom>
              <a:avLst/>
              <a:gdLst/>
              <a:ahLst/>
              <a:cxnLst/>
              <a:rect l="l" t="t" r="r" b="b"/>
              <a:pathLst>
                <a:path w="1135" h="445" extrusionOk="0">
                  <a:moveTo>
                    <a:pt x="0" y="0"/>
                  </a:moveTo>
                  <a:lnTo>
                    <a:pt x="1135" y="0"/>
                  </a:lnTo>
                  <a:lnTo>
                    <a:pt x="862" y="445"/>
                  </a:lnTo>
                  <a:lnTo>
                    <a:pt x="0" y="445"/>
                  </a:lnTo>
                  <a:lnTo>
                    <a:pt x="0" y="0"/>
                  </a:lnTo>
                  <a:close/>
                </a:path>
              </a:pathLst>
            </a:custGeom>
            <a:solidFill>
              <a:srgbClr val="0000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33" name="Google Shape;133;p18"/>
            <p:cNvSpPr/>
            <p:nvPr/>
          </p:nvSpPr>
          <p:spPr>
            <a:xfrm>
              <a:off x="122" y="211"/>
              <a:ext cx="168" cy="151"/>
            </a:xfrm>
            <a:custGeom>
              <a:avLst/>
              <a:gdLst/>
              <a:ahLst/>
              <a:cxnLst/>
              <a:rect l="l" t="t" r="r" b="b"/>
              <a:pathLst>
                <a:path w="168" h="151" extrusionOk="0">
                  <a:moveTo>
                    <a:pt x="31" y="85"/>
                  </a:moveTo>
                  <a:lnTo>
                    <a:pt x="31" y="151"/>
                  </a:lnTo>
                  <a:lnTo>
                    <a:pt x="48" y="151"/>
                  </a:lnTo>
                  <a:lnTo>
                    <a:pt x="48" y="83"/>
                  </a:lnTo>
                  <a:lnTo>
                    <a:pt x="58" y="81"/>
                  </a:lnTo>
                  <a:lnTo>
                    <a:pt x="58" y="83"/>
                  </a:lnTo>
                  <a:lnTo>
                    <a:pt x="58" y="85"/>
                  </a:lnTo>
                  <a:lnTo>
                    <a:pt x="60" y="87"/>
                  </a:lnTo>
                  <a:lnTo>
                    <a:pt x="60" y="89"/>
                  </a:lnTo>
                  <a:lnTo>
                    <a:pt x="75" y="85"/>
                  </a:lnTo>
                  <a:lnTo>
                    <a:pt x="75" y="83"/>
                  </a:lnTo>
                  <a:lnTo>
                    <a:pt x="75" y="81"/>
                  </a:lnTo>
                  <a:lnTo>
                    <a:pt x="73" y="81"/>
                  </a:lnTo>
                  <a:lnTo>
                    <a:pt x="73" y="79"/>
                  </a:lnTo>
                  <a:lnTo>
                    <a:pt x="73" y="77"/>
                  </a:lnTo>
                  <a:lnTo>
                    <a:pt x="73" y="75"/>
                  </a:lnTo>
                  <a:lnTo>
                    <a:pt x="71" y="75"/>
                  </a:lnTo>
                  <a:lnTo>
                    <a:pt x="71" y="74"/>
                  </a:lnTo>
                  <a:lnTo>
                    <a:pt x="71" y="72"/>
                  </a:lnTo>
                  <a:lnTo>
                    <a:pt x="69" y="70"/>
                  </a:lnTo>
                  <a:lnTo>
                    <a:pt x="69" y="68"/>
                  </a:lnTo>
                  <a:lnTo>
                    <a:pt x="69" y="66"/>
                  </a:lnTo>
                  <a:lnTo>
                    <a:pt x="66" y="64"/>
                  </a:lnTo>
                  <a:lnTo>
                    <a:pt x="66" y="62"/>
                  </a:lnTo>
                  <a:lnTo>
                    <a:pt x="64" y="60"/>
                  </a:lnTo>
                  <a:lnTo>
                    <a:pt x="64" y="58"/>
                  </a:lnTo>
                  <a:lnTo>
                    <a:pt x="64" y="56"/>
                  </a:lnTo>
                  <a:lnTo>
                    <a:pt x="62" y="55"/>
                  </a:lnTo>
                  <a:lnTo>
                    <a:pt x="62" y="53"/>
                  </a:lnTo>
                  <a:lnTo>
                    <a:pt x="48" y="58"/>
                  </a:lnTo>
                  <a:lnTo>
                    <a:pt x="48" y="60"/>
                  </a:lnTo>
                  <a:lnTo>
                    <a:pt x="50" y="60"/>
                  </a:lnTo>
                  <a:lnTo>
                    <a:pt x="50" y="62"/>
                  </a:lnTo>
                  <a:lnTo>
                    <a:pt x="50" y="64"/>
                  </a:lnTo>
                  <a:lnTo>
                    <a:pt x="52" y="66"/>
                  </a:lnTo>
                  <a:lnTo>
                    <a:pt x="33" y="68"/>
                  </a:lnTo>
                  <a:lnTo>
                    <a:pt x="35" y="66"/>
                  </a:lnTo>
                  <a:lnTo>
                    <a:pt x="37" y="64"/>
                  </a:lnTo>
                  <a:lnTo>
                    <a:pt x="40" y="62"/>
                  </a:lnTo>
                  <a:lnTo>
                    <a:pt x="42" y="60"/>
                  </a:lnTo>
                  <a:lnTo>
                    <a:pt x="42" y="58"/>
                  </a:lnTo>
                  <a:lnTo>
                    <a:pt x="44" y="56"/>
                  </a:lnTo>
                  <a:lnTo>
                    <a:pt x="44" y="55"/>
                  </a:lnTo>
                  <a:lnTo>
                    <a:pt x="46" y="53"/>
                  </a:lnTo>
                  <a:lnTo>
                    <a:pt x="48" y="53"/>
                  </a:lnTo>
                  <a:lnTo>
                    <a:pt x="48" y="51"/>
                  </a:lnTo>
                  <a:lnTo>
                    <a:pt x="50" y="49"/>
                  </a:lnTo>
                  <a:lnTo>
                    <a:pt x="50" y="47"/>
                  </a:lnTo>
                  <a:lnTo>
                    <a:pt x="52" y="45"/>
                  </a:lnTo>
                  <a:lnTo>
                    <a:pt x="52" y="43"/>
                  </a:lnTo>
                  <a:lnTo>
                    <a:pt x="54" y="41"/>
                  </a:lnTo>
                  <a:lnTo>
                    <a:pt x="54" y="39"/>
                  </a:lnTo>
                  <a:lnTo>
                    <a:pt x="56" y="39"/>
                  </a:lnTo>
                  <a:lnTo>
                    <a:pt x="56" y="38"/>
                  </a:lnTo>
                  <a:lnTo>
                    <a:pt x="56" y="36"/>
                  </a:lnTo>
                  <a:lnTo>
                    <a:pt x="58" y="34"/>
                  </a:lnTo>
                  <a:lnTo>
                    <a:pt x="58" y="32"/>
                  </a:lnTo>
                  <a:lnTo>
                    <a:pt x="60" y="30"/>
                  </a:lnTo>
                  <a:lnTo>
                    <a:pt x="60" y="28"/>
                  </a:lnTo>
                  <a:lnTo>
                    <a:pt x="60" y="26"/>
                  </a:lnTo>
                  <a:lnTo>
                    <a:pt x="62" y="26"/>
                  </a:lnTo>
                  <a:lnTo>
                    <a:pt x="62" y="24"/>
                  </a:lnTo>
                  <a:lnTo>
                    <a:pt x="62" y="22"/>
                  </a:lnTo>
                  <a:lnTo>
                    <a:pt x="46" y="19"/>
                  </a:lnTo>
                  <a:lnTo>
                    <a:pt x="46" y="20"/>
                  </a:lnTo>
                  <a:lnTo>
                    <a:pt x="46" y="22"/>
                  </a:lnTo>
                  <a:lnTo>
                    <a:pt x="44" y="24"/>
                  </a:lnTo>
                  <a:lnTo>
                    <a:pt x="44" y="26"/>
                  </a:lnTo>
                  <a:lnTo>
                    <a:pt x="44" y="28"/>
                  </a:lnTo>
                  <a:lnTo>
                    <a:pt x="42" y="28"/>
                  </a:lnTo>
                  <a:lnTo>
                    <a:pt x="42" y="30"/>
                  </a:lnTo>
                  <a:lnTo>
                    <a:pt x="42" y="32"/>
                  </a:lnTo>
                  <a:lnTo>
                    <a:pt x="40" y="34"/>
                  </a:lnTo>
                  <a:lnTo>
                    <a:pt x="40" y="36"/>
                  </a:lnTo>
                  <a:lnTo>
                    <a:pt x="37" y="38"/>
                  </a:lnTo>
                  <a:lnTo>
                    <a:pt x="37" y="39"/>
                  </a:lnTo>
                  <a:lnTo>
                    <a:pt x="35" y="41"/>
                  </a:lnTo>
                  <a:lnTo>
                    <a:pt x="35" y="39"/>
                  </a:lnTo>
                  <a:lnTo>
                    <a:pt x="33" y="39"/>
                  </a:lnTo>
                  <a:lnTo>
                    <a:pt x="33" y="38"/>
                  </a:lnTo>
                  <a:lnTo>
                    <a:pt x="31" y="38"/>
                  </a:lnTo>
                  <a:lnTo>
                    <a:pt x="29" y="38"/>
                  </a:lnTo>
                  <a:lnTo>
                    <a:pt x="29" y="36"/>
                  </a:lnTo>
                  <a:lnTo>
                    <a:pt x="27" y="36"/>
                  </a:lnTo>
                  <a:lnTo>
                    <a:pt x="29" y="34"/>
                  </a:lnTo>
                  <a:lnTo>
                    <a:pt x="29" y="32"/>
                  </a:lnTo>
                  <a:lnTo>
                    <a:pt x="31" y="32"/>
                  </a:lnTo>
                  <a:lnTo>
                    <a:pt x="31" y="30"/>
                  </a:lnTo>
                  <a:lnTo>
                    <a:pt x="31" y="28"/>
                  </a:lnTo>
                  <a:lnTo>
                    <a:pt x="33" y="28"/>
                  </a:lnTo>
                  <a:lnTo>
                    <a:pt x="33" y="26"/>
                  </a:lnTo>
                  <a:lnTo>
                    <a:pt x="33" y="24"/>
                  </a:lnTo>
                  <a:lnTo>
                    <a:pt x="35" y="24"/>
                  </a:lnTo>
                  <a:lnTo>
                    <a:pt x="35" y="22"/>
                  </a:lnTo>
                  <a:lnTo>
                    <a:pt x="35" y="20"/>
                  </a:lnTo>
                  <a:lnTo>
                    <a:pt x="37" y="20"/>
                  </a:lnTo>
                  <a:lnTo>
                    <a:pt x="37" y="19"/>
                  </a:lnTo>
                  <a:lnTo>
                    <a:pt x="37" y="17"/>
                  </a:lnTo>
                  <a:lnTo>
                    <a:pt x="40" y="17"/>
                  </a:lnTo>
                  <a:lnTo>
                    <a:pt x="40" y="15"/>
                  </a:lnTo>
                  <a:lnTo>
                    <a:pt x="42" y="13"/>
                  </a:lnTo>
                  <a:lnTo>
                    <a:pt x="42" y="11"/>
                  </a:lnTo>
                  <a:lnTo>
                    <a:pt x="42" y="9"/>
                  </a:lnTo>
                  <a:lnTo>
                    <a:pt x="44" y="9"/>
                  </a:lnTo>
                  <a:lnTo>
                    <a:pt x="44" y="7"/>
                  </a:lnTo>
                  <a:lnTo>
                    <a:pt x="29" y="0"/>
                  </a:lnTo>
                  <a:lnTo>
                    <a:pt x="29" y="1"/>
                  </a:lnTo>
                  <a:lnTo>
                    <a:pt x="27" y="1"/>
                  </a:lnTo>
                  <a:lnTo>
                    <a:pt x="27" y="3"/>
                  </a:lnTo>
                  <a:lnTo>
                    <a:pt x="27" y="5"/>
                  </a:lnTo>
                  <a:lnTo>
                    <a:pt x="25" y="7"/>
                  </a:lnTo>
                  <a:lnTo>
                    <a:pt x="25" y="9"/>
                  </a:lnTo>
                  <a:lnTo>
                    <a:pt x="23" y="11"/>
                  </a:lnTo>
                  <a:lnTo>
                    <a:pt x="23" y="13"/>
                  </a:lnTo>
                  <a:lnTo>
                    <a:pt x="23" y="15"/>
                  </a:lnTo>
                  <a:lnTo>
                    <a:pt x="21" y="15"/>
                  </a:lnTo>
                  <a:lnTo>
                    <a:pt x="21" y="17"/>
                  </a:lnTo>
                  <a:lnTo>
                    <a:pt x="21" y="19"/>
                  </a:lnTo>
                  <a:lnTo>
                    <a:pt x="19" y="19"/>
                  </a:lnTo>
                  <a:lnTo>
                    <a:pt x="19" y="20"/>
                  </a:lnTo>
                  <a:lnTo>
                    <a:pt x="19" y="22"/>
                  </a:lnTo>
                  <a:lnTo>
                    <a:pt x="17" y="22"/>
                  </a:lnTo>
                  <a:lnTo>
                    <a:pt x="17" y="24"/>
                  </a:lnTo>
                  <a:lnTo>
                    <a:pt x="17" y="26"/>
                  </a:lnTo>
                  <a:lnTo>
                    <a:pt x="15" y="26"/>
                  </a:lnTo>
                  <a:lnTo>
                    <a:pt x="13" y="26"/>
                  </a:lnTo>
                  <a:lnTo>
                    <a:pt x="13" y="24"/>
                  </a:lnTo>
                  <a:lnTo>
                    <a:pt x="11" y="24"/>
                  </a:lnTo>
                  <a:lnTo>
                    <a:pt x="8" y="24"/>
                  </a:lnTo>
                  <a:lnTo>
                    <a:pt x="8" y="22"/>
                  </a:lnTo>
                  <a:lnTo>
                    <a:pt x="0" y="38"/>
                  </a:lnTo>
                  <a:lnTo>
                    <a:pt x="2" y="38"/>
                  </a:lnTo>
                  <a:lnTo>
                    <a:pt x="4" y="38"/>
                  </a:lnTo>
                  <a:lnTo>
                    <a:pt x="4" y="39"/>
                  </a:lnTo>
                  <a:lnTo>
                    <a:pt x="6" y="39"/>
                  </a:lnTo>
                  <a:lnTo>
                    <a:pt x="8" y="41"/>
                  </a:lnTo>
                  <a:lnTo>
                    <a:pt x="11" y="41"/>
                  </a:lnTo>
                  <a:lnTo>
                    <a:pt x="11" y="43"/>
                  </a:lnTo>
                  <a:lnTo>
                    <a:pt x="13" y="43"/>
                  </a:lnTo>
                  <a:lnTo>
                    <a:pt x="15" y="43"/>
                  </a:lnTo>
                  <a:lnTo>
                    <a:pt x="15" y="45"/>
                  </a:lnTo>
                  <a:lnTo>
                    <a:pt x="17" y="45"/>
                  </a:lnTo>
                  <a:lnTo>
                    <a:pt x="17" y="47"/>
                  </a:lnTo>
                  <a:lnTo>
                    <a:pt x="19" y="47"/>
                  </a:lnTo>
                  <a:lnTo>
                    <a:pt x="19" y="49"/>
                  </a:lnTo>
                  <a:lnTo>
                    <a:pt x="21" y="49"/>
                  </a:lnTo>
                  <a:lnTo>
                    <a:pt x="23" y="51"/>
                  </a:lnTo>
                  <a:lnTo>
                    <a:pt x="25" y="53"/>
                  </a:lnTo>
                  <a:lnTo>
                    <a:pt x="27" y="53"/>
                  </a:lnTo>
                  <a:lnTo>
                    <a:pt x="27" y="55"/>
                  </a:lnTo>
                  <a:lnTo>
                    <a:pt x="25" y="56"/>
                  </a:lnTo>
                  <a:lnTo>
                    <a:pt x="25" y="58"/>
                  </a:lnTo>
                  <a:lnTo>
                    <a:pt x="23" y="58"/>
                  </a:lnTo>
                  <a:lnTo>
                    <a:pt x="23" y="60"/>
                  </a:lnTo>
                  <a:lnTo>
                    <a:pt x="21" y="60"/>
                  </a:lnTo>
                  <a:lnTo>
                    <a:pt x="21" y="62"/>
                  </a:lnTo>
                  <a:lnTo>
                    <a:pt x="19" y="64"/>
                  </a:lnTo>
                  <a:lnTo>
                    <a:pt x="19" y="66"/>
                  </a:lnTo>
                  <a:lnTo>
                    <a:pt x="17" y="66"/>
                  </a:lnTo>
                  <a:lnTo>
                    <a:pt x="17" y="68"/>
                  </a:lnTo>
                  <a:lnTo>
                    <a:pt x="15" y="68"/>
                  </a:lnTo>
                  <a:lnTo>
                    <a:pt x="15" y="70"/>
                  </a:lnTo>
                  <a:lnTo>
                    <a:pt x="13" y="70"/>
                  </a:lnTo>
                  <a:lnTo>
                    <a:pt x="0" y="72"/>
                  </a:lnTo>
                  <a:lnTo>
                    <a:pt x="2" y="72"/>
                  </a:lnTo>
                  <a:lnTo>
                    <a:pt x="2" y="74"/>
                  </a:lnTo>
                  <a:lnTo>
                    <a:pt x="2" y="75"/>
                  </a:lnTo>
                  <a:lnTo>
                    <a:pt x="2" y="77"/>
                  </a:lnTo>
                  <a:lnTo>
                    <a:pt x="2" y="79"/>
                  </a:lnTo>
                  <a:lnTo>
                    <a:pt x="4" y="79"/>
                  </a:lnTo>
                  <a:lnTo>
                    <a:pt x="4" y="81"/>
                  </a:lnTo>
                  <a:lnTo>
                    <a:pt x="4" y="83"/>
                  </a:lnTo>
                  <a:lnTo>
                    <a:pt x="4" y="85"/>
                  </a:lnTo>
                  <a:lnTo>
                    <a:pt x="4" y="87"/>
                  </a:lnTo>
                  <a:lnTo>
                    <a:pt x="31" y="85"/>
                  </a:lnTo>
                  <a:close/>
                  <a:moveTo>
                    <a:pt x="13" y="93"/>
                  </a:moveTo>
                  <a:lnTo>
                    <a:pt x="11" y="94"/>
                  </a:lnTo>
                  <a:lnTo>
                    <a:pt x="11" y="96"/>
                  </a:lnTo>
                  <a:lnTo>
                    <a:pt x="11" y="98"/>
                  </a:lnTo>
                  <a:lnTo>
                    <a:pt x="11" y="100"/>
                  </a:lnTo>
                  <a:lnTo>
                    <a:pt x="11" y="102"/>
                  </a:lnTo>
                  <a:lnTo>
                    <a:pt x="11" y="104"/>
                  </a:lnTo>
                  <a:lnTo>
                    <a:pt x="11" y="106"/>
                  </a:lnTo>
                  <a:lnTo>
                    <a:pt x="11" y="108"/>
                  </a:lnTo>
                  <a:lnTo>
                    <a:pt x="8" y="110"/>
                  </a:lnTo>
                  <a:lnTo>
                    <a:pt x="8" y="112"/>
                  </a:lnTo>
                  <a:lnTo>
                    <a:pt x="8" y="113"/>
                  </a:lnTo>
                  <a:lnTo>
                    <a:pt x="8" y="115"/>
                  </a:lnTo>
                  <a:lnTo>
                    <a:pt x="8" y="117"/>
                  </a:lnTo>
                  <a:lnTo>
                    <a:pt x="6" y="119"/>
                  </a:lnTo>
                  <a:lnTo>
                    <a:pt x="6" y="121"/>
                  </a:lnTo>
                  <a:lnTo>
                    <a:pt x="6" y="123"/>
                  </a:lnTo>
                  <a:lnTo>
                    <a:pt x="6" y="125"/>
                  </a:lnTo>
                  <a:lnTo>
                    <a:pt x="4" y="127"/>
                  </a:lnTo>
                  <a:lnTo>
                    <a:pt x="4" y="129"/>
                  </a:lnTo>
                  <a:lnTo>
                    <a:pt x="4" y="130"/>
                  </a:lnTo>
                  <a:lnTo>
                    <a:pt x="4" y="132"/>
                  </a:lnTo>
                  <a:lnTo>
                    <a:pt x="2" y="134"/>
                  </a:lnTo>
                  <a:lnTo>
                    <a:pt x="2" y="136"/>
                  </a:lnTo>
                  <a:lnTo>
                    <a:pt x="2" y="138"/>
                  </a:lnTo>
                  <a:lnTo>
                    <a:pt x="0" y="140"/>
                  </a:lnTo>
                  <a:lnTo>
                    <a:pt x="17" y="144"/>
                  </a:lnTo>
                  <a:lnTo>
                    <a:pt x="17" y="142"/>
                  </a:lnTo>
                  <a:lnTo>
                    <a:pt x="17" y="140"/>
                  </a:lnTo>
                  <a:lnTo>
                    <a:pt x="17" y="138"/>
                  </a:lnTo>
                  <a:lnTo>
                    <a:pt x="19" y="138"/>
                  </a:lnTo>
                  <a:lnTo>
                    <a:pt x="19" y="136"/>
                  </a:lnTo>
                  <a:lnTo>
                    <a:pt x="19" y="134"/>
                  </a:lnTo>
                  <a:lnTo>
                    <a:pt x="19" y="132"/>
                  </a:lnTo>
                  <a:lnTo>
                    <a:pt x="21" y="130"/>
                  </a:lnTo>
                  <a:lnTo>
                    <a:pt x="21" y="129"/>
                  </a:lnTo>
                  <a:lnTo>
                    <a:pt x="21" y="127"/>
                  </a:lnTo>
                  <a:lnTo>
                    <a:pt x="21" y="125"/>
                  </a:lnTo>
                  <a:lnTo>
                    <a:pt x="23" y="123"/>
                  </a:lnTo>
                  <a:lnTo>
                    <a:pt x="23" y="121"/>
                  </a:lnTo>
                  <a:lnTo>
                    <a:pt x="23" y="119"/>
                  </a:lnTo>
                  <a:lnTo>
                    <a:pt x="23" y="117"/>
                  </a:lnTo>
                  <a:lnTo>
                    <a:pt x="23" y="115"/>
                  </a:lnTo>
                  <a:lnTo>
                    <a:pt x="25" y="113"/>
                  </a:lnTo>
                  <a:lnTo>
                    <a:pt x="25" y="112"/>
                  </a:lnTo>
                  <a:lnTo>
                    <a:pt x="25" y="110"/>
                  </a:lnTo>
                  <a:lnTo>
                    <a:pt x="25" y="108"/>
                  </a:lnTo>
                  <a:lnTo>
                    <a:pt x="25" y="106"/>
                  </a:lnTo>
                  <a:lnTo>
                    <a:pt x="25" y="104"/>
                  </a:lnTo>
                  <a:lnTo>
                    <a:pt x="25" y="102"/>
                  </a:lnTo>
                  <a:lnTo>
                    <a:pt x="27" y="102"/>
                  </a:lnTo>
                  <a:lnTo>
                    <a:pt x="27" y="100"/>
                  </a:lnTo>
                  <a:lnTo>
                    <a:pt x="27" y="98"/>
                  </a:lnTo>
                  <a:lnTo>
                    <a:pt x="27" y="96"/>
                  </a:lnTo>
                  <a:lnTo>
                    <a:pt x="13" y="93"/>
                  </a:lnTo>
                  <a:close/>
                  <a:moveTo>
                    <a:pt x="66" y="93"/>
                  </a:moveTo>
                  <a:lnTo>
                    <a:pt x="50" y="96"/>
                  </a:lnTo>
                  <a:lnTo>
                    <a:pt x="56" y="132"/>
                  </a:lnTo>
                  <a:lnTo>
                    <a:pt x="71" y="129"/>
                  </a:lnTo>
                  <a:lnTo>
                    <a:pt x="66" y="93"/>
                  </a:lnTo>
                  <a:close/>
                  <a:moveTo>
                    <a:pt x="69" y="5"/>
                  </a:moveTo>
                  <a:lnTo>
                    <a:pt x="69" y="20"/>
                  </a:lnTo>
                  <a:lnTo>
                    <a:pt x="166" y="20"/>
                  </a:lnTo>
                  <a:lnTo>
                    <a:pt x="166" y="5"/>
                  </a:lnTo>
                  <a:lnTo>
                    <a:pt x="69" y="5"/>
                  </a:lnTo>
                  <a:close/>
                  <a:moveTo>
                    <a:pt x="83" y="22"/>
                  </a:moveTo>
                  <a:lnTo>
                    <a:pt x="83" y="24"/>
                  </a:lnTo>
                  <a:lnTo>
                    <a:pt x="81" y="24"/>
                  </a:lnTo>
                  <a:lnTo>
                    <a:pt x="81" y="26"/>
                  </a:lnTo>
                  <a:lnTo>
                    <a:pt x="81" y="28"/>
                  </a:lnTo>
                  <a:lnTo>
                    <a:pt x="81" y="30"/>
                  </a:lnTo>
                  <a:lnTo>
                    <a:pt x="79" y="30"/>
                  </a:lnTo>
                  <a:lnTo>
                    <a:pt x="79" y="32"/>
                  </a:lnTo>
                  <a:lnTo>
                    <a:pt x="79" y="34"/>
                  </a:lnTo>
                  <a:lnTo>
                    <a:pt x="77" y="34"/>
                  </a:lnTo>
                  <a:lnTo>
                    <a:pt x="77" y="36"/>
                  </a:lnTo>
                  <a:lnTo>
                    <a:pt x="77" y="38"/>
                  </a:lnTo>
                  <a:lnTo>
                    <a:pt x="75" y="39"/>
                  </a:lnTo>
                  <a:lnTo>
                    <a:pt x="75" y="41"/>
                  </a:lnTo>
                  <a:lnTo>
                    <a:pt x="73" y="41"/>
                  </a:lnTo>
                  <a:lnTo>
                    <a:pt x="73" y="43"/>
                  </a:lnTo>
                  <a:lnTo>
                    <a:pt x="73" y="45"/>
                  </a:lnTo>
                  <a:lnTo>
                    <a:pt x="71" y="45"/>
                  </a:lnTo>
                  <a:lnTo>
                    <a:pt x="71" y="47"/>
                  </a:lnTo>
                  <a:lnTo>
                    <a:pt x="69" y="47"/>
                  </a:lnTo>
                  <a:lnTo>
                    <a:pt x="69" y="49"/>
                  </a:lnTo>
                  <a:lnTo>
                    <a:pt x="69" y="51"/>
                  </a:lnTo>
                  <a:lnTo>
                    <a:pt x="66" y="51"/>
                  </a:lnTo>
                  <a:lnTo>
                    <a:pt x="66" y="53"/>
                  </a:lnTo>
                  <a:lnTo>
                    <a:pt x="66" y="55"/>
                  </a:lnTo>
                  <a:lnTo>
                    <a:pt x="66" y="56"/>
                  </a:lnTo>
                  <a:lnTo>
                    <a:pt x="69" y="56"/>
                  </a:lnTo>
                  <a:lnTo>
                    <a:pt x="69" y="58"/>
                  </a:lnTo>
                  <a:lnTo>
                    <a:pt x="71" y="60"/>
                  </a:lnTo>
                  <a:lnTo>
                    <a:pt x="71" y="62"/>
                  </a:lnTo>
                  <a:lnTo>
                    <a:pt x="73" y="62"/>
                  </a:lnTo>
                  <a:lnTo>
                    <a:pt x="73" y="64"/>
                  </a:lnTo>
                  <a:lnTo>
                    <a:pt x="75" y="66"/>
                  </a:lnTo>
                  <a:lnTo>
                    <a:pt x="75" y="68"/>
                  </a:lnTo>
                  <a:lnTo>
                    <a:pt x="77" y="68"/>
                  </a:lnTo>
                  <a:lnTo>
                    <a:pt x="77" y="70"/>
                  </a:lnTo>
                  <a:lnTo>
                    <a:pt x="79" y="72"/>
                  </a:lnTo>
                  <a:lnTo>
                    <a:pt x="79" y="74"/>
                  </a:lnTo>
                  <a:lnTo>
                    <a:pt x="81" y="75"/>
                  </a:lnTo>
                  <a:lnTo>
                    <a:pt x="81" y="77"/>
                  </a:lnTo>
                  <a:lnTo>
                    <a:pt x="83" y="77"/>
                  </a:lnTo>
                  <a:lnTo>
                    <a:pt x="83" y="79"/>
                  </a:lnTo>
                  <a:lnTo>
                    <a:pt x="83" y="81"/>
                  </a:lnTo>
                  <a:lnTo>
                    <a:pt x="85" y="81"/>
                  </a:lnTo>
                  <a:lnTo>
                    <a:pt x="85" y="83"/>
                  </a:lnTo>
                  <a:lnTo>
                    <a:pt x="85" y="85"/>
                  </a:lnTo>
                  <a:lnTo>
                    <a:pt x="100" y="75"/>
                  </a:lnTo>
                  <a:lnTo>
                    <a:pt x="100" y="74"/>
                  </a:lnTo>
                  <a:lnTo>
                    <a:pt x="98" y="72"/>
                  </a:lnTo>
                  <a:lnTo>
                    <a:pt x="98" y="70"/>
                  </a:lnTo>
                  <a:lnTo>
                    <a:pt x="95" y="70"/>
                  </a:lnTo>
                  <a:lnTo>
                    <a:pt x="95" y="68"/>
                  </a:lnTo>
                  <a:lnTo>
                    <a:pt x="93" y="66"/>
                  </a:lnTo>
                  <a:lnTo>
                    <a:pt x="93" y="64"/>
                  </a:lnTo>
                  <a:lnTo>
                    <a:pt x="91" y="64"/>
                  </a:lnTo>
                  <a:lnTo>
                    <a:pt x="91" y="62"/>
                  </a:lnTo>
                  <a:lnTo>
                    <a:pt x="89" y="60"/>
                  </a:lnTo>
                  <a:lnTo>
                    <a:pt x="89" y="58"/>
                  </a:lnTo>
                  <a:lnTo>
                    <a:pt x="87" y="58"/>
                  </a:lnTo>
                  <a:lnTo>
                    <a:pt x="87" y="56"/>
                  </a:lnTo>
                  <a:lnTo>
                    <a:pt x="85" y="56"/>
                  </a:lnTo>
                  <a:lnTo>
                    <a:pt x="85" y="55"/>
                  </a:lnTo>
                  <a:lnTo>
                    <a:pt x="83" y="55"/>
                  </a:lnTo>
                  <a:lnTo>
                    <a:pt x="83" y="53"/>
                  </a:lnTo>
                  <a:lnTo>
                    <a:pt x="85" y="53"/>
                  </a:lnTo>
                  <a:lnTo>
                    <a:pt x="85" y="51"/>
                  </a:lnTo>
                  <a:lnTo>
                    <a:pt x="87" y="51"/>
                  </a:lnTo>
                  <a:lnTo>
                    <a:pt x="87" y="49"/>
                  </a:lnTo>
                  <a:lnTo>
                    <a:pt x="87" y="47"/>
                  </a:lnTo>
                  <a:lnTo>
                    <a:pt x="89" y="47"/>
                  </a:lnTo>
                  <a:lnTo>
                    <a:pt x="89" y="45"/>
                  </a:lnTo>
                  <a:lnTo>
                    <a:pt x="91" y="43"/>
                  </a:lnTo>
                  <a:lnTo>
                    <a:pt x="91" y="41"/>
                  </a:lnTo>
                  <a:lnTo>
                    <a:pt x="93" y="39"/>
                  </a:lnTo>
                  <a:lnTo>
                    <a:pt x="93" y="38"/>
                  </a:lnTo>
                  <a:lnTo>
                    <a:pt x="95" y="38"/>
                  </a:lnTo>
                  <a:lnTo>
                    <a:pt x="95" y="36"/>
                  </a:lnTo>
                  <a:lnTo>
                    <a:pt x="95" y="34"/>
                  </a:lnTo>
                  <a:lnTo>
                    <a:pt x="98" y="34"/>
                  </a:lnTo>
                  <a:lnTo>
                    <a:pt x="98" y="32"/>
                  </a:lnTo>
                  <a:lnTo>
                    <a:pt x="98" y="30"/>
                  </a:lnTo>
                  <a:lnTo>
                    <a:pt x="100" y="30"/>
                  </a:lnTo>
                  <a:lnTo>
                    <a:pt x="100" y="28"/>
                  </a:lnTo>
                  <a:lnTo>
                    <a:pt x="83" y="22"/>
                  </a:lnTo>
                  <a:close/>
                  <a:moveTo>
                    <a:pt x="118" y="20"/>
                  </a:moveTo>
                  <a:lnTo>
                    <a:pt x="118" y="22"/>
                  </a:lnTo>
                  <a:lnTo>
                    <a:pt x="118" y="24"/>
                  </a:lnTo>
                  <a:lnTo>
                    <a:pt x="116" y="26"/>
                  </a:lnTo>
                  <a:lnTo>
                    <a:pt x="116" y="28"/>
                  </a:lnTo>
                  <a:lnTo>
                    <a:pt x="114" y="30"/>
                  </a:lnTo>
                  <a:lnTo>
                    <a:pt x="114" y="32"/>
                  </a:lnTo>
                  <a:lnTo>
                    <a:pt x="112" y="32"/>
                  </a:lnTo>
                  <a:lnTo>
                    <a:pt x="112" y="34"/>
                  </a:lnTo>
                  <a:lnTo>
                    <a:pt x="112" y="36"/>
                  </a:lnTo>
                  <a:lnTo>
                    <a:pt x="110" y="36"/>
                  </a:lnTo>
                  <a:lnTo>
                    <a:pt x="110" y="38"/>
                  </a:lnTo>
                  <a:lnTo>
                    <a:pt x="108" y="39"/>
                  </a:lnTo>
                  <a:lnTo>
                    <a:pt x="108" y="41"/>
                  </a:lnTo>
                  <a:lnTo>
                    <a:pt x="106" y="41"/>
                  </a:lnTo>
                  <a:lnTo>
                    <a:pt x="106" y="43"/>
                  </a:lnTo>
                  <a:lnTo>
                    <a:pt x="104" y="43"/>
                  </a:lnTo>
                  <a:lnTo>
                    <a:pt x="104" y="45"/>
                  </a:lnTo>
                  <a:lnTo>
                    <a:pt x="102" y="47"/>
                  </a:lnTo>
                  <a:lnTo>
                    <a:pt x="100" y="49"/>
                  </a:lnTo>
                  <a:lnTo>
                    <a:pt x="100" y="51"/>
                  </a:lnTo>
                  <a:lnTo>
                    <a:pt x="98" y="51"/>
                  </a:lnTo>
                  <a:lnTo>
                    <a:pt x="98" y="53"/>
                  </a:lnTo>
                  <a:lnTo>
                    <a:pt x="100" y="53"/>
                  </a:lnTo>
                  <a:lnTo>
                    <a:pt x="100" y="55"/>
                  </a:lnTo>
                  <a:lnTo>
                    <a:pt x="100" y="56"/>
                  </a:lnTo>
                  <a:lnTo>
                    <a:pt x="102" y="56"/>
                  </a:lnTo>
                  <a:lnTo>
                    <a:pt x="102" y="58"/>
                  </a:lnTo>
                  <a:lnTo>
                    <a:pt x="104" y="58"/>
                  </a:lnTo>
                  <a:lnTo>
                    <a:pt x="104" y="60"/>
                  </a:lnTo>
                  <a:lnTo>
                    <a:pt x="106" y="60"/>
                  </a:lnTo>
                  <a:lnTo>
                    <a:pt x="106" y="62"/>
                  </a:lnTo>
                  <a:lnTo>
                    <a:pt x="106" y="64"/>
                  </a:lnTo>
                  <a:lnTo>
                    <a:pt x="108" y="64"/>
                  </a:lnTo>
                  <a:lnTo>
                    <a:pt x="108" y="66"/>
                  </a:lnTo>
                  <a:lnTo>
                    <a:pt x="110" y="66"/>
                  </a:lnTo>
                  <a:lnTo>
                    <a:pt x="110" y="68"/>
                  </a:lnTo>
                  <a:lnTo>
                    <a:pt x="112" y="70"/>
                  </a:lnTo>
                  <a:lnTo>
                    <a:pt x="112" y="72"/>
                  </a:lnTo>
                  <a:lnTo>
                    <a:pt x="114" y="74"/>
                  </a:lnTo>
                  <a:lnTo>
                    <a:pt x="116" y="75"/>
                  </a:lnTo>
                  <a:lnTo>
                    <a:pt x="116" y="77"/>
                  </a:lnTo>
                  <a:lnTo>
                    <a:pt x="118" y="79"/>
                  </a:lnTo>
                  <a:lnTo>
                    <a:pt x="118" y="81"/>
                  </a:lnTo>
                  <a:lnTo>
                    <a:pt x="120" y="81"/>
                  </a:lnTo>
                  <a:lnTo>
                    <a:pt x="120" y="83"/>
                  </a:lnTo>
                  <a:lnTo>
                    <a:pt x="120" y="85"/>
                  </a:lnTo>
                  <a:lnTo>
                    <a:pt x="122" y="85"/>
                  </a:lnTo>
                  <a:lnTo>
                    <a:pt x="135" y="75"/>
                  </a:lnTo>
                  <a:lnTo>
                    <a:pt x="135" y="74"/>
                  </a:lnTo>
                  <a:lnTo>
                    <a:pt x="133" y="74"/>
                  </a:lnTo>
                  <a:lnTo>
                    <a:pt x="133" y="72"/>
                  </a:lnTo>
                  <a:lnTo>
                    <a:pt x="131" y="70"/>
                  </a:lnTo>
                  <a:lnTo>
                    <a:pt x="131" y="68"/>
                  </a:lnTo>
                  <a:lnTo>
                    <a:pt x="129" y="68"/>
                  </a:lnTo>
                  <a:lnTo>
                    <a:pt x="129" y="66"/>
                  </a:lnTo>
                  <a:lnTo>
                    <a:pt x="127" y="64"/>
                  </a:lnTo>
                  <a:lnTo>
                    <a:pt x="127" y="62"/>
                  </a:lnTo>
                  <a:lnTo>
                    <a:pt x="124" y="62"/>
                  </a:lnTo>
                  <a:lnTo>
                    <a:pt x="124" y="60"/>
                  </a:lnTo>
                  <a:lnTo>
                    <a:pt x="122" y="60"/>
                  </a:lnTo>
                  <a:lnTo>
                    <a:pt x="122" y="58"/>
                  </a:lnTo>
                  <a:lnTo>
                    <a:pt x="120" y="56"/>
                  </a:lnTo>
                  <a:lnTo>
                    <a:pt x="118" y="55"/>
                  </a:lnTo>
                  <a:lnTo>
                    <a:pt x="118" y="53"/>
                  </a:lnTo>
                  <a:lnTo>
                    <a:pt x="116" y="53"/>
                  </a:lnTo>
                  <a:lnTo>
                    <a:pt x="116" y="51"/>
                  </a:lnTo>
                  <a:lnTo>
                    <a:pt x="118" y="51"/>
                  </a:lnTo>
                  <a:lnTo>
                    <a:pt x="118" y="49"/>
                  </a:lnTo>
                  <a:lnTo>
                    <a:pt x="120" y="49"/>
                  </a:lnTo>
                  <a:lnTo>
                    <a:pt x="120" y="47"/>
                  </a:lnTo>
                  <a:lnTo>
                    <a:pt x="122" y="47"/>
                  </a:lnTo>
                  <a:lnTo>
                    <a:pt x="122" y="45"/>
                  </a:lnTo>
                  <a:lnTo>
                    <a:pt x="124" y="43"/>
                  </a:lnTo>
                  <a:lnTo>
                    <a:pt x="124" y="41"/>
                  </a:lnTo>
                  <a:lnTo>
                    <a:pt x="127" y="41"/>
                  </a:lnTo>
                  <a:lnTo>
                    <a:pt x="127" y="39"/>
                  </a:lnTo>
                  <a:lnTo>
                    <a:pt x="129" y="39"/>
                  </a:lnTo>
                  <a:lnTo>
                    <a:pt x="129" y="38"/>
                  </a:lnTo>
                  <a:lnTo>
                    <a:pt x="129" y="36"/>
                  </a:lnTo>
                  <a:lnTo>
                    <a:pt x="131" y="36"/>
                  </a:lnTo>
                  <a:lnTo>
                    <a:pt x="131" y="34"/>
                  </a:lnTo>
                  <a:lnTo>
                    <a:pt x="133" y="32"/>
                  </a:lnTo>
                  <a:lnTo>
                    <a:pt x="133" y="30"/>
                  </a:lnTo>
                  <a:lnTo>
                    <a:pt x="135" y="30"/>
                  </a:lnTo>
                  <a:lnTo>
                    <a:pt x="118" y="20"/>
                  </a:lnTo>
                  <a:close/>
                  <a:moveTo>
                    <a:pt x="149" y="22"/>
                  </a:moveTo>
                  <a:lnTo>
                    <a:pt x="149" y="24"/>
                  </a:lnTo>
                  <a:lnTo>
                    <a:pt x="147" y="26"/>
                  </a:lnTo>
                  <a:lnTo>
                    <a:pt x="147" y="28"/>
                  </a:lnTo>
                  <a:lnTo>
                    <a:pt x="147" y="30"/>
                  </a:lnTo>
                  <a:lnTo>
                    <a:pt x="145" y="30"/>
                  </a:lnTo>
                  <a:lnTo>
                    <a:pt x="145" y="32"/>
                  </a:lnTo>
                  <a:lnTo>
                    <a:pt x="145" y="34"/>
                  </a:lnTo>
                  <a:lnTo>
                    <a:pt x="143" y="36"/>
                  </a:lnTo>
                  <a:lnTo>
                    <a:pt x="143" y="38"/>
                  </a:lnTo>
                  <a:lnTo>
                    <a:pt x="141" y="39"/>
                  </a:lnTo>
                  <a:lnTo>
                    <a:pt x="141" y="41"/>
                  </a:lnTo>
                  <a:lnTo>
                    <a:pt x="139" y="41"/>
                  </a:lnTo>
                  <a:lnTo>
                    <a:pt x="139" y="43"/>
                  </a:lnTo>
                  <a:lnTo>
                    <a:pt x="139" y="45"/>
                  </a:lnTo>
                  <a:lnTo>
                    <a:pt x="137" y="45"/>
                  </a:lnTo>
                  <a:lnTo>
                    <a:pt x="137" y="47"/>
                  </a:lnTo>
                  <a:lnTo>
                    <a:pt x="135" y="49"/>
                  </a:lnTo>
                  <a:lnTo>
                    <a:pt x="133" y="51"/>
                  </a:lnTo>
                  <a:lnTo>
                    <a:pt x="133" y="53"/>
                  </a:lnTo>
                  <a:lnTo>
                    <a:pt x="135" y="53"/>
                  </a:lnTo>
                  <a:lnTo>
                    <a:pt x="135" y="55"/>
                  </a:lnTo>
                  <a:lnTo>
                    <a:pt x="135" y="56"/>
                  </a:lnTo>
                  <a:lnTo>
                    <a:pt x="137" y="56"/>
                  </a:lnTo>
                  <a:lnTo>
                    <a:pt x="137" y="58"/>
                  </a:lnTo>
                  <a:lnTo>
                    <a:pt x="139" y="58"/>
                  </a:lnTo>
                  <a:lnTo>
                    <a:pt x="139" y="60"/>
                  </a:lnTo>
                  <a:lnTo>
                    <a:pt x="141" y="62"/>
                  </a:lnTo>
                  <a:lnTo>
                    <a:pt x="141" y="64"/>
                  </a:lnTo>
                  <a:lnTo>
                    <a:pt x="143" y="64"/>
                  </a:lnTo>
                  <a:lnTo>
                    <a:pt x="143" y="66"/>
                  </a:lnTo>
                  <a:lnTo>
                    <a:pt x="145" y="68"/>
                  </a:lnTo>
                  <a:lnTo>
                    <a:pt x="145" y="70"/>
                  </a:lnTo>
                  <a:lnTo>
                    <a:pt x="147" y="72"/>
                  </a:lnTo>
                  <a:lnTo>
                    <a:pt x="147" y="74"/>
                  </a:lnTo>
                  <a:lnTo>
                    <a:pt x="149" y="75"/>
                  </a:lnTo>
                  <a:lnTo>
                    <a:pt x="149" y="77"/>
                  </a:lnTo>
                  <a:lnTo>
                    <a:pt x="151" y="77"/>
                  </a:lnTo>
                  <a:lnTo>
                    <a:pt x="151" y="79"/>
                  </a:lnTo>
                  <a:lnTo>
                    <a:pt x="151" y="81"/>
                  </a:lnTo>
                  <a:lnTo>
                    <a:pt x="153" y="81"/>
                  </a:lnTo>
                  <a:lnTo>
                    <a:pt x="153" y="83"/>
                  </a:lnTo>
                  <a:lnTo>
                    <a:pt x="153" y="85"/>
                  </a:lnTo>
                  <a:lnTo>
                    <a:pt x="168" y="75"/>
                  </a:lnTo>
                  <a:lnTo>
                    <a:pt x="168" y="74"/>
                  </a:lnTo>
                  <a:lnTo>
                    <a:pt x="166" y="74"/>
                  </a:lnTo>
                  <a:lnTo>
                    <a:pt x="166" y="72"/>
                  </a:lnTo>
                  <a:lnTo>
                    <a:pt x="164" y="70"/>
                  </a:lnTo>
                  <a:lnTo>
                    <a:pt x="164" y="68"/>
                  </a:lnTo>
                  <a:lnTo>
                    <a:pt x="162" y="66"/>
                  </a:lnTo>
                  <a:lnTo>
                    <a:pt x="162" y="64"/>
                  </a:lnTo>
                  <a:lnTo>
                    <a:pt x="160" y="64"/>
                  </a:lnTo>
                  <a:lnTo>
                    <a:pt x="160" y="62"/>
                  </a:lnTo>
                  <a:lnTo>
                    <a:pt x="158" y="60"/>
                  </a:lnTo>
                  <a:lnTo>
                    <a:pt x="158" y="58"/>
                  </a:lnTo>
                  <a:lnTo>
                    <a:pt x="156" y="58"/>
                  </a:lnTo>
                  <a:lnTo>
                    <a:pt x="156" y="56"/>
                  </a:lnTo>
                  <a:lnTo>
                    <a:pt x="153" y="56"/>
                  </a:lnTo>
                  <a:lnTo>
                    <a:pt x="153" y="55"/>
                  </a:lnTo>
                  <a:lnTo>
                    <a:pt x="151" y="55"/>
                  </a:lnTo>
                  <a:lnTo>
                    <a:pt x="151" y="53"/>
                  </a:lnTo>
                  <a:lnTo>
                    <a:pt x="151" y="51"/>
                  </a:lnTo>
                  <a:lnTo>
                    <a:pt x="153" y="49"/>
                  </a:lnTo>
                  <a:lnTo>
                    <a:pt x="153" y="47"/>
                  </a:lnTo>
                  <a:lnTo>
                    <a:pt x="156" y="47"/>
                  </a:lnTo>
                  <a:lnTo>
                    <a:pt x="156" y="45"/>
                  </a:lnTo>
                  <a:lnTo>
                    <a:pt x="158" y="43"/>
                  </a:lnTo>
                  <a:lnTo>
                    <a:pt x="158" y="41"/>
                  </a:lnTo>
                  <a:lnTo>
                    <a:pt x="160" y="39"/>
                  </a:lnTo>
                  <a:lnTo>
                    <a:pt x="160" y="38"/>
                  </a:lnTo>
                  <a:lnTo>
                    <a:pt x="162" y="38"/>
                  </a:lnTo>
                  <a:lnTo>
                    <a:pt x="162" y="36"/>
                  </a:lnTo>
                  <a:lnTo>
                    <a:pt x="162" y="34"/>
                  </a:lnTo>
                  <a:lnTo>
                    <a:pt x="164" y="34"/>
                  </a:lnTo>
                  <a:lnTo>
                    <a:pt x="164" y="32"/>
                  </a:lnTo>
                  <a:lnTo>
                    <a:pt x="164" y="30"/>
                  </a:lnTo>
                  <a:lnTo>
                    <a:pt x="166" y="30"/>
                  </a:lnTo>
                  <a:lnTo>
                    <a:pt x="166" y="28"/>
                  </a:lnTo>
                  <a:lnTo>
                    <a:pt x="149" y="22"/>
                  </a:lnTo>
                  <a:close/>
                  <a:moveTo>
                    <a:pt x="110" y="134"/>
                  </a:moveTo>
                  <a:lnTo>
                    <a:pt x="66" y="134"/>
                  </a:lnTo>
                  <a:lnTo>
                    <a:pt x="66" y="149"/>
                  </a:lnTo>
                  <a:lnTo>
                    <a:pt x="168" y="149"/>
                  </a:lnTo>
                  <a:lnTo>
                    <a:pt x="168" y="134"/>
                  </a:lnTo>
                  <a:lnTo>
                    <a:pt x="129" y="134"/>
                  </a:lnTo>
                  <a:lnTo>
                    <a:pt x="129" y="102"/>
                  </a:lnTo>
                  <a:lnTo>
                    <a:pt x="166" y="102"/>
                  </a:lnTo>
                  <a:lnTo>
                    <a:pt x="166" y="87"/>
                  </a:lnTo>
                  <a:lnTo>
                    <a:pt x="75" y="87"/>
                  </a:lnTo>
                  <a:lnTo>
                    <a:pt x="75" y="102"/>
                  </a:lnTo>
                  <a:lnTo>
                    <a:pt x="110" y="102"/>
                  </a:lnTo>
                  <a:lnTo>
                    <a:pt x="110"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34" name="Google Shape;134;p18"/>
            <p:cNvSpPr/>
            <p:nvPr/>
          </p:nvSpPr>
          <p:spPr>
            <a:xfrm>
              <a:off x="389" y="212"/>
              <a:ext cx="172" cy="152"/>
            </a:xfrm>
            <a:custGeom>
              <a:avLst/>
              <a:gdLst/>
              <a:ahLst/>
              <a:cxnLst/>
              <a:rect l="l" t="t" r="r" b="b"/>
              <a:pathLst>
                <a:path w="172" h="152" extrusionOk="0">
                  <a:moveTo>
                    <a:pt x="29" y="33"/>
                  </a:moveTo>
                  <a:lnTo>
                    <a:pt x="42" y="21"/>
                  </a:lnTo>
                  <a:lnTo>
                    <a:pt x="40" y="19"/>
                  </a:lnTo>
                  <a:lnTo>
                    <a:pt x="40" y="18"/>
                  </a:lnTo>
                  <a:lnTo>
                    <a:pt x="38" y="18"/>
                  </a:lnTo>
                  <a:lnTo>
                    <a:pt x="36" y="16"/>
                  </a:lnTo>
                  <a:lnTo>
                    <a:pt x="36" y="14"/>
                  </a:lnTo>
                  <a:lnTo>
                    <a:pt x="33" y="14"/>
                  </a:lnTo>
                  <a:lnTo>
                    <a:pt x="31" y="12"/>
                  </a:lnTo>
                  <a:lnTo>
                    <a:pt x="29" y="10"/>
                  </a:lnTo>
                  <a:lnTo>
                    <a:pt x="27" y="10"/>
                  </a:lnTo>
                  <a:lnTo>
                    <a:pt x="27" y="8"/>
                  </a:lnTo>
                  <a:lnTo>
                    <a:pt x="25" y="8"/>
                  </a:lnTo>
                  <a:lnTo>
                    <a:pt x="25" y="6"/>
                  </a:lnTo>
                  <a:lnTo>
                    <a:pt x="23" y="6"/>
                  </a:lnTo>
                  <a:lnTo>
                    <a:pt x="23" y="4"/>
                  </a:lnTo>
                  <a:lnTo>
                    <a:pt x="21" y="4"/>
                  </a:lnTo>
                  <a:lnTo>
                    <a:pt x="19" y="2"/>
                  </a:lnTo>
                  <a:lnTo>
                    <a:pt x="17" y="0"/>
                  </a:lnTo>
                  <a:lnTo>
                    <a:pt x="4" y="14"/>
                  </a:lnTo>
                  <a:lnTo>
                    <a:pt x="7" y="14"/>
                  </a:lnTo>
                  <a:lnTo>
                    <a:pt x="7" y="16"/>
                  </a:lnTo>
                  <a:lnTo>
                    <a:pt x="9" y="16"/>
                  </a:lnTo>
                  <a:lnTo>
                    <a:pt x="9" y="18"/>
                  </a:lnTo>
                  <a:lnTo>
                    <a:pt x="11" y="18"/>
                  </a:lnTo>
                  <a:lnTo>
                    <a:pt x="13" y="19"/>
                  </a:lnTo>
                  <a:lnTo>
                    <a:pt x="15" y="19"/>
                  </a:lnTo>
                  <a:lnTo>
                    <a:pt x="15" y="21"/>
                  </a:lnTo>
                  <a:lnTo>
                    <a:pt x="17" y="21"/>
                  </a:lnTo>
                  <a:lnTo>
                    <a:pt x="17" y="23"/>
                  </a:lnTo>
                  <a:lnTo>
                    <a:pt x="19" y="23"/>
                  </a:lnTo>
                  <a:lnTo>
                    <a:pt x="19" y="25"/>
                  </a:lnTo>
                  <a:lnTo>
                    <a:pt x="21" y="25"/>
                  </a:lnTo>
                  <a:lnTo>
                    <a:pt x="21" y="27"/>
                  </a:lnTo>
                  <a:lnTo>
                    <a:pt x="23" y="27"/>
                  </a:lnTo>
                  <a:lnTo>
                    <a:pt x="23" y="29"/>
                  </a:lnTo>
                  <a:lnTo>
                    <a:pt x="25" y="29"/>
                  </a:lnTo>
                  <a:lnTo>
                    <a:pt x="25" y="31"/>
                  </a:lnTo>
                  <a:lnTo>
                    <a:pt x="27" y="31"/>
                  </a:lnTo>
                  <a:lnTo>
                    <a:pt x="27" y="33"/>
                  </a:lnTo>
                  <a:lnTo>
                    <a:pt x="29" y="33"/>
                  </a:lnTo>
                  <a:close/>
                  <a:moveTo>
                    <a:pt x="23" y="73"/>
                  </a:moveTo>
                  <a:lnTo>
                    <a:pt x="36" y="59"/>
                  </a:lnTo>
                  <a:lnTo>
                    <a:pt x="36" y="57"/>
                  </a:lnTo>
                  <a:lnTo>
                    <a:pt x="33" y="57"/>
                  </a:lnTo>
                  <a:lnTo>
                    <a:pt x="33" y="55"/>
                  </a:lnTo>
                  <a:lnTo>
                    <a:pt x="31" y="55"/>
                  </a:lnTo>
                  <a:lnTo>
                    <a:pt x="29" y="54"/>
                  </a:lnTo>
                  <a:lnTo>
                    <a:pt x="29" y="52"/>
                  </a:lnTo>
                  <a:lnTo>
                    <a:pt x="27" y="52"/>
                  </a:lnTo>
                  <a:lnTo>
                    <a:pt x="25" y="50"/>
                  </a:lnTo>
                  <a:lnTo>
                    <a:pt x="23" y="48"/>
                  </a:lnTo>
                  <a:lnTo>
                    <a:pt x="21" y="48"/>
                  </a:lnTo>
                  <a:lnTo>
                    <a:pt x="21" y="46"/>
                  </a:lnTo>
                  <a:lnTo>
                    <a:pt x="19" y="46"/>
                  </a:lnTo>
                  <a:lnTo>
                    <a:pt x="19" y="44"/>
                  </a:lnTo>
                  <a:lnTo>
                    <a:pt x="17" y="44"/>
                  </a:lnTo>
                  <a:lnTo>
                    <a:pt x="15" y="42"/>
                  </a:lnTo>
                  <a:lnTo>
                    <a:pt x="13" y="42"/>
                  </a:lnTo>
                  <a:lnTo>
                    <a:pt x="0" y="54"/>
                  </a:lnTo>
                  <a:lnTo>
                    <a:pt x="2" y="55"/>
                  </a:lnTo>
                  <a:lnTo>
                    <a:pt x="4" y="55"/>
                  </a:lnTo>
                  <a:lnTo>
                    <a:pt x="4" y="57"/>
                  </a:lnTo>
                  <a:lnTo>
                    <a:pt x="7" y="57"/>
                  </a:lnTo>
                  <a:lnTo>
                    <a:pt x="7" y="59"/>
                  </a:lnTo>
                  <a:lnTo>
                    <a:pt x="9" y="59"/>
                  </a:lnTo>
                  <a:lnTo>
                    <a:pt x="11" y="61"/>
                  </a:lnTo>
                  <a:lnTo>
                    <a:pt x="13" y="61"/>
                  </a:lnTo>
                  <a:lnTo>
                    <a:pt x="13" y="63"/>
                  </a:lnTo>
                  <a:lnTo>
                    <a:pt x="15" y="63"/>
                  </a:lnTo>
                  <a:lnTo>
                    <a:pt x="15" y="65"/>
                  </a:lnTo>
                  <a:lnTo>
                    <a:pt x="17" y="65"/>
                  </a:lnTo>
                  <a:lnTo>
                    <a:pt x="17" y="67"/>
                  </a:lnTo>
                  <a:lnTo>
                    <a:pt x="19" y="67"/>
                  </a:lnTo>
                  <a:lnTo>
                    <a:pt x="21" y="69"/>
                  </a:lnTo>
                  <a:lnTo>
                    <a:pt x="21" y="71"/>
                  </a:lnTo>
                  <a:lnTo>
                    <a:pt x="23" y="71"/>
                  </a:lnTo>
                  <a:lnTo>
                    <a:pt x="23" y="73"/>
                  </a:lnTo>
                  <a:close/>
                  <a:moveTo>
                    <a:pt x="15" y="116"/>
                  </a:moveTo>
                  <a:lnTo>
                    <a:pt x="15" y="118"/>
                  </a:lnTo>
                  <a:lnTo>
                    <a:pt x="15" y="120"/>
                  </a:lnTo>
                  <a:lnTo>
                    <a:pt x="13" y="120"/>
                  </a:lnTo>
                  <a:lnTo>
                    <a:pt x="13" y="122"/>
                  </a:lnTo>
                  <a:lnTo>
                    <a:pt x="13" y="124"/>
                  </a:lnTo>
                  <a:lnTo>
                    <a:pt x="11" y="126"/>
                  </a:lnTo>
                  <a:lnTo>
                    <a:pt x="11" y="128"/>
                  </a:lnTo>
                  <a:lnTo>
                    <a:pt x="9" y="128"/>
                  </a:lnTo>
                  <a:lnTo>
                    <a:pt x="9" y="129"/>
                  </a:lnTo>
                  <a:lnTo>
                    <a:pt x="9" y="131"/>
                  </a:lnTo>
                  <a:lnTo>
                    <a:pt x="7" y="131"/>
                  </a:lnTo>
                  <a:lnTo>
                    <a:pt x="7" y="133"/>
                  </a:lnTo>
                  <a:lnTo>
                    <a:pt x="7" y="135"/>
                  </a:lnTo>
                  <a:lnTo>
                    <a:pt x="4" y="135"/>
                  </a:lnTo>
                  <a:lnTo>
                    <a:pt x="4" y="137"/>
                  </a:lnTo>
                  <a:lnTo>
                    <a:pt x="2" y="139"/>
                  </a:lnTo>
                  <a:lnTo>
                    <a:pt x="2" y="141"/>
                  </a:lnTo>
                  <a:lnTo>
                    <a:pt x="0" y="143"/>
                  </a:lnTo>
                  <a:lnTo>
                    <a:pt x="17" y="150"/>
                  </a:lnTo>
                  <a:lnTo>
                    <a:pt x="19" y="148"/>
                  </a:lnTo>
                  <a:lnTo>
                    <a:pt x="19" y="147"/>
                  </a:lnTo>
                  <a:lnTo>
                    <a:pt x="21" y="145"/>
                  </a:lnTo>
                  <a:lnTo>
                    <a:pt x="23" y="143"/>
                  </a:lnTo>
                  <a:lnTo>
                    <a:pt x="23" y="141"/>
                  </a:lnTo>
                  <a:lnTo>
                    <a:pt x="25" y="139"/>
                  </a:lnTo>
                  <a:lnTo>
                    <a:pt x="25" y="137"/>
                  </a:lnTo>
                  <a:lnTo>
                    <a:pt x="25" y="135"/>
                  </a:lnTo>
                  <a:lnTo>
                    <a:pt x="27" y="133"/>
                  </a:lnTo>
                  <a:lnTo>
                    <a:pt x="27" y="131"/>
                  </a:lnTo>
                  <a:lnTo>
                    <a:pt x="29" y="129"/>
                  </a:lnTo>
                  <a:lnTo>
                    <a:pt x="29" y="128"/>
                  </a:lnTo>
                  <a:lnTo>
                    <a:pt x="29" y="126"/>
                  </a:lnTo>
                  <a:lnTo>
                    <a:pt x="31" y="124"/>
                  </a:lnTo>
                  <a:lnTo>
                    <a:pt x="31" y="122"/>
                  </a:lnTo>
                  <a:lnTo>
                    <a:pt x="33" y="120"/>
                  </a:lnTo>
                  <a:lnTo>
                    <a:pt x="33" y="118"/>
                  </a:lnTo>
                  <a:lnTo>
                    <a:pt x="33" y="116"/>
                  </a:lnTo>
                  <a:lnTo>
                    <a:pt x="36" y="114"/>
                  </a:lnTo>
                  <a:lnTo>
                    <a:pt x="36" y="112"/>
                  </a:lnTo>
                  <a:lnTo>
                    <a:pt x="36" y="111"/>
                  </a:lnTo>
                  <a:lnTo>
                    <a:pt x="36" y="107"/>
                  </a:lnTo>
                  <a:lnTo>
                    <a:pt x="38" y="105"/>
                  </a:lnTo>
                  <a:lnTo>
                    <a:pt x="38" y="103"/>
                  </a:lnTo>
                  <a:lnTo>
                    <a:pt x="38" y="101"/>
                  </a:lnTo>
                  <a:lnTo>
                    <a:pt x="40" y="99"/>
                  </a:lnTo>
                  <a:lnTo>
                    <a:pt x="40" y="95"/>
                  </a:lnTo>
                  <a:lnTo>
                    <a:pt x="40" y="93"/>
                  </a:lnTo>
                  <a:lnTo>
                    <a:pt x="40" y="92"/>
                  </a:lnTo>
                  <a:lnTo>
                    <a:pt x="42" y="88"/>
                  </a:lnTo>
                  <a:lnTo>
                    <a:pt x="42" y="86"/>
                  </a:lnTo>
                  <a:lnTo>
                    <a:pt x="23" y="84"/>
                  </a:lnTo>
                  <a:lnTo>
                    <a:pt x="23" y="86"/>
                  </a:lnTo>
                  <a:lnTo>
                    <a:pt x="23" y="88"/>
                  </a:lnTo>
                  <a:lnTo>
                    <a:pt x="23" y="90"/>
                  </a:lnTo>
                  <a:lnTo>
                    <a:pt x="23" y="92"/>
                  </a:lnTo>
                  <a:lnTo>
                    <a:pt x="23" y="93"/>
                  </a:lnTo>
                  <a:lnTo>
                    <a:pt x="23" y="95"/>
                  </a:lnTo>
                  <a:lnTo>
                    <a:pt x="21" y="97"/>
                  </a:lnTo>
                  <a:lnTo>
                    <a:pt x="21" y="99"/>
                  </a:lnTo>
                  <a:lnTo>
                    <a:pt x="21" y="101"/>
                  </a:lnTo>
                  <a:lnTo>
                    <a:pt x="21" y="103"/>
                  </a:lnTo>
                  <a:lnTo>
                    <a:pt x="21" y="105"/>
                  </a:lnTo>
                  <a:lnTo>
                    <a:pt x="19" y="105"/>
                  </a:lnTo>
                  <a:lnTo>
                    <a:pt x="19" y="107"/>
                  </a:lnTo>
                  <a:lnTo>
                    <a:pt x="19" y="109"/>
                  </a:lnTo>
                  <a:lnTo>
                    <a:pt x="19" y="111"/>
                  </a:lnTo>
                  <a:lnTo>
                    <a:pt x="17" y="111"/>
                  </a:lnTo>
                  <a:lnTo>
                    <a:pt x="17" y="112"/>
                  </a:lnTo>
                  <a:lnTo>
                    <a:pt x="17" y="114"/>
                  </a:lnTo>
                  <a:lnTo>
                    <a:pt x="15" y="116"/>
                  </a:lnTo>
                  <a:close/>
                  <a:moveTo>
                    <a:pt x="143" y="42"/>
                  </a:moveTo>
                  <a:lnTo>
                    <a:pt x="143" y="44"/>
                  </a:lnTo>
                  <a:lnTo>
                    <a:pt x="143" y="46"/>
                  </a:lnTo>
                  <a:lnTo>
                    <a:pt x="143" y="48"/>
                  </a:lnTo>
                  <a:lnTo>
                    <a:pt x="145" y="50"/>
                  </a:lnTo>
                  <a:lnTo>
                    <a:pt x="145" y="52"/>
                  </a:lnTo>
                  <a:lnTo>
                    <a:pt x="145" y="54"/>
                  </a:lnTo>
                  <a:lnTo>
                    <a:pt x="147" y="55"/>
                  </a:lnTo>
                  <a:lnTo>
                    <a:pt x="147" y="57"/>
                  </a:lnTo>
                  <a:lnTo>
                    <a:pt x="147" y="59"/>
                  </a:lnTo>
                  <a:lnTo>
                    <a:pt x="149" y="59"/>
                  </a:lnTo>
                  <a:lnTo>
                    <a:pt x="149" y="61"/>
                  </a:lnTo>
                  <a:lnTo>
                    <a:pt x="149" y="63"/>
                  </a:lnTo>
                  <a:lnTo>
                    <a:pt x="152" y="65"/>
                  </a:lnTo>
                  <a:lnTo>
                    <a:pt x="152" y="67"/>
                  </a:lnTo>
                  <a:lnTo>
                    <a:pt x="154" y="67"/>
                  </a:lnTo>
                  <a:lnTo>
                    <a:pt x="154" y="69"/>
                  </a:lnTo>
                  <a:lnTo>
                    <a:pt x="154" y="71"/>
                  </a:lnTo>
                  <a:lnTo>
                    <a:pt x="156" y="71"/>
                  </a:lnTo>
                  <a:lnTo>
                    <a:pt x="156" y="73"/>
                  </a:lnTo>
                  <a:lnTo>
                    <a:pt x="158" y="74"/>
                  </a:lnTo>
                  <a:lnTo>
                    <a:pt x="158" y="76"/>
                  </a:lnTo>
                  <a:lnTo>
                    <a:pt x="160" y="76"/>
                  </a:lnTo>
                  <a:lnTo>
                    <a:pt x="172" y="73"/>
                  </a:lnTo>
                  <a:lnTo>
                    <a:pt x="172" y="71"/>
                  </a:lnTo>
                  <a:lnTo>
                    <a:pt x="170" y="69"/>
                  </a:lnTo>
                  <a:lnTo>
                    <a:pt x="170" y="67"/>
                  </a:lnTo>
                  <a:lnTo>
                    <a:pt x="168" y="67"/>
                  </a:lnTo>
                  <a:lnTo>
                    <a:pt x="168" y="65"/>
                  </a:lnTo>
                  <a:lnTo>
                    <a:pt x="166" y="63"/>
                  </a:lnTo>
                  <a:lnTo>
                    <a:pt x="166" y="61"/>
                  </a:lnTo>
                  <a:lnTo>
                    <a:pt x="164" y="61"/>
                  </a:lnTo>
                  <a:lnTo>
                    <a:pt x="164" y="59"/>
                  </a:lnTo>
                  <a:lnTo>
                    <a:pt x="162" y="57"/>
                  </a:lnTo>
                  <a:lnTo>
                    <a:pt x="162" y="55"/>
                  </a:lnTo>
                  <a:lnTo>
                    <a:pt x="160" y="54"/>
                  </a:lnTo>
                  <a:lnTo>
                    <a:pt x="160" y="52"/>
                  </a:lnTo>
                  <a:lnTo>
                    <a:pt x="160" y="50"/>
                  </a:lnTo>
                  <a:lnTo>
                    <a:pt x="158" y="48"/>
                  </a:lnTo>
                  <a:lnTo>
                    <a:pt x="158" y="46"/>
                  </a:lnTo>
                  <a:lnTo>
                    <a:pt x="158" y="44"/>
                  </a:lnTo>
                  <a:lnTo>
                    <a:pt x="156" y="42"/>
                  </a:lnTo>
                  <a:lnTo>
                    <a:pt x="156" y="40"/>
                  </a:lnTo>
                  <a:lnTo>
                    <a:pt x="158" y="40"/>
                  </a:lnTo>
                  <a:lnTo>
                    <a:pt x="160" y="40"/>
                  </a:lnTo>
                  <a:lnTo>
                    <a:pt x="162" y="38"/>
                  </a:lnTo>
                  <a:lnTo>
                    <a:pt x="164" y="38"/>
                  </a:lnTo>
                  <a:lnTo>
                    <a:pt x="166" y="38"/>
                  </a:lnTo>
                  <a:lnTo>
                    <a:pt x="158" y="25"/>
                  </a:lnTo>
                  <a:lnTo>
                    <a:pt x="158" y="27"/>
                  </a:lnTo>
                  <a:lnTo>
                    <a:pt x="156" y="27"/>
                  </a:lnTo>
                  <a:lnTo>
                    <a:pt x="154" y="27"/>
                  </a:lnTo>
                  <a:lnTo>
                    <a:pt x="152" y="27"/>
                  </a:lnTo>
                  <a:lnTo>
                    <a:pt x="149" y="29"/>
                  </a:lnTo>
                  <a:lnTo>
                    <a:pt x="147" y="29"/>
                  </a:lnTo>
                  <a:lnTo>
                    <a:pt x="145" y="29"/>
                  </a:lnTo>
                  <a:lnTo>
                    <a:pt x="143" y="29"/>
                  </a:lnTo>
                  <a:lnTo>
                    <a:pt x="141" y="29"/>
                  </a:lnTo>
                  <a:lnTo>
                    <a:pt x="139" y="31"/>
                  </a:lnTo>
                  <a:lnTo>
                    <a:pt x="137" y="31"/>
                  </a:lnTo>
                  <a:lnTo>
                    <a:pt x="135" y="31"/>
                  </a:lnTo>
                  <a:lnTo>
                    <a:pt x="133" y="31"/>
                  </a:lnTo>
                  <a:lnTo>
                    <a:pt x="131" y="31"/>
                  </a:lnTo>
                  <a:lnTo>
                    <a:pt x="129" y="31"/>
                  </a:lnTo>
                  <a:lnTo>
                    <a:pt x="127" y="31"/>
                  </a:lnTo>
                  <a:lnTo>
                    <a:pt x="125" y="31"/>
                  </a:lnTo>
                  <a:lnTo>
                    <a:pt x="116" y="23"/>
                  </a:lnTo>
                  <a:lnTo>
                    <a:pt x="166" y="23"/>
                  </a:lnTo>
                  <a:lnTo>
                    <a:pt x="166" y="8"/>
                  </a:lnTo>
                  <a:lnTo>
                    <a:pt x="112" y="8"/>
                  </a:lnTo>
                  <a:lnTo>
                    <a:pt x="112" y="2"/>
                  </a:lnTo>
                  <a:lnTo>
                    <a:pt x="94" y="2"/>
                  </a:lnTo>
                  <a:lnTo>
                    <a:pt x="94" y="8"/>
                  </a:lnTo>
                  <a:lnTo>
                    <a:pt x="44" y="8"/>
                  </a:lnTo>
                  <a:lnTo>
                    <a:pt x="44" y="23"/>
                  </a:lnTo>
                  <a:lnTo>
                    <a:pt x="89" y="23"/>
                  </a:lnTo>
                  <a:lnTo>
                    <a:pt x="79" y="29"/>
                  </a:lnTo>
                  <a:lnTo>
                    <a:pt x="79" y="31"/>
                  </a:lnTo>
                  <a:lnTo>
                    <a:pt x="81" y="31"/>
                  </a:lnTo>
                  <a:lnTo>
                    <a:pt x="81" y="33"/>
                  </a:lnTo>
                  <a:lnTo>
                    <a:pt x="83" y="33"/>
                  </a:lnTo>
                  <a:lnTo>
                    <a:pt x="81" y="33"/>
                  </a:lnTo>
                  <a:lnTo>
                    <a:pt x="38" y="33"/>
                  </a:lnTo>
                  <a:lnTo>
                    <a:pt x="38" y="46"/>
                  </a:lnTo>
                  <a:lnTo>
                    <a:pt x="48" y="46"/>
                  </a:lnTo>
                  <a:lnTo>
                    <a:pt x="48" y="48"/>
                  </a:lnTo>
                  <a:lnTo>
                    <a:pt x="46" y="48"/>
                  </a:lnTo>
                  <a:lnTo>
                    <a:pt x="46" y="50"/>
                  </a:lnTo>
                  <a:lnTo>
                    <a:pt x="46" y="52"/>
                  </a:lnTo>
                  <a:lnTo>
                    <a:pt x="44" y="52"/>
                  </a:lnTo>
                  <a:lnTo>
                    <a:pt x="44" y="54"/>
                  </a:lnTo>
                  <a:lnTo>
                    <a:pt x="44" y="55"/>
                  </a:lnTo>
                  <a:lnTo>
                    <a:pt x="44" y="57"/>
                  </a:lnTo>
                  <a:lnTo>
                    <a:pt x="42" y="57"/>
                  </a:lnTo>
                  <a:lnTo>
                    <a:pt x="42" y="59"/>
                  </a:lnTo>
                  <a:lnTo>
                    <a:pt x="40" y="61"/>
                  </a:lnTo>
                  <a:lnTo>
                    <a:pt x="40" y="63"/>
                  </a:lnTo>
                  <a:lnTo>
                    <a:pt x="38" y="65"/>
                  </a:lnTo>
                  <a:lnTo>
                    <a:pt x="38" y="67"/>
                  </a:lnTo>
                  <a:lnTo>
                    <a:pt x="36" y="67"/>
                  </a:lnTo>
                  <a:lnTo>
                    <a:pt x="36" y="69"/>
                  </a:lnTo>
                  <a:lnTo>
                    <a:pt x="33" y="71"/>
                  </a:lnTo>
                  <a:lnTo>
                    <a:pt x="48" y="76"/>
                  </a:lnTo>
                  <a:lnTo>
                    <a:pt x="48" y="74"/>
                  </a:lnTo>
                  <a:lnTo>
                    <a:pt x="50" y="73"/>
                  </a:lnTo>
                  <a:lnTo>
                    <a:pt x="50" y="71"/>
                  </a:lnTo>
                  <a:lnTo>
                    <a:pt x="52" y="71"/>
                  </a:lnTo>
                  <a:lnTo>
                    <a:pt x="52" y="69"/>
                  </a:lnTo>
                  <a:lnTo>
                    <a:pt x="52" y="67"/>
                  </a:lnTo>
                  <a:lnTo>
                    <a:pt x="54" y="67"/>
                  </a:lnTo>
                  <a:lnTo>
                    <a:pt x="54" y="65"/>
                  </a:lnTo>
                  <a:lnTo>
                    <a:pt x="54" y="63"/>
                  </a:lnTo>
                  <a:lnTo>
                    <a:pt x="56" y="63"/>
                  </a:lnTo>
                  <a:lnTo>
                    <a:pt x="56" y="61"/>
                  </a:lnTo>
                  <a:lnTo>
                    <a:pt x="56" y="59"/>
                  </a:lnTo>
                  <a:lnTo>
                    <a:pt x="58" y="59"/>
                  </a:lnTo>
                  <a:lnTo>
                    <a:pt x="58" y="57"/>
                  </a:lnTo>
                  <a:lnTo>
                    <a:pt x="58" y="55"/>
                  </a:lnTo>
                  <a:lnTo>
                    <a:pt x="60" y="54"/>
                  </a:lnTo>
                  <a:lnTo>
                    <a:pt x="60" y="52"/>
                  </a:lnTo>
                  <a:lnTo>
                    <a:pt x="60" y="50"/>
                  </a:lnTo>
                  <a:lnTo>
                    <a:pt x="62" y="48"/>
                  </a:lnTo>
                  <a:lnTo>
                    <a:pt x="62" y="46"/>
                  </a:lnTo>
                  <a:lnTo>
                    <a:pt x="69" y="46"/>
                  </a:lnTo>
                  <a:lnTo>
                    <a:pt x="71" y="46"/>
                  </a:lnTo>
                  <a:lnTo>
                    <a:pt x="71" y="48"/>
                  </a:lnTo>
                  <a:lnTo>
                    <a:pt x="71" y="50"/>
                  </a:lnTo>
                  <a:lnTo>
                    <a:pt x="71" y="52"/>
                  </a:lnTo>
                  <a:lnTo>
                    <a:pt x="71" y="54"/>
                  </a:lnTo>
                  <a:lnTo>
                    <a:pt x="71" y="55"/>
                  </a:lnTo>
                  <a:lnTo>
                    <a:pt x="71" y="57"/>
                  </a:lnTo>
                  <a:lnTo>
                    <a:pt x="71" y="59"/>
                  </a:lnTo>
                  <a:lnTo>
                    <a:pt x="71" y="61"/>
                  </a:lnTo>
                  <a:lnTo>
                    <a:pt x="71" y="63"/>
                  </a:lnTo>
                  <a:lnTo>
                    <a:pt x="69" y="63"/>
                  </a:lnTo>
                  <a:lnTo>
                    <a:pt x="69" y="65"/>
                  </a:lnTo>
                  <a:lnTo>
                    <a:pt x="67" y="65"/>
                  </a:lnTo>
                  <a:lnTo>
                    <a:pt x="65" y="65"/>
                  </a:lnTo>
                  <a:lnTo>
                    <a:pt x="65" y="63"/>
                  </a:lnTo>
                  <a:lnTo>
                    <a:pt x="62" y="63"/>
                  </a:lnTo>
                  <a:lnTo>
                    <a:pt x="60" y="63"/>
                  </a:lnTo>
                  <a:lnTo>
                    <a:pt x="58" y="63"/>
                  </a:lnTo>
                  <a:lnTo>
                    <a:pt x="56" y="61"/>
                  </a:lnTo>
                  <a:lnTo>
                    <a:pt x="58" y="78"/>
                  </a:lnTo>
                  <a:lnTo>
                    <a:pt x="60" y="78"/>
                  </a:lnTo>
                  <a:lnTo>
                    <a:pt x="62" y="78"/>
                  </a:lnTo>
                  <a:lnTo>
                    <a:pt x="65" y="78"/>
                  </a:lnTo>
                  <a:lnTo>
                    <a:pt x="67" y="78"/>
                  </a:lnTo>
                  <a:lnTo>
                    <a:pt x="69" y="78"/>
                  </a:lnTo>
                  <a:lnTo>
                    <a:pt x="71" y="78"/>
                  </a:lnTo>
                  <a:lnTo>
                    <a:pt x="73" y="78"/>
                  </a:lnTo>
                  <a:lnTo>
                    <a:pt x="75" y="78"/>
                  </a:lnTo>
                  <a:lnTo>
                    <a:pt x="77" y="78"/>
                  </a:lnTo>
                  <a:lnTo>
                    <a:pt x="77" y="76"/>
                  </a:lnTo>
                  <a:lnTo>
                    <a:pt x="79" y="76"/>
                  </a:lnTo>
                  <a:lnTo>
                    <a:pt x="81" y="76"/>
                  </a:lnTo>
                  <a:lnTo>
                    <a:pt x="81" y="74"/>
                  </a:lnTo>
                  <a:lnTo>
                    <a:pt x="83" y="73"/>
                  </a:lnTo>
                  <a:lnTo>
                    <a:pt x="83" y="71"/>
                  </a:lnTo>
                  <a:lnTo>
                    <a:pt x="83" y="69"/>
                  </a:lnTo>
                  <a:lnTo>
                    <a:pt x="85" y="69"/>
                  </a:lnTo>
                  <a:lnTo>
                    <a:pt x="85" y="67"/>
                  </a:lnTo>
                  <a:lnTo>
                    <a:pt x="85" y="65"/>
                  </a:lnTo>
                  <a:lnTo>
                    <a:pt x="85" y="63"/>
                  </a:lnTo>
                  <a:lnTo>
                    <a:pt x="85" y="61"/>
                  </a:lnTo>
                  <a:lnTo>
                    <a:pt x="85" y="59"/>
                  </a:lnTo>
                  <a:lnTo>
                    <a:pt x="85" y="57"/>
                  </a:lnTo>
                  <a:lnTo>
                    <a:pt x="85" y="55"/>
                  </a:lnTo>
                  <a:lnTo>
                    <a:pt x="85" y="54"/>
                  </a:lnTo>
                  <a:lnTo>
                    <a:pt x="85" y="52"/>
                  </a:lnTo>
                  <a:lnTo>
                    <a:pt x="85" y="50"/>
                  </a:lnTo>
                  <a:lnTo>
                    <a:pt x="85" y="48"/>
                  </a:lnTo>
                  <a:lnTo>
                    <a:pt x="85" y="46"/>
                  </a:lnTo>
                  <a:lnTo>
                    <a:pt x="85" y="44"/>
                  </a:lnTo>
                  <a:lnTo>
                    <a:pt x="85" y="42"/>
                  </a:lnTo>
                  <a:lnTo>
                    <a:pt x="85" y="40"/>
                  </a:lnTo>
                  <a:lnTo>
                    <a:pt x="85" y="38"/>
                  </a:lnTo>
                  <a:lnTo>
                    <a:pt x="85" y="37"/>
                  </a:lnTo>
                  <a:lnTo>
                    <a:pt x="87" y="37"/>
                  </a:lnTo>
                  <a:lnTo>
                    <a:pt x="87" y="38"/>
                  </a:lnTo>
                  <a:lnTo>
                    <a:pt x="89" y="38"/>
                  </a:lnTo>
                  <a:lnTo>
                    <a:pt x="89" y="40"/>
                  </a:lnTo>
                  <a:lnTo>
                    <a:pt x="89" y="42"/>
                  </a:lnTo>
                  <a:lnTo>
                    <a:pt x="91" y="42"/>
                  </a:lnTo>
                  <a:lnTo>
                    <a:pt x="91" y="44"/>
                  </a:lnTo>
                  <a:lnTo>
                    <a:pt x="94" y="44"/>
                  </a:lnTo>
                  <a:lnTo>
                    <a:pt x="94" y="46"/>
                  </a:lnTo>
                  <a:lnTo>
                    <a:pt x="94" y="80"/>
                  </a:lnTo>
                  <a:lnTo>
                    <a:pt x="110" y="80"/>
                  </a:lnTo>
                  <a:lnTo>
                    <a:pt x="110" y="46"/>
                  </a:lnTo>
                  <a:lnTo>
                    <a:pt x="110" y="44"/>
                  </a:lnTo>
                  <a:lnTo>
                    <a:pt x="112" y="44"/>
                  </a:lnTo>
                  <a:lnTo>
                    <a:pt x="112" y="42"/>
                  </a:lnTo>
                  <a:lnTo>
                    <a:pt x="114" y="40"/>
                  </a:lnTo>
                  <a:lnTo>
                    <a:pt x="116" y="38"/>
                  </a:lnTo>
                  <a:lnTo>
                    <a:pt x="118" y="38"/>
                  </a:lnTo>
                  <a:lnTo>
                    <a:pt x="118" y="37"/>
                  </a:lnTo>
                  <a:lnTo>
                    <a:pt x="120" y="35"/>
                  </a:lnTo>
                  <a:lnTo>
                    <a:pt x="123" y="33"/>
                  </a:lnTo>
                  <a:lnTo>
                    <a:pt x="123" y="35"/>
                  </a:lnTo>
                  <a:lnTo>
                    <a:pt x="123" y="67"/>
                  </a:lnTo>
                  <a:lnTo>
                    <a:pt x="120" y="67"/>
                  </a:lnTo>
                  <a:lnTo>
                    <a:pt x="118" y="67"/>
                  </a:lnTo>
                  <a:lnTo>
                    <a:pt x="116" y="67"/>
                  </a:lnTo>
                  <a:lnTo>
                    <a:pt x="116" y="69"/>
                  </a:lnTo>
                  <a:lnTo>
                    <a:pt x="114" y="69"/>
                  </a:lnTo>
                  <a:lnTo>
                    <a:pt x="118" y="80"/>
                  </a:lnTo>
                  <a:lnTo>
                    <a:pt x="120" y="80"/>
                  </a:lnTo>
                  <a:lnTo>
                    <a:pt x="123" y="80"/>
                  </a:lnTo>
                  <a:lnTo>
                    <a:pt x="125" y="80"/>
                  </a:lnTo>
                  <a:lnTo>
                    <a:pt x="127" y="78"/>
                  </a:lnTo>
                  <a:lnTo>
                    <a:pt x="129" y="78"/>
                  </a:lnTo>
                  <a:lnTo>
                    <a:pt x="131" y="78"/>
                  </a:lnTo>
                  <a:lnTo>
                    <a:pt x="133" y="78"/>
                  </a:lnTo>
                  <a:lnTo>
                    <a:pt x="133" y="76"/>
                  </a:lnTo>
                  <a:lnTo>
                    <a:pt x="135" y="76"/>
                  </a:lnTo>
                  <a:lnTo>
                    <a:pt x="137" y="76"/>
                  </a:lnTo>
                  <a:lnTo>
                    <a:pt x="139" y="76"/>
                  </a:lnTo>
                  <a:lnTo>
                    <a:pt x="139" y="74"/>
                  </a:lnTo>
                  <a:lnTo>
                    <a:pt x="141" y="74"/>
                  </a:lnTo>
                  <a:lnTo>
                    <a:pt x="143" y="74"/>
                  </a:lnTo>
                  <a:lnTo>
                    <a:pt x="145" y="73"/>
                  </a:lnTo>
                  <a:lnTo>
                    <a:pt x="147" y="73"/>
                  </a:lnTo>
                  <a:lnTo>
                    <a:pt x="149" y="73"/>
                  </a:lnTo>
                  <a:lnTo>
                    <a:pt x="149" y="71"/>
                  </a:lnTo>
                  <a:lnTo>
                    <a:pt x="145" y="59"/>
                  </a:lnTo>
                  <a:lnTo>
                    <a:pt x="143" y="59"/>
                  </a:lnTo>
                  <a:lnTo>
                    <a:pt x="141" y="61"/>
                  </a:lnTo>
                  <a:lnTo>
                    <a:pt x="139" y="61"/>
                  </a:lnTo>
                  <a:lnTo>
                    <a:pt x="137" y="61"/>
                  </a:lnTo>
                  <a:lnTo>
                    <a:pt x="137" y="63"/>
                  </a:lnTo>
                  <a:lnTo>
                    <a:pt x="137" y="44"/>
                  </a:lnTo>
                  <a:lnTo>
                    <a:pt x="137" y="42"/>
                  </a:lnTo>
                  <a:lnTo>
                    <a:pt x="139" y="42"/>
                  </a:lnTo>
                  <a:lnTo>
                    <a:pt x="141" y="42"/>
                  </a:lnTo>
                  <a:lnTo>
                    <a:pt x="143" y="42"/>
                  </a:lnTo>
                  <a:close/>
                  <a:moveTo>
                    <a:pt x="106" y="29"/>
                  </a:moveTo>
                  <a:lnTo>
                    <a:pt x="106" y="31"/>
                  </a:lnTo>
                  <a:lnTo>
                    <a:pt x="104" y="31"/>
                  </a:lnTo>
                  <a:lnTo>
                    <a:pt x="104" y="33"/>
                  </a:lnTo>
                  <a:lnTo>
                    <a:pt x="102" y="33"/>
                  </a:lnTo>
                  <a:lnTo>
                    <a:pt x="102" y="35"/>
                  </a:lnTo>
                  <a:lnTo>
                    <a:pt x="102" y="33"/>
                  </a:lnTo>
                  <a:lnTo>
                    <a:pt x="100" y="33"/>
                  </a:lnTo>
                  <a:lnTo>
                    <a:pt x="100" y="31"/>
                  </a:lnTo>
                  <a:lnTo>
                    <a:pt x="100" y="29"/>
                  </a:lnTo>
                  <a:lnTo>
                    <a:pt x="98" y="29"/>
                  </a:lnTo>
                  <a:lnTo>
                    <a:pt x="98" y="27"/>
                  </a:lnTo>
                  <a:lnTo>
                    <a:pt x="96" y="27"/>
                  </a:lnTo>
                  <a:lnTo>
                    <a:pt x="96" y="25"/>
                  </a:lnTo>
                  <a:lnTo>
                    <a:pt x="94" y="25"/>
                  </a:lnTo>
                  <a:lnTo>
                    <a:pt x="94" y="23"/>
                  </a:lnTo>
                  <a:lnTo>
                    <a:pt x="91" y="23"/>
                  </a:lnTo>
                  <a:lnTo>
                    <a:pt x="112" y="23"/>
                  </a:lnTo>
                  <a:lnTo>
                    <a:pt x="110" y="23"/>
                  </a:lnTo>
                  <a:lnTo>
                    <a:pt x="110" y="25"/>
                  </a:lnTo>
                  <a:lnTo>
                    <a:pt x="110" y="27"/>
                  </a:lnTo>
                  <a:lnTo>
                    <a:pt x="108" y="27"/>
                  </a:lnTo>
                  <a:lnTo>
                    <a:pt x="108" y="29"/>
                  </a:lnTo>
                  <a:lnTo>
                    <a:pt x="106" y="29"/>
                  </a:lnTo>
                  <a:close/>
                  <a:moveTo>
                    <a:pt x="139" y="126"/>
                  </a:moveTo>
                  <a:lnTo>
                    <a:pt x="139" y="150"/>
                  </a:lnTo>
                  <a:lnTo>
                    <a:pt x="156" y="150"/>
                  </a:lnTo>
                  <a:lnTo>
                    <a:pt x="156" y="78"/>
                  </a:lnTo>
                  <a:lnTo>
                    <a:pt x="139" y="78"/>
                  </a:lnTo>
                  <a:lnTo>
                    <a:pt x="139" y="88"/>
                  </a:lnTo>
                  <a:lnTo>
                    <a:pt x="67" y="88"/>
                  </a:lnTo>
                  <a:lnTo>
                    <a:pt x="67" y="82"/>
                  </a:lnTo>
                  <a:lnTo>
                    <a:pt x="50" y="82"/>
                  </a:lnTo>
                  <a:lnTo>
                    <a:pt x="50" y="103"/>
                  </a:lnTo>
                  <a:lnTo>
                    <a:pt x="50" y="105"/>
                  </a:lnTo>
                  <a:lnTo>
                    <a:pt x="50" y="107"/>
                  </a:lnTo>
                  <a:lnTo>
                    <a:pt x="50" y="109"/>
                  </a:lnTo>
                  <a:lnTo>
                    <a:pt x="50" y="111"/>
                  </a:lnTo>
                  <a:lnTo>
                    <a:pt x="48" y="112"/>
                  </a:lnTo>
                  <a:lnTo>
                    <a:pt x="48" y="114"/>
                  </a:lnTo>
                  <a:lnTo>
                    <a:pt x="48" y="116"/>
                  </a:lnTo>
                  <a:lnTo>
                    <a:pt x="48" y="118"/>
                  </a:lnTo>
                  <a:lnTo>
                    <a:pt x="48" y="120"/>
                  </a:lnTo>
                  <a:lnTo>
                    <a:pt x="48" y="122"/>
                  </a:lnTo>
                  <a:lnTo>
                    <a:pt x="46" y="124"/>
                  </a:lnTo>
                  <a:lnTo>
                    <a:pt x="46" y="126"/>
                  </a:lnTo>
                  <a:lnTo>
                    <a:pt x="46" y="128"/>
                  </a:lnTo>
                  <a:lnTo>
                    <a:pt x="44" y="128"/>
                  </a:lnTo>
                  <a:lnTo>
                    <a:pt x="44" y="129"/>
                  </a:lnTo>
                  <a:lnTo>
                    <a:pt x="44" y="131"/>
                  </a:lnTo>
                  <a:lnTo>
                    <a:pt x="42" y="133"/>
                  </a:lnTo>
                  <a:lnTo>
                    <a:pt x="40" y="135"/>
                  </a:lnTo>
                  <a:lnTo>
                    <a:pt x="40" y="137"/>
                  </a:lnTo>
                  <a:lnTo>
                    <a:pt x="38" y="137"/>
                  </a:lnTo>
                  <a:lnTo>
                    <a:pt x="38" y="139"/>
                  </a:lnTo>
                  <a:lnTo>
                    <a:pt x="36" y="139"/>
                  </a:lnTo>
                  <a:lnTo>
                    <a:pt x="36" y="141"/>
                  </a:lnTo>
                  <a:lnTo>
                    <a:pt x="33" y="141"/>
                  </a:lnTo>
                  <a:lnTo>
                    <a:pt x="31" y="143"/>
                  </a:lnTo>
                  <a:lnTo>
                    <a:pt x="46" y="152"/>
                  </a:lnTo>
                  <a:lnTo>
                    <a:pt x="48" y="152"/>
                  </a:lnTo>
                  <a:lnTo>
                    <a:pt x="48" y="150"/>
                  </a:lnTo>
                  <a:lnTo>
                    <a:pt x="50" y="150"/>
                  </a:lnTo>
                  <a:lnTo>
                    <a:pt x="50" y="148"/>
                  </a:lnTo>
                  <a:lnTo>
                    <a:pt x="52" y="148"/>
                  </a:lnTo>
                  <a:lnTo>
                    <a:pt x="52" y="147"/>
                  </a:lnTo>
                  <a:lnTo>
                    <a:pt x="54" y="147"/>
                  </a:lnTo>
                  <a:lnTo>
                    <a:pt x="54" y="145"/>
                  </a:lnTo>
                  <a:lnTo>
                    <a:pt x="56" y="143"/>
                  </a:lnTo>
                  <a:lnTo>
                    <a:pt x="56" y="141"/>
                  </a:lnTo>
                  <a:lnTo>
                    <a:pt x="58" y="141"/>
                  </a:lnTo>
                  <a:lnTo>
                    <a:pt x="58" y="139"/>
                  </a:lnTo>
                  <a:lnTo>
                    <a:pt x="58" y="137"/>
                  </a:lnTo>
                  <a:lnTo>
                    <a:pt x="60" y="137"/>
                  </a:lnTo>
                  <a:lnTo>
                    <a:pt x="60" y="135"/>
                  </a:lnTo>
                  <a:lnTo>
                    <a:pt x="60" y="133"/>
                  </a:lnTo>
                  <a:lnTo>
                    <a:pt x="62" y="131"/>
                  </a:lnTo>
                  <a:lnTo>
                    <a:pt x="62" y="129"/>
                  </a:lnTo>
                  <a:lnTo>
                    <a:pt x="62" y="128"/>
                  </a:lnTo>
                  <a:lnTo>
                    <a:pt x="65" y="128"/>
                  </a:lnTo>
                  <a:lnTo>
                    <a:pt x="65" y="126"/>
                  </a:lnTo>
                  <a:lnTo>
                    <a:pt x="139" y="126"/>
                  </a:lnTo>
                  <a:close/>
                  <a:moveTo>
                    <a:pt x="139" y="112"/>
                  </a:moveTo>
                  <a:lnTo>
                    <a:pt x="67" y="112"/>
                  </a:lnTo>
                  <a:lnTo>
                    <a:pt x="67" y="111"/>
                  </a:lnTo>
                  <a:lnTo>
                    <a:pt x="67" y="109"/>
                  </a:lnTo>
                  <a:lnTo>
                    <a:pt x="67" y="107"/>
                  </a:lnTo>
                  <a:lnTo>
                    <a:pt x="67" y="105"/>
                  </a:lnTo>
                  <a:lnTo>
                    <a:pt x="67" y="103"/>
                  </a:lnTo>
                  <a:lnTo>
                    <a:pt x="67" y="101"/>
                  </a:lnTo>
                  <a:lnTo>
                    <a:pt x="139" y="101"/>
                  </a:lnTo>
                  <a:lnTo>
                    <a:pt x="139" y="11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35" name="Google Shape;135;p18"/>
            <p:cNvSpPr/>
            <p:nvPr/>
          </p:nvSpPr>
          <p:spPr>
            <a:xfrm>
              <a:off x="661" y="212"/>
              <a:ext cx="164" cy="146"/>
            </a:xfrm>
            <a:custGeom>
              <a:avLst/>
              <a:gdLst/>
              <a:ahLst/>
              <a:cxnLst/>
              <a:rect l="l" t="t" r="r" b="b"/>
              <a:pathLst>
                <a:path w="163" h="148" extrusionOk="0">
                  <a:moveTo>
                    <a:pt x="37" y="12"/>
                  </a:moveTo>
                  <a:lnTo>
                    <a:pt x="4" y="12"/>
                  </a:lnTo>
                  <a:lnTo>
                    <a:pt x="4" y="27"/>
                  </a:lnTo>
                  <a:lnTo>
                    <a:pt x="87" y="27"/>
                  </a:lnTo>
                  <a:lnTo>
                    <a:pt x="87" y="12"/>
                  </a:lnTo>
                  <a:lnTo>
                    <a:pt x="53" y="12"/>
                  </a:lnTo>
                  <a:lnTo>
                    <a:pt x="53" y="0"/>
                  </a:lnTo>
                  <a:lnTo>
                    <a:pt x="37" y="0"/>
                  </a:lnTo>
                  <a:lnTo>
                    <a:pt x="37" y="12"/>
                  </a:lnTo>
                  <a:close/>
                  <a:moveTo>
                    <a:pt x="10" y="33"/>
                  </a:moveTo>
                  <a:lnTo>
                    <a:pt x="10" y="35"/>
                  </a:lnTo>
                  <a:lnTo>
                    <a:pt x="12" y="35"/>
                  </a:lnTo>
                  <a:lnTo>
                    <a:pt x="12" y="37"/>
                  </a:lnTo>
                  <a:lnTo>
                    <a:pt x="12" y="38"/>
                  </a:lnTo>
                  <a:lnTo>
                    <a:pt x="12" y="40"/>
                  </a:lnTo>
                  <a:lnTo>
                    <a:pt x="14" y="40"/>
                  </a:lnTo>
                  <a:lnTo>
                    <a:pt x="14" y="42"/>
                  </a:lnTo>
                  <a:lnTo>
                    <a:pt x="14" y="44"/>
                  </a:lnTo>
                  <a:lnTo>
                    <a:pt x="14" y="46"/>
                  </a:lnTo>
                  <a:lnTo>
                    <a:pt x="16" y="48"/>
                  </a:lnTo>
                  <a:lnTo>
                    <a:pt x="16" y="50"/>
                  </a:lnTo>
                  <a:lnTo>
                    <a:pt x="16" y="52"/>
                  </a:lnTo>
                  <a:lnTo>
                    <a:pt x="18" y="54"/>
                  </a:lnTo>
                  <a:lnTo>
                    <a:pt x="18" y="55"/>
                  </a:lnTo>
                  <a:lnTo>
                    <a:pt x="18" y="57"/>
                  </a:lnTo>
                  <a:lnTo>
                    <a:pt x="18" y="59"/>
                  </a:lnTo>
                  <a:lnTo>
                    <a:pt x="35" y="55"/>
                  </a:lnTo>
                  <a:lnTo>
                    <a:pt x="35" y="54"/>
                  </a:lnTo>
                  <a:lnTo>
                    <a:pt x="35" y="52"/>
                  </a:lnTo>
                  <a:lnTo>
                    <a:pt x="33" y="50"/>
                  </a:lnTo>
                  <a:lnTo>
                    <a:pt x="33" y="48"/>
                  </a:lnTo>
                  <a:lnTo>
                    <a:pt x="33" y="46"/>
                  </a:lnTo>
                  <a:lnTo>
                    <a:pt x="33" y="44"/>
                  </a:lnTo>
                  <a:lnTo>
                    <a:pt x="31" y="44"/>
                  </a:lnTo>
                  <a:lnTo>
                    <a:pt x="31" y="42"/>
                  </a:lnTo>
                  <a:lnTo>
                    <a:pt x="31" y="40"/>
                  </a:lnTo>
                  <a:lnTo>
                    <a:pt x="31" y="38"/>
                  </a:lnTo>
                  <a:lnTo>
                    <a:pt x="29" y="38"/>
                  </a:lnTo>
                  <a:lnTo>
                    <a:pt x="29" y="37"/>
                  </a:lnTo>
                  <a:lnTo>
                    <a:pt x="29" y="35"/>
                  </a:lnTo>
                  <a:lnTo>
                    <a:pt x="29" y="33"/>
                  </a:lnTo>
                  <a:lnTo>
                    <a:pt x="27" y="33"/>
                  </a:lnTo>
                  <a:lnTo>
                    <a:pt x="27" y="31"/>
                  </a:lnTo>
                  <a:lnTo>
                    <a:pt x="27" y="29"/>
                  </a:lnTo>
                  <a:lnTo>
                    <a:pt x="10" y="33"/>
                  </a:lnTo>
                  <a:close/>
                  <a:moveTo>
                    <a:pt x="51" y="61"/>
                  </a:moveTo>
                  <a:lnTo>
                    <a:pt x="0" y="61"/>
                  </a:lnTo>
                  <a:lnTo>
                    <a:pt x="0" y="76"/>
                  </a:lnTo>
                  <a:lnTo>
                    <a:pt x="89" y="76"/>
                  </a:lnTo>
                  <a:lnTo>
                    <a:pt x="89" y="61"/>
                  </a:lnTo>
                  <a:lnTo>
                    <a:pt x="70" y="61"/>
                  </a:lnTo>
                  <a:lnTo>
                    <a:pt x="70" y="59"/>
                  </a:lnTo>
                  <a:lnTo>
                    <a:pt x="70" y="57"/>
                  </a:lnTo>
                  <a:lnTo>
                    <a:pt x="72" y="55"/>
                  </a:lnTo>
                  <a:lnTo>
                    <a:pt x="72" y="54"/>
                  </a:lnTo>
                  <a:lnTo>
                    <a:pt x="72" y="52"/>
                  </a:lnTo>
                  <a:lnTo>
                    <a:pt x="74" y="50"/>
                  </a:lnTo>
                  <a:lnTo>
                    <a:pt x="74" y="48"/>
                  </a:lnTo>
                  <a:lnTo>
                    <a:pt x="74" y="46"/>
                  </a:lnTo>
                  <a:lnTo>
                    <a:pt x="74" y="44"/>
                  </a:lnTo>
                  <a:lnTo>
                    <a:pt x="76" y="44"/>
                  </a:lnTo>
                  <a:lnTo>
                    <a:pt x="76" y="42"/>
                  </a:lnTo>
                  <a:lnTo>
                    <a:pt x="76" y="40"/>
                  </a:lnTo>
                  <a:lnTo>
                    <a:pt x="76" y="38"/>
                  </a:lnTo>
                  <a:lnTo>
                    <a:pt x="78" y="38"/>
                  </a:lnTo>
                  <a:lnTo>
                    <a:pt x="78" y="37"/>
                  </a:lnTo>
                  <a:lnTo>
                    <a:pt x="78" y="35"/>
                  </a:lnTo>
                  <a:lnTo>
                    <a:pt x="78" y="33"/>
                  </a:lnTo>
                  <a:lnTo>
                    <a:pt x="80" y="33"/>
                  </a:lnTo>
                  <a:lnTo>
                    <a:pt x="64" y="27"/>
                  </a:lnTo>
                  <a:lnTo>
                    <a:pt x="64" y="29"/>
                  </a:lnTo>
                  <a:lnTo>
                    <a:pt x="62" y="31"/>
                  </a:lnTo>
                  <a:lnTo>
                    <a:pt x="62" y="33"/>
                  </a:lnTo>
                  <a:lnTo>
                    <a:pt x="62" y="35"/>
                  </a:lnTo>
                  <a:lnTo>
                    <a:pt x="62" y="37"/>
                  </a:lnTo>
                  <a:lnTo>
                    <a:pt x="60" y="37"/>
                  </a:lnTo>
                  <a:lnTo>
                    <a:pt x="60" y="38"/>
                  </a:lnTo>
                  <a:lnTo>
                    <a:pt x="60" y="40"/>
                  </a:lnTo>
                  <a:lnTo>
                    <a:pt x="60" y="42"/>
                  </a:lnTo>
                  <a:lnTo>
                    <a:pt x="58" y="44"/>
                  </a:lnTo>
                  <a:lnTo>
                    <a:pt x="58" y="46"/>
                  </a:lnTo>
                  <a:lnTo>
                    <a:pt x="58" y="48"/>
                  </a:lnTo>
                  <a:lnTo>
                    <a:pt x="56" y="50"/>
                  </a:lnTo>
                  <a:lnTo>
                    <a:pt x="56" y="52"/>
                  </a:lnTo>
                  <a:lnTo>
                    <a:pt x="56" y="54"/>
                  </a:lnTo>
                  <a:lnTo>
                    <a:pt x="53" y="55"/>
                  </a:lnTo>
                  <a:lnTo>
                    <a:pt x="53" y="57"/>
                  </a:lnTo>
                  <a:lnTo>
                    <a:pt x="53" y="59"/>
                  </a:lnTo>
                  <a:lnTo>
                    <a:pt x="53" y="61"/>
                  </a:lnTo>
                  <a:lnTo>
                    <a:pt x="51" y="61"/>
                  </a:lnTo>
                  <a:close/>
                  <a:moveTo>
                    <a:pt x="22" y="141"/>
                  </a:moveTo>
                  <a:lnTo>
                    <a:pt x="68" y="141"/>
                  </a:lnTo>
                  <a:lnTo>
                    <a:pt x="68" y="148"/>
                  </a:lnTo>
                  <a:lnTo>
                    <a:pt x="87" y="148"/>
                  </a:lnTo>
                  <a:lnTo>
                    <a:pt x="87" y="90"/>
                  </a:lnTo>
                  <a:lnTo>
                    <a:pt x="87" y="88"/>
                  </a:lnTo>
                  <a:lnTo>
                    <a:pt x="87" y="86"/>
                  </a:lnTo>
                  <a:lnTo>
                    <a:pt x="85" y="86"/>
                  </a:lnTo>
                  <a:lnTo>
                    <a:pt x="85" y="84"/>
                  </a:lnTo>
                  <a:lnTo>
                    <a:pt x="82" y="84"/>
                  </a:lnTo>
                  <a:lnTo>
                    <a:pt x="80" y="84"/>
                  </a:lnTo>
                  <a:lnTo>
                    <a:pt x="10" y="84"/>
                  </a:lnTo>
                  <a:lnTo>
                    <a:pt x="8" y="84"/>
                  </a:lnTo>
                  <a:lnTo>
                    <a:pt x="6" y="84"/>
                  </a:lnTo>
                  <a:lnTo>
                    <a:pt x="6" y="86"/>
                  </a:lnTo>
                  <a:lnTo>
                    <a:pt x="4" y="86"/>
                  </a:lnTo>
                  <a:lnTo>
                    <a:pt x="4" y="88"/>
                  </a:lnTo>
                  <a:lnTo>
                    <a:pt x="4" y="90"/>
                  </a:lnTo>
                  <a:lnTo>
                    <a:pt x="4" y="148"/>
                  </a:lnTo>
                  <a:lnTo>
                    <a:pt x="22" y="148"/>
                  </a:lnTo>
                  <a:lnTo>
                    <a:pt x="22" y="141"/>
                  </a:lnTo>
                  <a:close/>
                  <a:moveTo>
                    <a:pt x="22" y="126"/>
                  </a:moveTo>
                  <a:lnTo>
                    <a:pt x="22" y="101"/>
                  </a:lnTo>
                  <a:lnTo>
                    <a:pt x="22" y="99"/>
                  </a:lnTo>
                  <a:lnTo>
                    <a:pt x="24" y="99"/>
                  </a:lnTo>
                  <a:lnTo>
                    <a:pt x="66" y="99"/>
                  </a:lnTo>
                  <a:lnTo>
                    <a:pt x="68" y="99"/>
                  </a:lnTo>
                  <a:lnTo>
                    <a:pt x="68" y="101"/>
                  </a:lnTo>
                  <a:lnTo>
                    <a:pt x="68" y="126"/>
                  </a:lnTo>
                  <a:lnTo>
                    <a:pt x="22" y="126"/>
                  </a:lnTo>
                  <a:close/>
                  <a:moveTo>
                    <a:pt x="140" y="19"/>
                  </a:moveTo>
                  <a:lnTo>
                    <a:pt x="126" y="59"/>
                  </a:lnTo>
                  <a:lnTo>
                    <a:pt x="126" y="61"/>
                  </a:lnTo>
                  <a:lnTo>
                    <a:pt x="126" y="63"/>
                  </a:lnTo>
                  <a:lnTo>
                    <a:pt x="126" y="65"/>
                  </a:lnTo>
                  <a:lnTo>
                    <a:pt x="126" y="67"/>
                  </a:lnTo>
                  <a:lnTo>
                    <a:pt x="128" y="69"/>
                  </a:lnTo>
                  <a:lnTo>
                    <a:pt x="130" y="71"/>
                  </a:lnTo>
                  <a:lnTo>
                    <a:pt x="130" y="73"/>
                  </a:lnTo>
                  <a:lnTo>
                    <a:pt x="132" y="74"/>
                  </a:lnTo>
                  <a:lnTo>
                    <a:pt x="134" y="76"/>
                  </a:lnTo>
                  <a:lnTo>
                    <a:pt x="134" y="78"/>
                  </a:lnTo>
                  <a:lnTo>
                    <a:pt x="136" y="80"/>
                  </a:lnTo>
                  <a:lnTo>
                    <a:pt x="138" y="82"/>
                  </a:lnTo>
                  <a:lnTo>
                    <a:pt x="138" y="84"/>
                  </a:lnTo>
                  <a:lnTo>
                    <a:pt x="140" y="86"/>
                  </a:lnTo>
                  <a:lnTo>
                    <a:pt x="140" y="88"/>
                  </a:lnTo>
                  <a:lnTo>
                    <a:pt x="140" y="90"/>
                  </a:lnTo>
                  <a:lnTo>
                    <a:pt x="143" y="90"/>
                  </a:lnTo>
                  <a:lnTo>
                    <a:pt x="143" y="92"/>
                  </a:lnTo>
                  <a:lnTo>
                    <a:pt x="143" y="93"/>
                  </a:lnTo>
                  <a:lnTo>
                    <a:pt x="145" y="93"/>
                  </a:lnTo>
                  <a:lnTo>
                    <a:pt x="145" y="95"/>
                  </a:lnTo>
                  <a:lnTo>
                    <a:pt x="145" y="97"/>
                  </a:lnTo>
                  <a:lnTo>
                    <a:pt x="145" y="99"/>
                  </a:lnTo>
                  <a:lnTo>
                    <a:pt x="147" y="99"/>
                  </a:lnTo>
                  <a:lnTo>
                    <a:pt x="147" y="101"/>
                  </a:lnTo>
                  <a:lnTo>
                    <a:pt x="147" y="103"/>
                  </a:lnTo>
                  <a:lnTo>
                    <a:pt x="147" y="105"/>
                  </a:lnTo>
                  <a:lnTo>
                    <a:pt x="147" y="107"/>
                  </a:lnTo>
                  <a:lnTo>
                    <a:pt x="147" y="109"/>
                  </a:lnTo>
                  <a:lnTo>
                    <a:pt x="147" y="111"/>
                  </a:lnTo>
                  <a:lnTo>
                    <a:pt x="147" y="112"/>
                  </a:lnTo>
                  <a:lnTo>
                    <a:pt x="147" y="114"/>
                  </a:lnTo>
                  <a:lnTo>
                    <a:pt x="145" y="114"/>
                  </a:lnTo>
                  <a:lnTo>
                    <a:pt x="145" y="116"/>
                  </a:lnTo>
                  <a:lnTo>
                    <a:pt x="145" y="118"/>
                  </a:lnTo>
                  <a:lnTo>
                    <a:pt x="143" y="118"/>
                  </a:lnTo>
                  <a:lnTo>
                    <a:pt x="143" y="120"/>
                  </a:lnTo>
                  <a:lnTo>
                    <a:pt x="140" y="120"/>
                  </a:lnTo>
                  <a:lnTo>
                    <a:pt x="138" y="120"/>
                  </a:lnTo>
                  <a:lnTo>
                    <a:pt x="136" y="120"/>
                  </a:lnTo>
                  <a:lnTo>
                    <a:pt x="134" y="120"/>
                  </a:lnTo>
                  <a:lnTo>
                    <a:pt x="132" y="120"/>
                  </a:lnTo>
                  <a:lnTo>
                    <a:pt x="130" y="120"/>
                  </a:lnTo>
                  <a:lnTo>
                    <a:pt x="128" y="120"/>
                  </a:lnTo>
                  <a:lnTo>
                    <a:pt x="126" y="118"/>
                  </a:lnTo>
                  <a:lnTo>
                    <a:pt x="124" y="118"/>
                  </a:lnTo>
                  <a:lnTo>
                    <a:pt x="122" y="118"/>
                  </a:lnTo>
                  <a:lnTo>
                    <a:pt x="122" y="116"/>
                  </a:lnTo>
                  <a:lnTo>
                    <a:pt x="120" y="116"/>
                  </a:lnTo>
                  <a:lnTo>
                    <a:pt x="118" y="116"/>
                  </a:lnTo>
                  <a:lnTo>
                    <a:pt x="118" y="114"/>
                  </a:lnTo>
                  <a:lnTo>
                    <a:pt x="116" y="133"/>
                  </a:lnTo>
                  <a:lnTo>
                    <a:pt x="118" y="133"/>
                  </a:lnTo>
                  <a:lnTo>
                    <a:pt x="120" y="135"/>
                  </a:lnTo>
                  <a:lnTo>
                    <a:pt x="122" y="135"/>
                  </a:lnTo>
                  <a:lnTo>
                    <a:pt x="124" y="135"/>
                  </a:lnTo>
                  <a:lnTo>
                    <a:pt x="126" y="135"/>
                  </a:lnTo>
                  <a:lnTo>
                    <a:pt x="128" y="137"/>
                  </a:lnTo>
                  <a:lnTo>
                    <a:pt x="130" y="137"/>
                  </a:lnTo>
                  <a:lnTo>
                    <a:pt x="132" y="137"/>
                  </a:lnTo>
                  <a:lnTo>
                    <a:pt x="134" y="137"/>
                  </a:lnTo>
                  <a:lnTo>
                    <a:pt x="136" y="137"/>
                  </a:lnTo>
                  <a:lnTo>
                    <a:pt x="138" y="137"/>
                  </a:lnTo>
                  <a:lnTo>
                    <a:pt x="140" y="137"/>
                  </a:lnTo>
                  <a:lnTo>
                    <a:pt x="143" y="137"/>
                  </a:lnTo>
                  <a:lnTo>
                    <a:pt x="145" y="137"/>
                  </a:lnTo>
                  <a:lnTo>
                    <a:pt x="147" y="137"/>
                  </a:lnTo>
                  <a:lnTo>
                    <a:pt x="147" y="135"/>
                  </a:lnTo>
                  <a:lnTo>
                    <a:pt x="149" y="135"/>
                  </a:lnTo>
                  <a:lnTo>
                    <a:pt x="151" y="135"/>
                  </a:lnTo>
                  <a:lnTo>
                    <a:pt x="151" y="133"/>
                  </a:lnTo>
                  <a:lnTo>
                    <a:pt x="153" y="133"/>
                  </a:lnTo>
                  <a:lnTo>
                    <a:pt x="155" y="131"/>
                  </a:lnTo>
                  <a:lnTo>
                    <a:pt x="155" y="129"/>
                  </a:lnTo>
                  <a:lnTo>
                    <a:pt x="157" y="129"/>
                  </a:lnTo>
                  <a:lnTo>
                    <a:pt x="157" y="128"/>
                  </a:lnTo>
                  <a:lnTo>
                    <a:pt x="159" y="126"/>
                  </a:lnTo>
                  <a:lnTo>
                    <a:pt x="159" y="124"/>
                  </a:lnTo>
                  <a:lnTo>
                    <a:pt x="161" y="124"/>
                  </a:lnTo>
                  <a:lnTo>
                    <a:pt x="161" y="122"/>
                  </a:lnTo>
                  <a:lnTo>
                    <a:pt x="161" y="120"/>
                  </a:lnTo>
                  <a:lnTo>
                    <a:pt x="163" y="118"/>
                  </a:lnTo>
                  <a:lnTo>
                    <a:pt x="163" y="116"/>
                  </a:lnTo>
                  <a:lnTo>
                    <a:pt x="163" y="114"/>
                  </a:lnTo>
                  <a:lnTo>
                    <a:pt x="163" y="112"/>
                  </a:lnTo>
                  <a:lnTo>
                    <a:pt x="163" y="111"/>
                  </a:lnTo>
                  <a:lnTo>
                    <a:pt x="163" y="109"/>
                  </a:lnTo>
                  <a:lnTo>
                    <a:pt x="163" y="107"/>
                  </a:lnTo>
                  <a:lnTo>
                    <a:pt x="163" y="105"/>
                  </a:lnTo>
                  <a:lnTo>
                    <a:pt x="163" y="103"/>
                  </a:lnTo>
                  <a:lnTo>
                    <a:pt x="163" y="101"/>
                  </a:lnTo>
                  <a:lnTo>
                    <a:pt x="163" y="99"/>
                  </a:lnTo>
                  <a:lnTo>
                    <a:pt x="163" y="97"/>
                  </a:lnTo>
                  <a:lnTo>
                    <a:pt x="161" y="95"/>
                  </a:lnTo>
                  <a:lnTo>
                    <a:pt x="161" y="93"/>
                  </a:lnTo>
                  <a:lnTo>
                    <a:pt x="161" y="92"/>
                  </a:lnTo>
                  <a:lnTo>
                    <a:pt x="161" y="90"/>
                  </a:lnTo>
                  <a:lnTo>
                    <a:pt x="159" y="90"/>
                  </a:lnTo>
                  <a:lnTo>
                    <a:pt x="159" y="88"/>
                  </a:lnTo>
                  <a:lnTo>
                    <a:pt x="159" y="86"/>
                  </a:lnTo>
                  <a:lnTo>
                    <a:pt x="157" y="84"/>
                  </a:lnTo>
                  <a:lnTo>
                    <a:pt x="157" y="82"/>
                  </a:lnTo>
                  <a:lnTo>
                    <a:pt x="157" y="80"/>
                  </a:lnTo>
                  <a:lnTo>
                    <a:pt x="155" y="80"/>
                  </a:lnTo>
                  <a:lnTo>
                    <a:pt x="155" y="78"/>
                  </a:lnTo>
                  <a:lnTo>
                    <a:pt x="153" y="76"/>
                  </a:lnTo>
                  <a:lnTo>
                    <a:pt x="153" y="74"/>
                  </a:lnTo>
                  <a:lnTo>
                    <a:pt x="151" y="74"/>
                  </a:lnTo>
                  <a:lnTo>
                    <a:pt x="151" y="73"/>
                  </a:lnTo>
                  <a:lnTo>
                    <a:pt x="149" y="71"/>
                  </a:lnTo>
                  <a:lnTo>
                    <a:pt x="149" y="69"/>
                  </a:lnTo>
                  <a:lnTo>
                    <a:pt x="147" y="69"/>
                  </a:lnTo>
                  <a:lnTo>
                    <a:pt x="147" y="67"/>
                  </a:lnTo>
                  <a:lnTo>
                    <a:pt x="145" y="65"/>
                  </a:lnTo>
                  <a:lnTo>
                    <a:pt x="145" y="63"/>
                  </a:lnTo>
                  <a:lnTo>
                    <a:pt x="145" y="61"/>
                  </a:lnTo>
                  <a:lnTo>
                    <a:pt x="145" y="59"/>
                  </a:lnTo>
                  <a:lnTo>
                    <a:pt x="145" y="57"/>
                  </a:lnTo>
                  <a:lnTo>
                    <a:pt x="161" y="12"/>
                  </a:lnTo>
                  <a:lnTo>
                    <a:pt x="149" y="4"/>
                  </a:lnTo>
                  <a:lnTo>
                    <a:pt x="97" y="4"/>
                  </a:lnTo>
                  <a:lnTo>
                    <a:pt x="95" y="4"/>
                  </a:lnTo>
                  <a:lnTo>
                    <a:pt x="93" y="6"/>
                  </a:lnTo>
                  <a:lnTo>
                    <a:pt x="93" y="148"/>
                  </a:lnTo>
                  <a:lnTo>
                    <a:pt x="111" y="148"/>
                  </a:lnTo>
                  <a:lnTo>
                    <a:pt x="111" y="21"/>
                  </a:lnTo>
                  <a:lnTo>
                    <a:pt x="114" y="21"/>
                  </a:lnTo>
                  <a:lnTo>
                    <a:pt x="114" y="19"/>
                  </a:lnTo>
                  <a:lnTo>
                    <a:pt x="116" y="19"/>
                  </a:lnTo>
                  <a:lnTo>
                    <a:pt x="140" y="1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27"/>
                <a:buFont typeface="Arial"/>
                <a:buNone/>
              </a:pPr>
              <a:endParaRPr sz="2727"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136" name="Google Shape;136;p18" descr="MOEA_logo3"/>
            <p:cNvPicPr preferRelativeResize="0"/>
            <p:nvPr/>
          </p:nvPicPr>
          <p:blipFill rotWithShape="1">
            <a:blip r:embed="rId2">
              <a:alphaModFix/>
            </a:blip>
            <a:srcRect/>
            <a:stretch/>
          </p:blipFill>
          <p:spPr>
            <a:xfrm>
              <a:off x="960" y="154"/>
              <a:ext cx="432" cy="326"/>
            </a:xfrm>
            <a:prstGeom prst="rect">
              <a:avLst/>
            </a:prstGeom>
            <a:noFill/>
            <a:ln>
              <a:noFill/>
            </a:ln>
          </p:spPr>
        </p:pic>
      </p:grpSp>
      <p:sp>
        <p:nvSpPr>
          <p:cNvPr id="137" name="Google Shape;137;p18"/>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38" name="Google Shape;138;p18"/>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標題及直排文字">
  <p:cSld name="1_標題及直排文字">
    <p:spTree>
      <p:nvGrpSpPr>
        <p:cNvPr id="1" name="Shape 139"/>
        <p:cNvGrpSpPr/>
        <p:nvPr/>
      </p:nvGrpSpPr>
      <p:grpSpPr>
        <a:xfrm>
          <a:off x="0" y="0"/>
          <a:ext cx="0" cy="0"/>
          <a:chOff x="0" y="0"/>
          <a:chExt cx="0" cy="0"/>
        </a:xfrm>
      </p:grpSpPr>
      <p:sp>
        <p:nvSpPr>
          <p:cNvPr id="140" name="Google Shape;140;p19"/>
          <p:cNvSpPr txBox="1">
            <a:spLocks noGrp="1"/>
          </p:cNvSpPr>
          <p:nvPr>
            <p:ph type="body" idx="1"/>
          </p:nvPr>
        </p:nvSpPr>
        <p:spPr>
          <a:xfrm rot="5400000">
            <a:off x="2051722" y="-668213"/>
            <a:ext cx="5040560" cy="8626474"/>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41" name="Google Shape;141;p19"/>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42" name="Google Shape;142;p19"/>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43" name="Google Shape;143;p19"/>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只有標題">
  <p:cSld name="1_只有標題">
    <p:spTree>
      <p:nvGrpSpPr>
        <p:cNvPr id="1" name="Shape 144"/>
        <p:cNvGrpSpPr/>
        <p:nvPr/>
      </p:nvGrpSpPr>
      <p:grpSpPr>
        <a:xfrm>
          <a:off x="0" y="0"/>
          <a:ext cx="0" cy="0"/>
          <a:chOff x="0" y="0"/>
          <a:chExt cx="0" cy="0"/>
        </a:xfrm>
      </p:grpSpPr>
      <p:sp>
        <p:nvSpPr>
          <p:cNvPr id="145" name="Google Shape;145;p20"/>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46" name="Google Shape;146;p20"/>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147" name="Google Shape;147;p20"/>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48" name="Google Shape;148;p20"/>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3"/>
          <p:cNvSpPr/>
          <p:nvPr/>
        </p:nvSpPr>
        <p:spPr>
          <a:xfrm>
            <a:off x="-75" y="6727600"/>
            <a:ext cx="9144000" cy="130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33" name="Google Shape;33;p3"/>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atin typeface="標楷體" panose="03000509000000000000" pitchFamily="65" charset="-120"/>
                <a:ea typeface="標楷體" panose="03000509000000000000" pitchFamily="65" charset="-120"/>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dirty="0"/>
          </a:p>
        </p:txBody>
      </p:sp>
      <p:sp>
        <p:nvSpPr>
          <p:cNvPr id="34" name="Google Shape;34;p3"/>
          <p:cNvSpPr txBox="1">
            <a:spLocks noGrp="1"/>
          </p:cNvSpPr>
          <p:nvPr>
            <p:ph type="body" idx="1"/>
          </p:nvPr>
        </p:nvSpPr>
        <p:spPr>
          <a:xfrm>
            <a:off x="311700" y="1688433"/>
            <a:ext cx="8520600" cy="4403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標楷體" panose="03000509000000000000" pitchFamily="65" charset="-120"/>
                <a:ea typeface="標楷體" panose="03000509000000000000" pitchFamily="65" charset="-120"/>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35" name="Google Shape;35;p3"/>
          <p:cNvSpPr txBox="1">
            <a:spLocks noGrp="1"/>
          </p:cNvSpPr>
          <p:nvPr>
            <p:ph type="sldNum" idx="12"/>
          </p:nvPr>
        </p:nvSpPr>
        <p:spPr>
          <a:xfrm>
            <a:off x="8472458" y="6217623"/>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標題及物件">
  <p:cSld name="2_標題及物件">
    <p:spTree>
      <p:nvGrpSpPr>
        <p:cNvPr id="1" name="Shape 149"/>
        <p:cNvGrpSpPr/>
        <p:nvPr/>
      </p:nvGrpSpPr>
      <p:grpSpPr>
        <a:xfrm>
          <a:off x="0" y="0"/>
          <a:ext cx="0" cy="0"/>
          <a:chOff x="0" y="0"/>
          <a:chExt cx="0" cy="0"/>
        </a:xfrm>
      </p:grpSpPr>
      <p:sp>
        <p:nvSpPr>
          <p:cNvPr id="150" name="Google Shape;150;p21"/>
          <p:cNvSpPr txBox="1">
            <a:spLocks noGrp="1"/>
          </p:cNvSpPr>
          <p:nvPr>
            <p:ph type="body" idx="1"/>
          </p:nvPr>
        </p:nvSpPr>
        <p:spPr>
          <a:xfrm>
            <a:off x="258765" y="1124744"/>
            <a:ext cx="8626474" cy="5040560"/>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51" name="Google Shape;151;p21"/>
          <p:cNvSpPr txBox="1">
            <a:spLocks noGrp="1"/>
          </p:cNvSpPr>
          <p:nvPr>
            <p:ph type="body" idx="2"/>
          </p:nvPr>
        </p:nvSpPr>
        <p:spPr>
          <a:xfrm>
            <a:off x="72000" y="6650300"/>
            <a:ext cx="3311972" cy="188641"/>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05"/>
              </a:spcBef>
              <a:spcAft>
                <a:spcPts val="0"/>
              </a:spcAft>
              <a:buSzPts val="1023"/>
              <a:buFont typeface="Times New Roman"/>
              <a:buNone/>
              <a:defRPr sz="1022" b="0" i="0">
                <a:solidFill>
                  <a:schemeClr val="dk1"/>
                </a:solidFill>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152" name="Google Shape;152;p21"/>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53" name="Google Shape;153;p21"/>
          <p:cNvSpPr txBox="1"/>
          <p:nvPr/>
        </p:nvSpPr>
        <p:spPr>
          <a:xfrm>
            <a:off x="6876256" y="6448255"/>
            <a:ext cx="21336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93"/>
              <a:buFont typeface="Arial"/>
              <a:buNone/>
            </a:pPr>
            <a:fld id="{00000000-1234-1234-1234-123412341234}" type="slidenum">
              <a:rPr lang="en-US" sz="1193" b="0"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38" name="Google Shape;38;p4"/>
          <p:cNvSpPr txBox="1">
            <a:spLocks noGrp="1"/>
          </p:cNvSpPr>
          <p:nvPr>
            <p:ph type="body" idx="1"/>
          </p:nvPr>
        </p:nvSpPr>
        <p:spPr>
          <a:xfrm>
            <a:off x="258765" y="1124744"/>
            <a:ext cx="8626474" cy="5040560"/>
          </a:xfrm>
          <a:prstGeom prst="rect">
            <a:avLst/>
          </a:prstGeom>
          <a:noFill/>
          <a:ln>
            <a:noFill/>
          </a:ln>
        </p:spPr>
        <p:txBody>
          <a:bodyPr spcFirstLastPara="1" wrap="square" lIns="92075" tIns="46025" rIns="92075" bIns="46025" anchor="t" anchorCtr="0">
            <a:noAutofit/>
          </a:bodyPr>
          <a:lstStyle>
            <a:lvl1pPr marL="457200" lvl="0" indent="-342900" algn="l">
              <a:lnSpc>
                <a:spcPct val="100000"/>
              </a:lnSpc>
              <a:spcBef>
                <a:spcPts val="360"/>
              </a:spcBef>
              <a:spcAft>
                <a:spcPts val="0"/>
              </a:spcAft>
              <a:buSzPts val="1800"/>
              <a:buChar char="❑"/>
              <a:defRPr>
                <a:latin typeface="標楷體" panose="03000509000000000000" pitchFamily="65" charset="-120"/>
                <a:ea typeface="標楷體" panose="03000509000000000000" pitchFamily="65" charset="-120"/>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228600" algn="l">
              <a:lnSpc>
                <a:spcPct val="100000"/>
              </a:lnSpc>
              <a:spcBef>
                <a:spcPts val="360"/>
              </a:spcBef>
              <a:spcAft>
                <a:spcPts val="0"/>
              </a:spcAft>
              <a:buSzPts val="1400"/>
              <a:buNone/>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9" name="Google Shape;39;p4"/>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40" name="Google Shape;40;p4"/>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22313" y="4406906"/>
            <a:ext cx="7772400" cy="1362075"/>
          </a:xfrm>
          <a:prstGeom prst="rect">
            <a:avLst/>
          </a:prstGeom>
          <a:noFill/>
          <a:ln>
            <a:noFill/>
          </a:ln>
        </p:spPr>
        <p:txBody>
          <a:bodyPr spcFirstLastPara="1" wrap="square" lIns="92075" tIns="46025" rIns="92075" bIns="108000" anchor="t" anchorCtr="0">
            <a:noAutofit/>
          </a:bodyPr>
          <a:lstStyle>
            <a:lvl1pPr lvl="0" algn="l">
              <a:lnSpc>
                <a:spcPct val="100000"/>
              </a:lnSpc>
              <a:spcBef>
                <a:spcPts val="0"/>
              </a:spcBef>
              <a:spcAft>
                <a:spcPts val="0"/>
              </a:spcAft>
              <a:buSzPts val="1400"/>
              <a:buNone/>
              <a:defRPr sz="3408" b="1" cap="none">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44" name="Google Shape;44;p6"/>
          <p:cNvSpPr txBox="1">
            <a:spLocks noGrp="1"/>
          </p:cNvSpPr>
          <p:nvPr>
            <p:ph type="body" idx="1"/>
          </p:nvPr>
        </p:nvSpPr>
        <p:spPr>
          <a:xfrm>
            <a:off x="722313" y="2906713"/>
            <a:ext cx="7772400" cy="1500187"/>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341"/>
              </a:spcBef>
              <a:spcAft>
                <a:spcPts val="0"/>
              </a:spcAft>
              <a:buSzPts val="1704"/>
              <a:buNone/>
              <a:defRPr sz="1704">
                <a:latin typeface="標楷體" panose="03000509000000000000" pitchFamily="65" charset="-120"/>
                <a:ea typeface="標楷體" panose="03000509000000000000" pitchFamily="65" charset="-120"/>
                <a:cs typeface="Times New Roman"/>
                <a:sym typeface="Times New Roman"/>
              </a:defRPr>
            </a:lvl1pPr>
            <a:lvl2pPr marL="914400" lvl="1" indent="-228600" algn="l">
              <a:lnSpc>
                <a:spcPct val="100000"/>
              </a:lnSpc>
              <a:spcBef>
                <a:spcPts val="307"/>
              </a:spcBef>
              <a:spcAft>
                <a:spcPts val="0"/>
              </a:spcAft>
              <a:buSzPts val="1534"/>
              <a:buFont typeface="Times New Roman"/>
              <a:buNone/>
              <a:defRPr sz="1534"/>
            </a:lvl2pPr>
            <a:lvl3pPr marL="1371600" lvl="2" indent="-228600" algn="l">
              <a:lnSpc>
                <a:spcPct val="100000"/>
              </a:lnSpc>
              <a:spcBef>
                <a:spcPts val="273"/>
              </a:spcBef>
              <a:spcAft>
                <a:spcPts val="0"/>
              </a:spcAft>
              <a:buSzPts val="1363"/>
              <a:buFont typeface="Times New Roman"/>
              <a:buNone/>
              <a:defRPr sz="1363"/>
            </a:lvl3pPr>
            <a:lvl4pPr marL="1828800" lvl="3" indent="-228600" algn="l">
              <a:lnSpc>
                <a:spcPct val="100000"/>
              </a:lnSpc>
              <a:spcBef>
                <a:spcPts val="239"/>
              </a:spcBef>
              <a:spcAft>
                <a:spcPts val="0"/>
              </a:spcAft>
              <a:buClr>
                <a:schemeClr val="dk1"/>
              </a:buClr>
              <a:buSzPts val="1193"/>
              <a:buFont typeface="Times New Roman"/>
              <a:buNone/>
              <a:defRPr sz="1193"/>
            </a:lvl4pPr>
            <a:lvl5pPr marL="2286000" lvl="4" indent="-228600" algn="l">
              <a:lnSpc>
                <a:spcPct val="100000"/>
              </a:lnSpc>
              <a:spcBef>
                <a:spcPts val="239"/>
              </a:spcBef>
              <a:spcAft>
                <a:spcPts val="0"/>
              </a:spcAft>
              <a:buClr>
                <a:schemeClr val="dk1"/>
              </a:buClr>
              <a:buSzPts val="1193"/>
              <a:buFont typeface="Times New Roman"/>
              <a:buNone/>
              <a:defRPr sz="1193"/>
            </a:lvl5pPr>
            <a:lvl6pPr marL="2743200" lvl="5" indent="-228600" algn="l">
              <a:lnSpc>
                <a:spcPct val="100000"/>
              </a:lnSpc>
              <a:spcBef>
                <a:spcPts val="239"/>
              </a:spcBef>
              <a:spcAft>
                <a:spcPts val="0"/>
              </a:spcAft>
              <a:buClr>
                <a:schemeClr val="dk1"/>
              </a:buClr>
              <a:buSzPts val="1193"/>
              <a:buFont typeface="Times New Roman"/>
              <a:buNone/>
              <a:defRPr sz="1193"/>
            </a:lvl6pPr>
            <a:lvl7pPr marL="3200400" lvl="6" indent="-228600" algn="l">
              <a:lnSpc>
                <a:spcPct val="100000"/>
              </a:lnSpc>
              <a:spcBef>
                <a:spcPts val="239"/>
              </a:spcBef>
              <a:spcAft>
                <a:spcPts val="0"/>
              </a:spcAft>
              <a:buClr>
                <a:schemeClr val="dk1"/>
              </a:buClr>
              <a:buSzPts val="1193"/>
              <a:buFont typeface="Times New Roman"/>
              <a:buNone/>
              <a:defRPr sz="1193"/>
            </a:lvl7pPr>
            <a:lvl8pPr marL="3657600" lvl="7" indent="-228600" algn="l">
              <a:lnSpc>
                <a:spcPct val="100000"/>
              </a:lnSpc>
              <a:spcBef>
                <a:spcPts val="239"/>
              </a:spcBef>
              <a:spcAft>
                <a:spcPts val="0"/>
              </a:spcAft>
              <a:buClr>
                <a:schemeClr val="dk1"/>
              </a:buClr>
              <a:buSzPts val="1193"/>
              <a:buFont typeface="Times New Roman"/>
              <a:buNone/>
              <a:defRPr sz="1193"/>
            </a:lvl8pPr>
            <a:lvl9pPr marL="4114800" lvl="8" indent="-228600" algn="l">
              <a:lnSpc>
                <a:spcPct val="100000"/>
              </a:lnSpc>
              <a:spcBef>
                <a:spcPts val="239"/>
              </a:spcBef>
              <a:spcAft>
                <a:spcPts val="0"/>
              </a:spcAft>
              <a:buClr>
                <a:schemeClr val="dk1"/>
              </a:buClr>
              <a:buSzPts val="1193"/>
              <a:buFont typeface="Times New Roman"/>
              <a:buNone/>
              <a:defRPr sz="1193"/>
            </a:lvl9pPr>
          </a:lstStyle>
          <a:p>
            <a:endParaRPr dirty="0"/>
          </a:p>
        </p:txBody>
      </p:sp>
      <p:sp>
        <p:nvSpPr>
          <p:cNvPr id="45" name="Google Shape;45;p6"/>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46" name="Google Shape;46;p6"/>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49" name="Google Shape;49;p7"/>
          <p:cNvSpPr txBox="1">
            <a:spLocks noGrp="1"/>
          </p:cNvSpPr>
          <p:nvPr>
            <p:ph type="body" idx="1"/>
          </p:nvPr>
        </p:nvSpPr>
        <p:spPr>
          <a:xfrm>
            <a:off x="685800" y="1223965"/>
            <a:ext cx="4025900" cy="4872037"/>
          </a:xfrm>
          <a:prstGeom prst="rect">
            <a:avLst/>
          </a:prstGeom>
          <a:noFill/>
          <a:ln>
            <a:noFill/>
          </a:ln>
        </p:spPr>
        <p:txBody>
          <a:bodyPr spcFirstLastPara="1" wrap="square" lIns="92075" tIns="46025" rIns="92075" bIns="46025" anchor="t" anchorCtr="0">
            <a:noAutofit/>
          </a:bodyPr>
          <a:lstStyle>
            <a:lvl1pPr marL="457200" lvl="0" indent="-380111" algn="l">
              <a:lnSpc>
                <a:spcPct val="100000"/>
              </a:lnSpc>
              <a:spcBef>
                <a:spcPts val="477"/>
              </a:spcBef>
              <a:spcAft>
                <a:spcPts val="0"/>
              </a:spcAft>
              <a:buSzPts val="2386"/>
              <a:buChar char="❑"/>
              <a:defRPr sz="2386">
                <a:latin typeface="標楷體" panose="03000509000000000000" pitchFamily="65" charset="-120"/>
                <a:ea typeface="標楷體" panose="03000509000000000000" pitchFamily="65" charset="-120"/>
              </a:defRPr>
            </a:lvl1pPr>
            <a:lvl2pPr marL="914400" lvl="1" indent="-358457" algn="l">
              <a:lnSpc>
                <a:spcPct val="100000"/>
              </a:lnSpc>
              <a:spcBef>
                <a:spcPts val="409"/>
              </a:spcBef>
              <a:spcAft>
                <a:spcPts val="0"/>
              </a:spcAft>
              <a:buSzPts val="2045"/>
              <a:buFont typeface="Times New Roman"/>
              <a:buChar char="–"/>
              <a:defRPr sz="2045"/>
            </a:lvl2pPr>
            <a:lvl3pPr marL="1371600" lvl="2" indent="-336804" algn="l">
              <a:lnSpc>
                <a:spcPct val="100000"/>
              </a:lnSpc>
              <a:spcBef>
                <a:spcPts val="341"/>
              </a:spcBef>
              <a:spcAft>
                <a:spcPts val="0"/>
              </a:spcAft>
              <a:buSzPts val="1704"/>
              <a:buFont typeface="Times New Roman"/>
              <a:buChar char="•"/>
              <a:defRPr sz="1704"/>
            </a:lvl3pPr>
            <a:lvl4pPr marL="1828800" lvl="3" indent="-228600" algn="l">
              <a:lnSpc>
                <a:spcPct val="100000"/>
              </a:lnSpc>
              <a:spcBef>
                <a:spcPts val="307"/>
              </a:spcBef>
              <a:spcAft>
                <a:spcPts val="0"/>
              </a:spcAft>
              <a:buSzPts val="1400"/>
              <a:buNone/>
              <a:defRPr sz="1534"/>
            </a:lvl4pPr>
            <a:lvl5pPr marL="2286000" lvl="4" indent="-326008" algn="l">
              <a:lnSpc>
                <a:spcPct val="100000"/>
              </a:lnSpc>
              <a:spcBef>
                <a:spcPts val="307"/>
              </a:spcBef>
              <a:spcAft>
                <a:spcPts val="0"/>
              </a:spcAft>
              <a:buClr>
                <a:schemeClr val="dk1"/>
              </a:buClr>
              <a:buSzPts val="1534"/>
              <a:buFont typeface="Times New Roman"/>
              <a:buChar char="•"/>
              <a:defRPr sz="1534"/>
            </a:lvl5pPr>
            <a:lvl6pPr marL="2743200" lvl="5" indent="-326008" algn="l">
              <a:lnSpc>
                <a:spcPct val="100000"/>
              </a:lnSpc>
              <a:spcBef>
                <a:spcPts val="307"/>
              </a:spcBef>
              <a:spcAft>
                <a:spcPts val="0"/>
              </a:spcAft>
              <a:buClr>
                <a:schemeClr val="dk1"/>
              </a:buClr>
              <a:buSzPts val="1534"/>
              <a:buFont typeface="Times New Roman"/>
              <a:buChar char="•"/>
              <a:defRPr sz="1534"/>
            </a:lvl6pPr>
            <a:lvl7pPr marL="3200400" lvl="6" indent="-326008" algn="l">
              <a:lnSpc>
                <a:spcPct val="100000"/>
              </a:lnSpc>
              <a:spcBef>
                <a:spcPts val="307"/>
              </a:spcBef>
              <a:spcAft>
                <a:spcPts val="0"/>
              </a:spcAft>
              <a:buClr>
                <a:schemeClr val="dk1"/>
              </a:buClr>
              <a:buSzPts val="1534"/>
              <a:buFont typeface="Times New Roman"/>
              <a:buChar char="•"/>
              <a:defRPr sz="1534"/>
            </a:lvl7pPr>
            <a:lvl8pPr marL="3657600" lvl="7" indent="-326009" algn="l">
              <a:lnSpc>
                <a:spcPct val="100000"/>
              </a:lnSpc>
              <a:spcBef>
                <a:spcPts val="307"/>
              </a:spcBef>
              <a:spcAft>
                <a:spcPts val="0"/>
              </a:spcAft>
              <a:buClr>
                <a:schemeClr val="dk1"/>
              </a:buClr>
              <a:buSzPts val="1534"/>
              <a:buFont typeface="Times New Roman"/>
              <a:buChar char="•"/>
              <a:defRPr sz="1534"/>
            </a:lvl8pPr>
            <a:lvl9pPr marL="4114800" lvl="8" indent="-326009" algn="l">
              <a:lnSpc>
                <a:spcPct val="100000"/>
              </a:lnSpc>
              <a:spcBef>
                <a:spcPts val="307"/>
              </a:spcBef>
              <a:spcAft>
                <a:spcPts val="0"/>
              </a:spcAft>
              <a:buClr>
                <a:schemeClr val="dk1"/>
              </a:buClr>
              <a:buSzPts val="1534"/>
              <a:buFont typeface="Times New Roman"/>
              <a:buChar char="•"/>
              <a:defRPr sz="1534"/>
            </a:lvl9pPr>
          </a:lstStyle>
          <a:p>
            <a:endParaRPr dirty="0"/>
          </a:p>
        </p:txBody>
      </p:sp>
      <p:sp>
        <p:nvSpPr>
          <p:cNvPr id="50" name="Google Shape;50;p7"/>
          <p:cNvSpPr txBox="1">
            <a:spLocks noGrp="1"/>
          </p:cNvSpPr>
          <p:nvPr>
            <p:ph type="body" idx="2"/>
          </p:nvPr>
        </p:nvSpPr>
        <p:spPr>
          <a:xfrm>
            <a:off x="4864100" y="1223965"/>
            <a:ext cx="4027488" cy="4872037"/>
          </a:xfrm>
          <a:prstGeom prst="rect">
            <a:avLst/>
          </a:prstGeom>
          <a:noFill/>
          <a:ln>
            <a:noFill/>
          </a:ln>
        </p:spPr>
        <p:txBody>
          <a:bodyPr spcFirstLastPara="1" wrap="square" lIns="92075" tIns="46025" rIns="92075" bIns="46025" anchor="t" anchorCtr="0">
            <a:noAutofit/>
          </a:bodyPr>
          <a:lstStyle>
            <a:lvl1pPr marL="457200" lvl="0" indent="-380111" algn="l">
              <a:lnSpc>
                <a:spcPct val="100000"/>
              </a:lnSpc>
              <a:spcBef>
                <a:spcPts val="477"/>
              </a:spcBef>
              <a:spcAft>
                <a:spcPts val="0"/>
              </a:spcAft>
              <a:buSzPts val="2386"/>
              <a:buChar char="❑"/>
              <a:defRPr sz="2386">
                <a:latin typeface="標楷體" panose="03000509000000000000" pitchFamily="65" charset="-120"/>
                <a:ea typeface="標楷體" panose="03000509000000000000" pitchFamily="65" charset="-120"/>
              </a:defRPr>
            </a:lvl1pPr>
            <a:lvl2pPr marL="914400" lvl="1" indent="-358457" algn="l">
              <a:lnSpc>
                <a:spcPct val="100000"/>
              </a:lnSpc>
              <a:spcBef>
                <a:spcPts val="409"/>
              </a:spcBef>
              <a:spcAft>
                <a:spcPts val="0"/>
              </a:spcAft>
              <a:buSzPts val="2045"/>
              <a:buFont typeface="Times New Roman"/>
              <a:buChar char="–"/>
              <a:defRPr sz="2045"/>
            </a:lvl2pPr>
            <a:lvl3pPr marL="1371600" lvl="2" indent="-336804" algn="l">
              <a:lnSpc>
                <a:spcPct val="100000"/>
              </a:lnSpc>
              <a:spcBef>
                <a:spcPts val="341"/>
              </a:spcBef>
              <a:spcAft>
                <a:spcPts val="0"/>
              </a:spcAft>
              <a:buSzPts val="1704"/>
              <a:buFont typeface="Times New Roman"/>
              <a:buChar char="•"/>
              <a:defRPr sz="1704"/>
            </a:lvl3pPr>
            <a:lvl4pPr marL="1828800" lvl="3" indent="-228600" algn="l">
              <a:lnSpc>
                <a:spcPct val="100000"/>
              </a:lnSpc>
              <a:spcBef>
                <a:spcPts val="307"/>
              </a:spcBef>
              <a:spcAft>
                <a:spcPts val="0"/>
              </a:spcAft>
              <a:buSzPts val="1400"/>
              <a:buNone/>
              <a:defRPr sz="1534"/>
            </a:lvl4pPr>
            <a:lvl5pPr marL="2286000" lvl="4" indent="-326008" algn="l">
              <a:lnSpc>
                <a:spcPct val="100000"/>
              </a:lnSpc>
              <a:spcBef>
                <a:spcPts val="307"/>
              </a:spcBef>
              <a:spcAft>
                <a:spcPts val="0"/>
              </a:spcAft>
              <a:buClr>
                <a:schemeClr val="dk1"/>
              </a:buClr>
              <a:buSzPts val="1534"/>
              <a:buFont typeface="Times New Roman"/>
              <a:buChar char="•"/>
              <a:defRPr sz="1534"/>
            </a:lvl5pPr>
            <a:lvl6pPr marL="2743200" lvl="5" indent="-326008" algn="l">
              <a:lnSpc>
                <a:spcPct val="100000"/>
              </a:lnSpc>
              <a:spcBef>
                <a:spcPts val="307"/>
              </a:spcBef>
              <a:spcAft>
                <a:spcPts val="0"/>
              </a:spcAft>
              <a:buClr>
                <a:schemeClr val="dk1"/>
              </a:buClr>
              <a:buSzPts val="1534"/>
              <a:buFont typeface="Times New Roman"/>
              <a:buChar char="•"/>
              <a:defRPr sz="1534"/>
            </a:lvl6pPr>
            <a:lvl7pPr marL="3200400" lvl="6" indent="-326008" algn="l">
              <a:lnSpc>
                <a:spcPct val="100000"/>
              </a:lnSpc>
              <a:spcBef>
                <a:spcPts val="307"/>
              </a:spcBef>
              <a:spcAft>
                <a:spcPts val="0"/>
              </a:spcAft>
              <a:buClr>
                <a:schemeClr val="dk1"/>
              </a:buClr>
              <a:buSzPts val="1534"/>
              <a:buFont typeface="Times New Roman"/>
              <a:buChar char="•"/>
              <a:defRPr sz="1534"/>
            </a:lvl7pPr>
            <a:lvl8pPr marL="3657600" lvl="7" indent="-326009" algn="l">
              <a:lnSpc>
                <a:spcPct val="100000"/>
              </a:lnSpc>
              <a:spcBef>
                <a:spcPts val="307"/>
              </a:spcBef>
              <a:spcAft>
                <a:spcPts val="0"/>
              </a:spcAft>
              <a:buClr>
                <a:schemeClr val="dk1"/>
              </a:buClr>
              <a:buSzPts val="1534"/>
              <a:buFont typeface="Times New Roman"/>
              <a:buChar char="•"/>
              <a:defRPr sz="1534"/>
            </a:lvl8pPr>
            <a:lvl9pPr marL="4114800" lvl="8" indent="-326009" algn="l">
              <a:lnSpc>
                <a:spcPct val="100000"/>
              </a:lnSpc>
              <a:spcBef>
                <a:spcPts val="307"/>
              </a:spcBef>
              <a:spcAft>
                <a:spcPts val="0"/>
              </a:spcAft>
              <a:buClr>
                <a:schemeClr val="dk1"/>
              </a:buClr>
              <a:buSzPts val="1534"/>
              <a:buFont typeface="Times New Roman"/>
              <a:buChar char="•"/>
              <a:defRPr sz="1534"/>
            </a:lvl9pPr>
          </a:lstStyle>
          <a:p>
            <a:endParaRPr dirty="0"/>
          </a:p>
        </p:txBody>
      </p:sp>
      <p:sp>
        <p:nvSpPr>
          <p:cNvPr id="51" name="Google Shape;51;p7"/>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52" name="Google Shape;52;p7"/>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55" name="Google Shape;55;p8"/>
          <p:cNvSpPr txBox="1">
            <a:spLocks noGrp="1"/>
          </p:cNvSpPr>
          <p:nvPr>
            <p:ph type="body" idx="1"/>
          </p:nvPr>
        </p:nvSpPr>
        <p:spPr>
          <a:xfrm>
            <a:off x="457200" y="1535113"/>
            <a:ext cx="4040188"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09"/>
              </a:spcBef>
              <a:spcAft>
                <a:spcPts val="0"/>
              </a:spcAft>
              <a:buSzPts val="2045"/>
              <a:buNone/>
              <a:defRPr sz="2045" b="1">
                <a:latin typeface="標楷體" panose="03000509000000000000" pitchFamily="65" charset="-120"/>
                <a:ea typeface="標楷體" panose="03000509000000000000" pitchFamily="65" charset="-120"/>
              </a:defRPr>
            </a:lvl1pPr>
            <a:lvl2pPr marL="914400" lvl="1" indent="-228600" algn="l">
              <a:lnSpc>
                <a:spcPct val="100000"/>
              </a:lnSpc>
              <a:spcBef>
                <a:spcPts val="341"/>
              </a:spcBef>
              <a:spcAft>
                <a:spcPts val="0"/>
              </a:spcAft>
              <a:buSzPts val="1704"/>
              <a:buFont typeface="Times New Roman"/>
              <a:buNone/>
              <a:defRPr sz="1704" b="1"/>
            </a:lvl2pPr>
            <a:lvl3pPr marL="1371600" lvl="2" indent="-228600" algn="l">
              <a:lnSpc>
                <a:spcPct val="100000"/>
              </a:lnSpc>
              <a:spcBef>
                <a:spcPts val="307"/>
              </a:spcBef>
              <a:spcAft>
                <a:spcPts val="0"/>
              </a:spcAft>
              <a:buSzPts val="1534"/>
              <a:buFont typeface="Times New Roman"/>
              <a:buNone/>
              <a:defRPr sz="1534" b="1"/>
            </a:lvl3pPr>
            <a:lvl4pPr marL="1828800" lvl="3" indent="-228600" algn="l">
              <a:lnSpc>
                <a:spcPct val="100000"/>
              </a:lnSpc>
              <a:spcBef>
                <a:spcPts val="273"/>
              </a:spcBef>
              <a:spcAft>
                <a:spcPts val="0"/>
              </a:spcAft>
              <a:buClr>
                <a:schemeClr val="dk1"/>
              </a:buClr>
              <a:buSzPts val="1363"/>
              <a:buFont typeface="Times New Roman"/>
              <a:buNone/>
              <a:defRPr sz="1363" b="1"/>
            </a:lvl4pPr>
            <a:lvl5pPr marL="2286000" lvl="4" indent="-228600" algn="l">
              <a:lnSpc>
                <a:spcPct val="100000"/>
              </a:lnSpc>
              <a:spcBef>
                <a:spcPts val="273"/>
              </a:spcBef>
              <a:spcAft>
                <a:spcPts val="0"/>
              </a:spcAft>
              <a:buClr>
                <a:schemeClr val="dk1"/>
              </a:buClr>
              <a:buSzPts val="1363"/>
              <a:buFont typeface="Times New Roman"/>
              <a:buNone/>
              <a:defRPr sz="1363" b="1"/>
            </a:lvl5pPr>
            <a:lvl6pPr marL="2743200" lvl="5" indent="-228600" algn="l">
              <a:lnSpc>
                <a:spcPct val="100000"/>
              </a:lnSpc>
              <a:spcBef>
                <a:spcPts val="273"/>
              </a:spcBef>
              <a:spcAft>
                <a:spcPts val="0"/>
              </a:spcAft>
              <a:buClr>
                <a:schemeClr val="dk1"/>
              </a:buClr>
              <a:buSzPts val="1363"/>
              <a:buFont typeface="Times New Roman"/>
              <a:buNone/>
              <a:defRPr sz="1363" b="1"/>
            </a:lvl6pPr>
            <a:lvl7pPr marL="3200400" lvl="6" indent="-228600" algn="l">
              <a:lnSpc>
                <a:spcPct val="100000"/>
              </a:lnSpc>
              <a:spcBef>
                <a:spcPts val="273"/>
              </a:spcBef>
              <a:spcAft>
                <a:spcPts val="0"/>
              </a:spcAft>
              <a:buClr>
                <a:schemeClr val="dk1"/>
              </a:buClr>
              <a:buSzPts val="1363"/>
              <a:buFont typeface="Times New Roman"/>
              <a:buNone/>
              <a:defRPr sz="1363" b="1"/>
            </a:lvl7pPr>
            <a:lvl8pPr marL="3657600" lvl="7" indent="-228600" algn="l">
              <a:lnSpc>
                <a:spcPct val="100000"/>
              </a:lnSpc>
              <a:spcBef>
                <a:spcPts val="273"/>
              </a:spcBef>
              <a:spcAft>
                <a:spcPts val="0"/>
              </a:spcAft>
              <a:buClr>
                <a:schemeClr val="dk1"/>
              </a:buClr>
              <a:buSzPts val="1363"/>
              <a:buFont typeface="Times New Roman"/>
              <a:buNone/>
              <a:defRPr sz="1363" b="1"/>
            </a:lvl8pPr>
            <a:lvl9pPr marL="4114800" lvl="8" indent="-228600" algn="l">
              <a:lnSpc>
                <a:spcPct val="100000"/>
              </a:lnSpc>
              <a:spcBef>
                <a:spcPts val="273"/>
              </a:spcBef>
              <a:spcAft>
                <a:spcPts val="0"/>
              </a:spcAft>
              <a:buClr>
                <a:schemeClr val="dk1"/>
              </a:buClr>
              <a:buSzPts val="1363"/>
              <a:buFont typeface="Times New Roman"/>
              <a:buNone/>
              <a:defRPr sz="1363" b="1"/>
            </a:lvl9pPr>
          </a:lstStyle>
          <a:p>
            <a:endParaRPr dirty="0"/>
          </a:p>
        </p:txBody>
      </p:sp>
      <p:sp>
        <p:nvSpPr>
          <p:cNvPr id="56" name="Google Shape;56;p8"/>
          <p:cNvSpPr txBox="1">
            <a:spLocks noGrp="1"/>
          </p:cNvSpPr>
          <p:nvPr>
            <p:ph type="body" idx="2"/>
          </p:nvPr>
        </p:nvSpPr>
        <p:spPr>
          <a:xfrm>
            <a:off x="457200" y="2174875"/>
            <a:ext cx="4040188" cy="3951288"/>
          </a:xfrm>
          <a:prstGeom prst="rect">
            <a:avLst/>
          </a:prstGeom>
          <a:noFill/>
          <a:ln>
            <a:noFill/>
          </a:ln>
        </p:spPr>
        <p:txBody>
          <a:bodyPr spcFirstLastPara="1" wrap="square" lIns="92075" tIns="46025" rIns="92075" bIns="46025" anchor="t" anchorCtr="0">
            <a:noAutofit/>
          </a:bodyPr>
          <a:lstStyle>
            <a:lvl1pPr marL="457200" lvl="0" indent="-358457" algn="l">
              <a:lnSpc>
                <a:spcPct val="100000"/>
              </a:lnSpc>
              <a:spcBef>
                <a:spcPts val="409"/>
              </a:spcBef>
              <a:spcAft>
                <a:spcPts val="0"/>
              </a:spcAft>
              <a:buSzPts val="2045"/>
              <a:buChar char="❑"/>
              <a:defRPr sz="2045">
                <a:latin typeface="標楷體" panose="03000509000000000000" pitchFamily="65" charset="-120"/>
                <a:ea typeface="標楷體" panose="03000509000000000000" pitchFamily="65" charset="-120"/>
              </a:defRPr>
            </a:lvl1pPr>
            <a:lvl2pPr marL="914400" lvl="1" indent="-336804" algn="l">
              <a:lnSpc>
                <a:spcPct val="100000"/>
              </a:lnSpc>
              <a:spcBef>
                <a:spcPts val="341"/>
              </a:spcBef>
              <a:spcAft>
                <a:spcPts val="0"/>
              </a:spcAft>
              <a:buSzPts val="1704"/>
              <a:buFont typeface="Times New Roman"/>
              <a:buChar char="–"/>
              <a:defRPr sz="1704"/>
            </a:lvl2pPr>
            <a:lvl3pPr marL="1371600" lvl="2" indent="-326008" algn="l">
              <a:lnSpc>
                <a:spcPct val="100000"/>
              </a:lnSpc>
              <a:spcBef>
                <a:spcPts val="307"/>
              </a:spcBef>
              <a:spcAft>
                <a:spcPts val="0"/>
              </a:spcAft>
              <a:buSzPts val="1534"/>
              <a:buFont typeface="Times New Roman"/>
              <a:buChar char="•"/>
              <a:defRPr sz="1534"/>
            </a:lvl3pPr>
            <a:lvl4pPr marL="1828800" lvl="3" indent="-228600" algn="l">
              <a:lnSpc>
                <a:spcPct val="100000"/>
              </a:lnSpc>
              <a:spcBef>
                <a:spcPts val="273"/>
              </a:spcBef>
              <a:spcAft>
                <a:spcPts val="0"/>
              </a:spcAft>
              <a:buSzPts val="1400"/>
              <a:buNone/>
              <a:defRPr sz="1363"/>
            </a:lvl4pPr>
            <a:lvl5pPr marL="2286000" lvl="4" indent="-315150" algn="l">
              <a:lnSpc>
                <a:spcPct val="100000"/>
              </a:lnSpc>
              <a:spcBef>
                <a:spcPts val="273"/>
              </a:spcBef>
              <a:spcAft>
                <a:spcPts val="0"/>
              </a:spcAft>
              <a:buClr>
                <a:schemeClr val="dk1"/>
              </a:buClr>
              <a:buSzPts val="1363"/>
              <a:buFont typeface="Times New Roman"/>
              <a:buChar char="•"/>
              <a:defRPr sz="1363"/>
            </a:lvl5pPr>
            <a:lvl6pPr marL="2743200" lvl="5" indent="-315150" algn="l">
              <a:lnSpc>
                <a:spcPct val="100000"/>
              </a:lnSpc>
              <a:spcBef>
                <a:spcPts val="273"/>
              </a:spcBef>
              <a:spcAft>
                <a:spcPts val="0"/>
              </a:spcAft>
              <a:buClr>
                <a:schemeClr val="dk1"/>
              </a:buClr>
              <a:buSzPts val="1363"/>
              <a:buFont typeface="Times New Roman"/>
              <a:buChar char="•"/>
              <a:defRPr sz="1363"/>
            </a:lvl6pPr>
            <a:lvl7pPr marL="3200400" lvl="6" indent="-315150" algn="l">
              <a:lnSpc>
                <a:spcPct val="100000"/>
              </a:lnSpc>
              <a:spcBef>
                <a:spcPts val="273"/>
              </a:spcBef>
              <a:spcAft>
                <a:spcPts val="0"/>
              </a:spcAft>
              <a:buClr>
                <a:schemeClr val="dk1"/>
              </a:buClr>
              <a:buSzPts val="1363"/>
              <a:buFont typeface="Times New Roman"/>
              <a:buChar char="•"/>
              <a:defRPr sz="1363"/>
            </a:lvl7pPr>
            <a:lvl8pPr marL="3657600" lvl="7" indent="-315150" algn="l">
              <a:lnSpc>
                <a:spcPct val="100000"/>
              </a:lnSpc>
              <a:spcBef>
                <a:spcPts val="273"/>
              </a:spcBef>
              <a:spcAft>
                <a:spcPts val="0"/>
              </a:spcAft>
              <a:buClr>
                <a:schemeClr val="dk1"/>
              </a:buClr>
              <a:buSzPts val="1363"/>
              <a:buFont typeface="Times New Roman"/>
              <a:buChar char="•"/>
              <a:defRPr sz="1363"/>
            </a:lvl8pPr>
            <a:lvl9pPr marL="4114800" lvl="8" indent="-315150" algn="l">
              <a:lnSpc>
                <a:spcPct val="100000"/>
              </a:lnSpc>
              <a:spcBef>
                <a:spcPts val="273"/>
              </a:spcBef>
              <a:spcAft>
                <a:spcPts val="0"/>
              </a:spcAft>
              <a:buClr>
                <a:schemeClr val="dk1"/>
              </a:buClr>
              <a:buSzPts val="1363"/>
              <a:buFont typeface="Times New Roman"/>
              <a:buChar char="•"/>
              <a:defRPr sz="1363"/>
            </a:lvl9pPr>
          </a:lstStyle>
          <a:p>
            <a:endParaRPr dirty="0"/>
          </a:p>
        </p:txBody>
      </p:sp>
      <p:sp>
        <p:nvSpPr>
          <p:cNvPr id="57" name="Google Shape;57;p8"/>
          <p:cNvSpPr txBox="1">
            <a:spLocks noGrp="1"/>
          </p:cNvSpPr>
          <p:nvPr>
            <p:ph type="body" idx="3"/>
          </p:nvPr>
        </p:nvSpPr>
        <p:spPr>
          <a:xfrm>
            <a:off x="4645028" y="1535113"/>
            <a:ext cx="4041775" cy="639762"/>
          </a:xfrm>
          <a:prstGeom prst="rect">
            <a:avLst/>
          </a:prstGeom>
          <a:noFill/>
          <a:ln>
            <a:noFill/>
          </a:ln>
        </p:spPr>
        <p:txBody>
          <a:bodyPr spcFirstLastPara="1" wrap="square" lIns="92075" tIns="46025" rIns="92075" bIns="46025" anchor="b" anchorCtr="0">
            <a:noAutofit/>
          </a:bodyPr>
          <a:lstStyle>
            <a:lvl1pPr marL="457200" lvl="0" indent="-228600" algn="l">
              <a:lnSpc>
                <a:spcPct val="100000"/>
              </a:lnSpc>
              <a:spcBef>
                <a:spcPts val="409"/>
              </a:spcBef>
              <a:spcAft>
                <a:spcPts val="0"/>
              </a:spcAft>
              <a:buSzPts val="2045"/>
              <a:buNone/>
              <a:defRPr sz="2045" b="1">
                <a:latin typeface="標楷體" panose="03000509000000000000" pitchFamily="65" charset="-120"/>
                <a:ea typeface="標楷體" panose="03000509000000000000" pitchFamily="65" charset="-120"/>
              </a:defRPr>
            </a:lvl1pPr>
            <a:lvl2pPr marL="914400" lvl="1" indent="-228600" algn="l">
              <a:lnSpc>
                <a:spcPct val="100000"/>
              </a:lnSpc>
              <a:spcBef>
                <a:spcPts val="341"/>
              </a:spcBef>
              <a:spcAft>
                <a:spcPts val="0"/>
              </a:spcAft>
              <a:buSzPts val="1704"/>
              <a:buFont typeface="Times New Roman"/>
              <a:buNone/>
              <a:defRPr sz="1704" b="1"/>
            </a:lvl2pPr>
            <a:lvl3pPr marL="1371600" lvl="2" indent="-228600" algn="l">
              <a:lnSpc>
                <a:spcPct val="100000"/>
              </a:lnSpc>
              <a:spcBef>
                <a:spcPts val="307"/>
              </a:spcBef>
              <a:spcAft>
                <a:spcPts val="0"/>
              </a:spcAft>
              <a:buSzPts val="1534"/>
              <a:buFont typeface="Times New Roman"/>
              <a:buNone/>
              <a:defRPr sz="1534" b="1"/>
            </a:lvl3pPr>
            <a:lvl4pPr marL="1828800" lvl="3" indent="-228600" algn="l">
              <a:lnSpc>
                <a:spcPct val="100000"/>
              </a:lnSpc>
              <a:spcBef>
                <a:spcPts val="273"/>
              </a:spcBef>
              <a:spcAft>
                <a:spcPts val="0"/>
              </a:spcAft>
              <a:buClr>
                <a:schemeClr val="dk1"/>
              </a:buClr>
              <a:buSzPts val="1363"/>
              <a:buFont typeface="Times New Roman"/>
              <a:buNone/>
              <a:defRPr sz="1363" b="1"/>
            </a:lvl4pPr>
            <a:lvl5pPr marL="2286000" lvl="4" indent="-228600" algn="l">
              <a:lnSpc>
                <a:spcPct val="100000"/>
              </a:lnSpc>
              <a:spcBef>
                <a:spcPts val="273"/>
              </a:spcBef>
              <a:spcAft>
                <a:spcPts val="0"/>
              </a:spcAft>
              <a:buClr>
                <a:schemeClr val="dk1"/>
              </a:buClr>
              <a:buSzPts val="1363"/>
              <a:buFont typeface="Times New Roman"/>
              <a:buNone/>
              <a:defRPr sz="1363" b="1"/>
            </a:lvl5pPr>
            <a:lvl6pPr marL="2743200" lvl="5" indent="-228600" algn="l">
              <a:lnSpc>
                <a:spcPct val="100000"/>
              </a:lnSpc>
              <a:spcBef>
                <a:spcPts val="273"/>
              </a:spcBef>
              <a:spcAft>
                <a:spcPts val="0"/>
              </a:spcAft>
              <a:buClr>
                <a:schemeClr val="dk1"/>
              </a:buClr>
              <a:buSzPts val="1363"/>
              <a:buFont typeface="Times New Roman"/>
              <a:buNone/>
              <a:defRPr sz="1363" b="1"/>
            </a:lvl6pPr>
            <a:lvl7pPr marL="3200400" lvl="6" indent="-228600" algn="l">
              <a:lnSpc>
                <a:spcPct val="100000"/>
              </a:lnSpc>
              <a:spcBef>
                <a:spcPts val="273"/>
              </a:spcBef>
              <a:spcAft>
                <a:spcPts val="0"/>
              </a:spcAft>
              <a:buClr>
                <a:schemeClr val="dk1"/>
              </a:buClr>
              <a:buSzPts val="1363"/>
              <a:buFont typeface="Times New Roman"/>
              <a:buNone/>
              <a:defRPr sz="1363" b="1"/>
            </a:lvl7pPr>
            <a:lvl8pPr marL="3657600" lvl="7" indent="-228600" algn="l">
              <a:lnSpc>
                <a:spcPct val="100000"/>
              </a:lnSpc>
              <a:spcBef>
                <a:spcPts val="273"/>
              </a:spcBef>
              <a:spcAft>
                <a:spcPts val="0"/>
              </a:spcAft>
              <a:buClr>
                <a:schemeClr val="dk1"/>
              </a:buClr>
              <a:buSzPts val="1363"/>
              <a:buFont typeface="Times New Roman"/>
              <a:buNone/>
              <a:defRPr sz="1363" b="1"/>
            </a:lvl8pPr>
            <a:lvl9pPr marL="4114800" lvl="8" indent="-228600" algn="l">
              <a:lnSpc>
                <a:spcPct val="100000"/>
              </a:lnSpc>
              <a:spcBef>
                <a:spcPts val="273"/>
              </a:spcBef>
              <a:spcAft>
                <a:spcPts val="0"/>
              </a:spcAft>
              <a:buClr>
                <a:schemeClr val="dk1"/>
              </a:buClr>
              <a:buSzPts val="1363"/>
              <a:buFont typeface="Times New Roman"/>
              <a:buNone/>
              <a:defRPr sz="1363" b="1"/>
            </a:lvl9pPr>
          </a:lstStyle>
          <a:p>
            <a:endParaRPr dirty="0"/>
          </a:p>
        </p:txBody>
      </p:sp>
      <p:sp>
        <p:nvSpPr>
          <p:cNvPr id="58" name="Google Shape;58;p8"/>
          <p:cNvSpPr txBox="1">
            <a:spLocks noGrp="1"/>
          </p:cNvSpPr>
          <p:nvPr>
            <p:ph type="body" idx="4"/>
          </p:nvPr>
        </p:nvSpPr>
        <p:spPr>
          <a:xfrm>
            <a:off x="4645028" y="2174875"/>
            <a:ext cx="4041775" cy="3951288"/>
          </a:xfrm>
          <a:prstGeom prst="rect">
            <a:avLst/>
          </a:prstGeom>
          <a:noFill/>
          <a:ln>
            <a:noFill/>
          </a:ln>
        </p:spPr>
        <p:txBody>
          <a:bodyPr spcFirstLastPara="1" wrap="square" lIns="92075" tIns="46025" rIns="92075" bIns="46025" anchor="t" anchorCtr="0">
            <a:noAutofit/>
          </a:bodyPr>
          <a:lstStyle>
            <a:lvl1pPr marL="457200" lvl="0" indent="-358457" algn="l">
              <a:lnSpc>
                <a:spcPct val="100000"/>
              </a:lnSpc>
              <a:spcBef>
                <a:spcPts val="409"/>
              </a:spcBef>
              <a:spcAft>
                <a:spcPts val="0"/>
              </a:spcAft>
              <a:buSzPts val="2045"/>
              <a:buChar char="❑"/>
              <a:defRPr sz="2045">
                <a:latin typeface="標楷體" panose="03000509000000000000" pitchFamily="65" charset="-120"/>
                <a:ea typeface="標楷體" panose="03000509000000000000" pitchFamily="65" charset="-120"/>
              </a:defRPr>
            </a:lvl1pPr>
            <a:lvl2pPr marL="914400" lvl="1" indent="-336804" algn="l">
              <a:lnSpc>
                <a:spcPct val="100000"/>
              </a:lnSpc>
              <a:spcBef>
                <a:spcPts val="341"/>
              </a:spcBef>
              <a:spcAft>
                <a:spcPts val="0"/>
              </a:spcAft>
              <a:buSzPts val="1704"/>
              <a:buFont typeface="Times New Roman"/>
              <a:buChar char="–"/>
              <a:defRPr sz="1704"/>
            </a:lvl2pPr>
            <a:lvl3pPr marL="1371600" lvl="2" indent="-326008" algn="l">
              <a:lnSpc>
                <a:spcPct val="100000"/>
              </a:lnSpc>
              <a:spcBef>
                <a:spcPts val="307"/>
              </a:spcBef>
              <a:spcAft>
                <a:spcPts val="0"/>
              </a:spcAft>
              <a:buSzPts val="1534"/>
              <a:buFont typeface="Times New Roman"/>
              <a:buChar char="•"/>
              <a:defRPr sz="1534"/>
            </a:lvl3pPr>
            <a:lvl4pPr marL="1828800" lvl="3" indent="-228600" algn="l">
              <a:lnSpc>
                <a:spcPct val="100000"/>
              </a:lnSpc>
              <a:spcBef>
                <a:spcPts val="273"/>
              </a:spcBef>
              <a:spcAft>
                <a:spcPts val="0"/>
              </a:spcAft>
              <a:buSzPts val="1400"/>
              <a:buNone/>
              <a:defRPr sz="1363"/>
            </a:lvl4pPr>
            <a:lvl5pPr marL="2286000" lvl="4" indent="-315150" algn="l">
              <a:lnSpc>
                <a:spcPct val="100000"/>
              </a:lnSpc>
              <a:spcBef>
                <a:spcPts val="273"/>
              </a:spcBef>
              <a:spcAft>
                <a:spcPts val="0"/>
              </a:spcAft>
              <a:buClr>
                <a:schemeClr val="dk1"/>
              </a:buClr>
              <a:buSzPts val="1363"/>
              <a:buFont typeface="Times New Roman"/>
              <a:buChar char="•"/>
              <a:defRPr sz="1363"/>
            </a:lvl5pPr>
            <a:lvl6pPr marL="2743200" lvl="5" indent="-315150" algn="l">
              <a:lnSpc>
                <a:spcPct val="100000"/>
              </a:lnSpc>
              <a:spcBef>
                <a:spcPts val="273"/>
              </a:spcBef>
              <a:spcAft>
                <a:spcPts val="0"/>
              </a:spcAft>
              <a:buClr>
                <a:schemeClr val="dk1"/>
              </a:buClr>
              <a:buSzPts val="1363"/>
              <a:buFont typeface="Times New Roman"/>
              <a:buChar char="•"/>
              <a:defRPr sz="1363"/>
            </a:lvl6pPr>
            <a:lvl7pPr marL="3200400" lvl="6" indent="-315150" algn="l">
              <a:lnSpc>
                <a:spcPct val="100000"/>
              </a:lnSpc>
              <a:spcBef>
                <a:spcPts val="273"/>
              </a:spcBef>
              <a:spcAft>
                <a:spcPts val="0"/>
              </a:spcAft>
              <a:buClr>
                <a:schemeClr val="dk1"/>
              </a:buClr>
              <a:buSzPts val="1363"/>
              <a:buFont typeface="Times New Roman"/>
              <a:buChar char="•"/>
              <a:defRPr sz="1363"/>
            </a:lvl7pPr>
            <a:lvl8pPr marL="3657600" lvl="7" indent="-315150" algn="l">
              <a:lnSpc>
                <a:spcPct val="100000"/>
              </a:lnSpc>
              <a:spcBef>
                <a:spcPts val="273"/>
              </a:spcBef>
              <a:spcAft>
                <a:spcPts val="0"/>
              </a:spcAft>
              <a:buClr>
                <a:schemeClr val="dk1"/>
              </a:buClr>
              <a:buSzPts val="1363"/>
              <a:buFont typeface="Times New Roman"/>
              <a:buChar char="•"/>
              <a:defRPr sz="1363"/>
            </a:lvl8pPr>
            <a:lvl9pPr marL="4114800" lvl="8" indent="-315150" algn="l">
              <a:lnSpc>
                <a:spcPct val="100000"/>
              </a:lnSpc>
              <a:spcBef>
                <a:spcPts val="273"/>
              </a:spcBef>
              <a:spcAft>
                <a:spcPts val="0"/>
              </a:spcAft>
              <a:buClr>
                <a:schemeClr val="dk1"/>
              </a:buClr>
              <a:buSzPts val="1363"/>
              <a:buFont typeface="Times New Roman"/>
              <a:buChar char="•"/>
              <a:defRPr sz="1363"/>
            </a:lvl9pPr>
          </a:lstStyle>
          <a:p>
            <a:endParaRPr dirty="0"/>
          </a:p>
        </p:txBody>
      </p:sp>
      <p:sp>
        <p:nvSpPr>
          <p:cNvPr id="59" name="Google Shape;59;p8"/>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60" name="Google Shape;60;p8"/>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1248554" y="188640"/>
            <a:ext cx="7608944" cy="720000"/>
          </a:xfrm>
          <a:prstGeom prst="rect">
            <a:avLst/>
          </a:prstGeom>
          <a:noFill/>
          <a:ln>
            <a:noFill/>
          </a:ln>
        </p:spPr>
        <p:txBody>
          <a:bodyPr spcFirstLastPara="1" wrap="square" lIns="92075" tIns="46025" rIns="92075" bIns="108000" anchor="ctr" anchorCtr="0">
            <a:noAutofit/>
          </a:bodyPr>
          <a:lstStyle>
            <a:lvl1pPr lvl="0" algn="ctr">
              <a:lnSpc>
                <a:spcPct val="100000"/>
              </a:lnSpc>
              <a:spcBef>
                <a:spcPts val="0"/>
              </a:spcBef>
              <a:spcAft>
                <a:spcPts val="0"/>
              </a:spcAft>
              <a:buSzPts val="1400"/>
              <a:buNone/>
              <a:defRPr>
                <a:latin typeface="標楷體" panose="03000509000000000000" pitchFamily="65" charset="-120"/>
                <a:ea typeface="標楷體" panose="03000509000000000000" pitchFamily="65" charset="-12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63"/>
        <p:cNvGrpSpPr/>
        <p:nvPr/>
      </p:nvGrpSpPr>
      <p:grpSpPr>
        <a:xfrm>
          <a:off x="0" y="0"/>
          <a:ext cx="0" cy="0"/>
          <a:chOff x="0" y="0"/>
          <a:chExt cx="0" cy="0"/>
        </a:xfrm>
      </p:grpSpPr>
      <p:sp>
        <p:nvSpPr>
          <p:cNvPr id="64" name="Google Shape;64;p10"/>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
        <p:nvSpPr>
          <p:cNvPr id="65" name="Google Shape;65;p10"/>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zh-TW" altLang="en-US" dirty="0"/>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95668" y="71247"/>
            <a:ext cx="7608944" cy="720000"/>
          </a:xfrm>
          <a:prstGeom prst="rect">
            <a:avLst/>
          </a:prstGeom>
          <a:noFill/>
          <a:ln>
            <a:noFill/>
          </a:ln>
        </p:spPr>
        <p:txBody>
          <a:bodyPr spcFirstLastPara="1" wrap="square" lIns="92075" tIns="46025" rIns="92075" bIns="108000" anchor="ctr" anchorCtr="0">
            <a:noAutofit/>
          </a:bodyPr>
          <a:lstStyle>
            <a:lvl1pPr marR="0" lvl="0"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2pPr>
            <a:lvl3pPr marR="0" lvl="2"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3pPr>
            <a:lvl4pPr marR="0" lvl="3"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4pPr>
            <a:lvl5pPr marR="0" lvl="4"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5pPr>
            <a:lvl6pPr marR="0" lvl="5"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6pPr>
            <a:lvl7pPr marR="0" lvl="6"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7pPr>
            <a:lvl8pPr marR="0" lvl="7"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8pPr>
            <a:lvl9pPr marR="0" lvl="8" algn="ctr" rtl="0">
              <a:lnSpc>
                <a:spcPct val="100000"/>
              </a:lnSpc>
              <a:spcBef>
                <a:spcPts val="0"/>
              </a:spcBef>
              <a:spcAft>
                <a:spcPts val="0"/>
              </a:spcAft>
              <a:buClr>
                <a:srgbClr val="000000"/>
              </a:buClr>
              <a:buSzPts val="1400"/>
              <a:buFont typeface="Arial"/>
              <a:buNone/>
              <a:defRPr sz="3408" b="1" i="0" u="none" strike="noStrike" cap="none">
                <a:solidFill>
                  <a:srgbClr val="FF3300"/>
                </a:solidFill>
                <a:latin typeface="Times New Roman"/>
                <a:ea typeface="Times New Roman"/>
                <a:cs typeface="Times New Roman"/>
                <a:sym typeface="Times New Roman"/>
              </a:defRPr>
            </a:lvl9pPr>
          </a:lstStyle>
          <a:p>
            <a:endParaRPr dirty="0"/>
          </a:p>
        </p:txBody>
      </p:sp>
      <p:sp>
        <p:nvSpPr>
          <p:cNvPr id="11" name="Google Shape;11;p1"/>
          <p:cNvSpPr txBox="1">
            <a:spLocks noGrp="1"/>
          </p:cNvSpPr>
          <p:nvPr>
            <p:ph type="body" idx="1"/>
          </p:nvPr>
        </p:nvSpPr>
        <p:spPr>
          <a:xfrm>
            <a:off x="258765" y="1124744"/>
            <a:ext cx="8626474" cy="5040560"/>
          </a:xfrm>
          <a:prstGeom prst="rect">
            <a:avLst/>
          </a:prstGeom>
          <a:noFill/>
          <a:ln>
            <a:noFill/>
          </a:ln>
        </p:spPr>
        <p:txBody>
          <a:bodyPr spcFirstLastPara="1" wrap="square" lIns="92075" tIns="46025" rIns="92075" bIns="46025" anchor="t" anchorCtr="0">
            <a:noAutofit/>
          </a:bodyPr>
          <a:lstStyle>
            <a:lvl1pPr marL="457200" marR="0" lvl="0" indent="-401764" algn="l" rtl="0">
              <a:lnSpc>
                <a:spcPct val="100000"/>
              </a:lnSpc>
              <a:spcBef>
                <a:spcPts val="545"/>
              </a:spcBef>
              <a:spcAft>
                <a:spcPts val="0"/>
              </a:spcAft>
              <a:buClr>
                <a:srgbClr val="FF3300"/>
              </a:buClr>
              <a:buSzPts val="2727"/>
              <a:buFont typeface="Noto Sans Symbols"/>
              <a:buChar char="❑"/>
              <a:defRPr sz="2727" b="0" i="0" u="none" strike="noStrike" cap="none">
                <a:solidFill>
                  <a:srgbClr val="0000CC"/>
                </a:solidFill>
                <a:latin typeface="Times New Roman"/>
                <a:ea typeface="Times New Roman"/>
                <a:cs typeface="Times New Roman"/>
                <a:sym typeface="Times New Roman"/>
              </a:defRPr>
            </a:lvl1pPr>
            <a:lvl2pPr marL="914400" marR="0" lvl="1" indent="-380111" algn="l" rtl="0">
              <a:lnSpc>
                <a:spcPct val="100000"/>
              </a:lnSpc>
              <a:spcBef>
                <a:spcPts val="477"/>
              </a:spcBef>
              <a:spcAft>
                <a:spcPts val="0"/>
              </a:spcAft>
              <a:buClr>
                <a:srgbClr val="FF3300"/>
              </a:buClr>
              <a:buSzPts val="2386"/>
              <a:buFont typeface="Times New Roman"/>
              <a:buChar char="–"/>
              <a:defRPr sz="2386" b="0" i="0" u="none" strike="noStrike" cap="none">
                <a:solidFill>
                  <a:srgbClr val="0000CC"/>
                </a:solidFill>
                <a:latin typeface="Times New Roman"/>
                <a:ea typeface="Times New Roman"/>
                <a:cs typeface="Times New Roman"/>
                <a:sym typeface="Times New Roman"/>
              </a:defRPr>
            </a:lvl2pPr>
            <a:lvl3pPr marL="1371600" marR="0" lvl="2" indent="-358457" algn="l" rtl="0">
              <a:lnSpc>
                <a:spcPct val="100000"/>
              </a:lnSpc>
              <a:spcBef>
                <a:spcPts val="409"/>
              </a:spcBef>
              <a:spcAft>
                <a:spcPts val="0"/>
              </a:spcAft>
              <a:buClr>
                <a:srgbClr val="FF3300"/>
              </a:buClr>
              <a:buSzPts val="2045"/>
              <a:buFont typeface="Times New Roman"/>
              <a:buChar char="•"/>
              <a:defRPr sz="2045" b="0" i="0" u="none" strike="noStrike" cap="none">
                <a:solidFill>
                  <a:srgbClr val="0000CC"/>
                </a:solidFill>
                <a:latin typeface="Times New Roman"/>
                <a:ea typeface="Times New Roman"/>
                <a:cs typeface="Times New Roman"/>
                <a:sym typeface="Times New Roman"/>
              </a:defRPr>
            </a:lvl3pPr>
            <a:lvl4pPr marL="1828800" marR="0" lvl="3" indent="-228600" algn="l" rtl="0">
              <a:lnSpc>
                <a:spcPct val="100000"/>
              </a:lnSpc>
              <a:spcBef>
                <a:spcPts val="341"/>
              </a:spcBef>
              <a:spcAft>
                <a:spcPts val="0"/>
              </a:spcAft>
              <a:buClr>
                <a:srgbClr val="000000"/>
              </a:buClr>
              <a:buSzPts val="1400"/>
              <a:buFont typeface="Arial"/>
              <a:buNone/>
              <a:defRPr sz="1704" b="0" i="0" u="none" strike="noStrike" cap="none">
                <a:solidFill>
                  <a:schemeClr val="dk1"/>
                </a:solidFill>
                <a:latin typeface="Times New Roman"/>
                <a:ea typeface="Times New Roman"/>
                <a:cs typeface="Times New Roman"/>
                <a:sym typeface="Times New Roman"/>
              </a:defRPr>
            </a:lvl4pPr>
            <a:lvl5pPr marL="2286000" marR="0" lvl="4" indent="-336804" algn="l" rtl="0">
              <a:lnSpc>
                <a:spcPct val="100000"/>
              </a:lnSpc>
              <a:spcBef>
                <a:spcPts val="341"/>
              </a:spcBef>
              <a:spcAft>
                <a:spcPts val="0"/>
              </a:spcAft>
              <a:buClr>
                <a:schemeClr val="dk1"/>
              </a:buClr>
              <a:buSzPts val="1704"/>
              <a:buFont typeface="Times New Roman"/>
              <a:buChar char="•"/>
              <a:defRPr sz="1704" b="0" i="0" u="none" strike="noStrike" cap="none">
                <a:solidFill>
                  <a:schemeClr val="dk1"/>
                </a:solidFill>
                <a:latin typeface="Times New Roman"/>
                <a:ea typeface="Times New Roman"/>
                <a:cs typeface="Times New Roman"/>
                <a:sym typeface="Times New Roman"/>
              </a:defRPr>
            </a:lvl5pPr>
            <a:lvl6pPr marL="2743200" marR="0" lvl="5" indent="-336804" algn="l" rtl="0">
              <a:lnSpc>
                <a:spcPct val="100000"/>
              </a:lnSpc>
              <a:spcBef>
                <a:spcPts val="341"/>
              </a:spcBef>
              <a:spcAft>
                <a:spcPts val="0"/>
              </a:spcAft>
              <a:buClr>
                <a:schemeClr val="dk1"/>
              </a:buClr>
              <a:buSzPts val="1704"/>
              <a:buFont typeface="Times New Roman"/>
              <a:buChar char="•"/>
              <a:defRPr sz="1704" b="0" i="0" u="none" strike="noStrike" cap="none">
                <a:solidFill>
                  <a:schemeClr val="dk1"/>
                </a:solidFill>
                <a:latin typeface="Times New Roman"/>
                <a:ea typeface="Times New Roman"/>
                <a:cs typeface="Times New Roman"/>
                <a:sym typeface="Times New Roman"/>
              </a:defRPr>
            </a:lvl6pPr>
            <a:lvl7pPr marL="3200400" marR="0" lvl="6" indent="-336804" algn="l" rtl="0">
              <a:lnSpc>
                <a:spcPct val="100000"/>
              </a:lnSpc>
              <a:spcBef>
                <a:spcPts val="341"/>
              </a:spcBef>
              <a:spcAft>
                <a:spcPts val="0"/>
              </a:spcAft>
              <a:buClr>
                <a:schemeClr val="dk1"/>
              </a:buClr>
              <a:buSzPts val="1704"/>
              <a:buFont typeface="Times New Roman"/>
              <a:buChar char="•"/>
              <a:defRPr sz="1704" b="0" i="0" u="none" strike="noStrike" cap="none">
                <a:solidFill>
                  <a:schemeClr val="dk1"/>
                </a:solidFill>
                <a:latin typeface="Times New Roman"/>
                <a:ea typeface="Times New Roman"/>
                <a:cs typeface="Times New Roman"/>
                <a:sym typeface="Times New Roman"/>
              </a:defRPr>
            </a:lvl7pPr>
            <a:lvl8pPr marL="3657600" marR="0" lvl="7" indent="-336803" algn="l" rtl="0">
              <a:lnSpc>
                <a:spcPct val="100000"/>
              </a:lnSpc>
              <a:spcBef>
                <a:spcPts val="341"/>
              </a:spcBef>
              <a:spcAft>
                <a:spcPts val="0"/>
              </a:spcAft>
              <a:buClr>
                <a:schemeClr val="dk1"/>
              </a:buClr>
              <a:buSzPts val="1704"/>
              <a:buFont typeface="Times New Roman"/>
              <a:buChar char="•"/>
              <a:defRPr sz="1704" b="0" i="0" u="none" strike="noStrike" cap="none">
                <a:solidFill>
                  <a:schemeClr val="dk1"/>
                </a:solidFill>
                <a:latin typeface="Times New Roman"/>
                <a:ea typeface="Times New Roman"/>
                <a:cs typeface="Times New Roman"/>
                <a:sym typeface="Times New Roman"/>
              </a:defRPr>
            </a:lvl8pPr>
            <a:lvl9pPr marL="4114800" marR="0" lvl="8" indent="-336803" algn="l" rtl="0">
              <a:lnSpc>
                <a:spcPct val="100000"/>
              </a:lnSpc>
              <a:spcBef>
                <a:spcPts val="341"/>
              </a:spcBef>
              <a:spcAft>
                <a:spcPts val="0"/>
              </a:spcAft>
              <a:buClr>
                <a:schemeClr val="dk1"/>
              </a:buClr>
              <a:buSzPts val="1704"/>
              <a:buFont typeface="Times New Roman"/>
              <a:buChar char="•"/>
              <a:defRPr sz="1704" b="0" i="0" u="none" strike="noStrike" cap="none">
                <a:solidFill>
                  <a:schemeClr val="dk1"/>
                </a:solidFill>
                <a:latin typeface="Times New Roman"/>
                <a:ea typeface="Times New Roman"/>
                <a:cs typeface="Times New Roman"/>
                <a:sym typeface="Times New Roman"/>
              </a:defRPr>
            </a:lvl9pPr>
          </a:lstStyle>
          <a:p>
            <a:endParaRPr dirty="0"/>
          </a:p>
        </p:txBody>
      </p:sp>
      <p:sp>
        <p:nvSpPr>
          <p:cNvPr id="12" name="Google Shape;12;p1"/>
          <p:cNvSpPr txBox="1">
            <a:spLocks noGrp="1"/>
          </p:cNvSpPr>
          <p:nvPr>
            <p:ph type="dt" idx="10"/>
          </p:nvPr>
        </p:nvSpPr>
        <p:spPr>
          <a:xfrm>
            <a:off x="251520" y="6284168"/>
            <a:ext cx="1905000" cy="457200"/>
          </a:xfrm>
          <a:prstGeom prst="rect">
            <a:avLst/>
          </a:prstGeom>
          <a:noFill/>
          <a:ln>
            <a:noFill/>
          </a:ln>
        </p:spPr>
        <p:txBody>
          <a:bodyPr spcFirstLastPara="1" wrap="square" lIns="92075" tIns="46025" rIns="92075" bIns="46025" anchor="ctr" anchorCtr="0">
            <a:noAutofit/>
          </a:bodyPr>
          <a:lstStyle>
            <a:lvl1pPr marR="0" lvl="0" algn="l" rtl="0">
              <a:lnSpc>
                <a:spcPct val="100000"/>
              </a:lnSpc>
              <a:spcBef>
                <a:spcPts val="0"/>
              </a:spcBef>
              <a:spcAft>
                <a:spcPts val="0"/>
              </a:spcAft>
              <a:buClr>
                <a:srgbClr val="000000"/>
              </a:buClr>
              <a:buSzPts val="1400"/>
              <a:buFont typeface="Arial"/>
              <a:buNone/>
              <a:defRPr sz="1193"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lang="zh-TW" altLang="en-US" dirty="0"/>
          </a:p>
        </p:txBody>
      </p:sp>
      <p:sp>
        <p:nvSpPr>
          <p:cNvPr id="13" name="Google Shape;13;p1"/>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193"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lang="zh-TW" altLang="en-US" dirty="0"/>
          </a:p>
        </p:txBody>
      </p:sp>
      <p:sp>
        <p:nvSpPr>
          <p:cNvPr id="14" name="Google Shape;14;p1"/>
          <p:cNvSpPr txBox="1"/>
          <p:nvPr/>
        </p:nvSpPr>
        <p:spPr>
          <a:xfrm>
            <a:off x="1003303" y="311152"/>
            <a:ext cx="184731" cy="2759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93"/>
              <a:buFont typeface="Arial"/>
              <a:buNone/>
            </a:pPr>
            <a:endParaRPr sz="119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grpSp>
        <p:nvGrpSpPr>
          <p:cNvPr id="15" name="Google Shape;15;p1"/>
          <p:cNvGrpSpPr/>
          <p:nvPr/>
        </p:nvGrpSpPr>
        <p:grpSpPr>
          <a:xfrm>
            <a:off x="258765" y="829375"/>
            <a:ext cx="8626475" cy="71438"/>
            <a:chOff x="611" y="384"/>
            <a:chExt cx="4450" cy="106"/>
          </a:xfrm>
        </p:grpSpPr>
        <p:sp>
          <p:nvSpPr>
            <p:cNvPr id="16" name="Google Shape;16;p1"/>
            <p:cNvSpPr/>
            <p:nvPr/>
          </p:nvSpPr>
          <p:spPr>
            <a:xfrm>
              <a:off x="611" y="384"/>
              <a:ext cx="2197" cy="106"/>
            </a:xfrm>
            <a:prstGeom prst="rect">
              <a:avLst/>
            </a:prstGeom>
            <a:gradFill>
              <a:gsLst>
                <a:gs pos="0">
                  <a:srgbClr val="FFFFFF"/>
                </a:gs>
                <a:gs pos="100000">
                  <a:srgbClr val="80000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17" name="Google Shape;17;p1"/>
            <p:cNvSpPr/>
            <p:nvPr/>
          </p:nvSpPr>
          <p:spPr>
            <a:xfrm>
              <a:off x="2808" y="384"/>
              <a:ext cx="2253" cy="106"/>
            </a:xfrm>
            <a:prstGeom prst="rect">
              <a:avLst/>
            </a:prstGeom>
            <a:gradFill>
              <a:gsLst>
                <a:gs pos="0">
                  <a:srgbClr val="314659"/>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3"/>
                <a:buFont typeface="Arial"/>
                <a:buNone/>
              </a:pPr>
              <a:endParaRPr sz="1363"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grpSp>
      <p:pic>
        <p:nvPicPr>
          <p:cNvPr id="18" name="Google Shape;18;p1"/>
          <p:cNvPicPr preferRelativeResize="0"/>
          <p:nvPr/>
        </p:nvPicPr>
        <p:blipFill rotWithShape="1">
          <a:blip r:embed="rId22">
            <a:alphaModFix/>
          </a:blip>
          <a:srcRect/>
          <a:stretch/>
        </p:blipFill>
        <p:spPr>
          <a:xfrm>
            <a:off x="27133" y="33119"/>
            <a:ext cx="1255513" cy="874935"/>
          </a:xfrm>
          <a:prstGeom prst="rect">
            <a:avLst/>
          </a:prstGeom>
          <a:noFill/>
          <a:ln>
            <a:noFill/>
          </a:ln>
        </p:spPr>
      </p:pic>
      <p:sp>
        <p:nvSpPr>
          <p:cNvPr id="19" name="Google Shape;19;p1"/>
          <p:cNvSpPr txBox="1"/>
          <p:nvPr/>
        </p:nvSpPr>
        <p:spPr>
          <a:xfrm>
            <a:off x="7233764" y="6404583"/>
            <a:ext cx="1900793" cy="373092"/>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rPr>
              <a:t> </a:t>
            </a:r>
            <a:fld id="{00000000-1234-1234-1234-123412341234}" type="slidenum">
              <a:rPr lang="en-US" sz="1400" b="1" i="0" u="none" strike="noStrike" cap="none">
                <a:solidFill>
                  <a:srgbClr val="000000"/>
                </a:solidFill>
                <a:latin typeface="標楷體" panose="03000509000000000000" pitchFamily="65" charset="-120"/>
                <a:ea typeface="標楷體" panose="03000509000000000000" pitchFamily="65" charset="-120"/>
                <a:cs typeface="Times New Roman"/>
                <a:sym typeface="Times New Roman"/>
              </a:rPr>
              <a:t>‹#›</a:t>
            </a:fld>
            <a:endParaRPr sz="1400" b="1"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hyperlink" Target="http://203.145.219.146:56077"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9.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ctrTitle"/>
          </p:nvPr>
        </p:nvSpPr>
        <p:spPr>
          <a:xfrm>
            <a:off x="550266" y="3506691"/>
            <a:ext cx="7924800" cy="7877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400"/>
              <a:buFont typeface="Arial"/>
              <a:buNone/>
            </a:pPr>
            <a:r>
              <a:rPr lang="en-US" sz="4062">
                <a:solidFill>
                  <a:srgbClr val="C00000"/>
                </a:solidFill>
                <a:cs typeface="Microsoft JhengHei"/>
                <a:sym typeface="Microsoft JhengHei"/>
              </a:rPr>
              <a:t>語意機器人典藏資料搜尋系統</a:t>
            </a:r>
            <a:endParaRPr sz="4062">
              <a:solidFill>
                <a:srgbClr val="C00000"/>
              </a:solidFill>
              <a:cs typeface="Microsoft JhengHei"/>
              <a:sym typeface="Microsoft JhengHei"/>
            </a:endParaRPr>
          </a:p>
        </p:txBody>
      </p:sp>
      <p:sp>
        <p:nvSpPr>
          <p:cNvPr id="159" name="Google Shape;159;p22"/>
          <p:cNvSpPr txBox="1">
            <a:spLocks noGrp="1"/>
          </p:cNvSpPr>
          <p:nvPr>
            <p:ph type="subTitle" idx="1"/>
          </p:nvPr>
        </p:nvSpPr>
        <p:spPr>
          <a:xfrm>
            <a:off x="1662323" y="5155652"/>
            <a:ext cx="5908675" cy="43452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769"/>
              <a:buFont typeface="Noto Sans Symbols"/>
              <a:buNone/>
            </a:pPr>
            <a:r>
              <a:rPr lang="en-US" sz="2769" b="1">
                <a:solidFill>
                  <a:schemeClr val="dk1"/>
                </a:solidFill>
                <a:cs typeface="Microsoft JhengHei"/>
                <a:sym typeface="Microsoft JhengHei"/>
              </a:rPr>
              <a:t>110年10月20日</a:t>
            </a:r>
            <a:endParaRPr sz="2769" b="1">
              <a:solidFill>
                <a:schemeClr val="dk1"/>
              </a:solidFill>
              <a:cs typeface="Microsoft JhengHei"/>
              <a:sym typeface="Microsoft JhengHei"/>
            </a:endParaRPr>
          </a:p>
        </p:txBody>
      </p:sp>
      <p:sp>
        <p:nvSpPr>
          <p:cNvPr id="160" name="Google Shape;160;p22"/>
          <p:cNvSpPr txBox="1"/>
          <p:nvPr/>
        </p:nvSpPr>
        <p:spPr>
          <a:xfrm>
            <a:off x="783292" y="1884626"/>
            <a:ext cx="7691700" cy="134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62"/>
              <a:buFont typeface="Arial"/>
              <a:buNone/>
            </a:pPr>
            <a:r>
              <a:rPr lang="en-US" sz="4062" b="1" i="0" u="none" strike="noStrike" cap="none" dirty="0">
                <a:solidFill>
                  <a:srgbClr val="000000"/>
                </a:solidFill>
                <a:latin typeface="標楷體" panose="03000509000000000000" pitchFamily="65" charset="-120"/>
                <a:ea typeface="標楷體" panose="03000509000000000000" pitchFamily="65" charset="-120"/>
                <a:cs typeface="Microsoft JhengHei"/>
                <a:sym typeface="Microsoft JhengHei"/>
              </a:rPr>
              <a:t>110年度AI智慧應用第一梯次</a:t>
            </a:r>
            <a:br>
              <a:rPr lang="en-US" sz="4062" b="1" i="0" u="none" strike="noStrike" cap="none" dirty="0">
                <a:solidFill>
                  <a:srgbClr val="000000"/>
                </a:solidFill>
                <a:latin typeface="標楷體" panose="03000509000000000000" pitchFamily="65" charset="-120"/>
                <a:ea typeface="標楷體" panose="03000509000000000000" pitchFamily="65" charset="-120"/>
                <a:cs typeface="Microsoft JhengHei"/>
                <a:sym typeface="Microsoft JhengHei"/>
              </a:rPr>
            </a:br>
            <a:r>
              <a:rPr lang="en-US" sz="4062" b="1" i="0" u="none" strike="noStrike" cap="none" dirty="0" err="1">
                <a:solidFill>
                  <a:srgbClr val="000000"/>
                </a:solidFill>
                <a:latin typeface="標楷體" panose="03000509000000000000" pitchFamily="65" charset="-120"/>
                <a:ea typeface="標楷體" panose="03000509000000000000" pitchFamily="65" charset="-120"/>
                <a:cs typeface="Microsoft JhengHei"/>
                <a:sym typeface="Microsoft JhengHei"/>
              </a:rPr>
              <a:t>產業出題x人才解題實證成果</a:t>
            </a: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cxnSp>
        <p:nvCxnSpPr>
          <p:cNvPr id="161" name="Google Shape;161;p22"/>
          <p:cNvCxnSpPr/>
          <p:nvPr/>
        </p:nvCxnSpPr>
        <p:spPr>
          <a:xfrm>
            <a:off x="584240" y="3433306"/>
            <a:ext cx="7856852" cy="0"/>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117"/>
              </a:srgbClr>
            </a:outerShdw>
          </a:effectLst>
        </p:spPr>
      </p:cxnSp>
      <p:pic>
        <p:nvPicPr>
          <p:cNvPr id="162" name="Google Shape;162;p22"/>
          <p:cNvPicPr preferRelativeResize="0"/>
          <p:nvPr/>
        </p:nvPicPr>
        <p:blipFill rotWithShape="1">
          <a:blip r:embed="rId3">
            <a:alphaModFix/>
          </a:blip>
          <a:srcRect/>
          <a:stretch/>
        </p:blipFill>
        <p:spPr>
          <a:xfrm>
            <a:off x="6559026" y="35901"/>
            <a:ext cx="2584974" cy="832996"/>
          </a:xfrm>
          <a:prstGeom prst="rect">
            <a:avLst/>
          </a:prstGeom>
          <a:noFill/>
          <a:ln>
            <a:noFill/>
          </a:ln>
        </p:spPr>
      </p:pic>
      <p:sp>
        <p:nvSpPr>
          <p:cNvPr id="163" name="Google Shape;163;p22"/>
          <p:cNvSpPr/>
          <p:nvPr/>
        </p:nvSpPr>
        <p:spPr>
          <a:xfrm>
            <a:off x="2724912" y="4294557"/>
            <a:ext cx="45720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dk1"/>
                </a:solidFill>
                <a:latin typeface="標楷體" panose="03000509000000000000" pitchFamily="65" charset="-120"/>
                <a:ea typeface="標楷體" panose="03000509000000000000" pitchFamily="65" charset="-120"/>
                <a:cs typeface="Microsoft JhengHei"/>
                <a:sym typeface="Microsoft JhengHei"/>
              </a:rPr>
              <a:t>解題團隊：馬訓冷凝</a:t>
            </a:r>
            <a:endParaRPr sz="2000" b="1" i="0" u="none" strike="noStrike" cap="none" dirty="0">
              <a:solidFill>
                <a:schemeClr val="dk1"/>
              </a:solidFill>
              <a:latin typeface="標楷體" panose="03000509000000000000" pitchFamily="65" charset="-120"/>
              <a:ea typeface="標楷體" panose="03000509000000000000" pitchFamily="65" charset="-120"/>
              <a:cs typeface="Microsoft JhengHei"/>
              <a:sym typeface="Microsoft JhengHei"/>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chemeClr val="dk1"/>
                </a:solidFill>
                <a:latin typeface="標楷體" panose="03000509000000000000" pitchFamily="65" charset="-120"/>
                <a:ea typeface="標楷體" panose="03000509000000000000" pitchFamily="65" charset="-120"/>
                <a:cs typeface="Microsoft JhengHei"/>
                <a:sym typeface="Microsoft JhengHei"/>
              </a:rPr>
              <a:t>出題企業：文化部</a:t>
            </a:r>
            <a:endParaRPr sz="2000" b="1" i="0" u="none" strike="noStrike" cap="none" dirty="0">
              <a:solidFill>
                <a:schemeClr val="dk1"/>
              </a:solidFill>
              <a:latin typeface="標楷體" panose="03000509000000000000" pitchFamily="65" charset="-120"/>
              <a:ea typeface="標楷體" panose="03000509000000000000" pitchFamily="65" charset="-120"/>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2"/>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4000"/>
              <a:buNone/>
            </a:pPr>
            <a:r>
              <a:rPr lang="en-US" sz="3522" dirty="0" err="1">
                <a:cs typeface="BiauKai"/>
                <a:sym typeface="BiauKai"/>
              </a:rPr>
              <a:t>GT</a:t>
            </a:r>
            <a:r>
              <a:rPr lang="en-US" sz="3500" dirty="0" err="1">
                <a:cs typeface="BiauKai"/>
                <a:sym typeface="BiauKai"/>
              </a:rPr>
              <a:t>搜</a:t>
            </a:r>
            <a:r>
              <a:rPr lang="en-US" sz="3522" dirty="0" err="1">
                <a:cs typeface="BiauKai"/>
                <a:sym typeface="BiauKai"/>
              </a:rPr>
              <a:t>尋法效能評估</a:t>
            </a:r>
            <a:endParaRPr dirty="0"/>
          </a:p>
        </p:txBody>
      </p:sp>
      <p:sp>
        <p:nvSpPr>
          <p:cNvPr id="380" name="Google Shape;380;p32"/>
          <p:cNvSpPr txBox="1"/>
          <p:nvPr/>
        </p:nvSpPr>
        <p:spPr>
          <a:xfrm>
            <a:off x="293597" y="1017518"/>
            <a:ext cx="3059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問句:棒球運動</a:t>
            </a:r>
            <a:endParaRPr sz="30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381" name="Google Shape;381;p32"/>
          <p:cNvGraphicFramePr/>
          <p:nvPr>
            <p:extLst>
              <p:ext uri="{D42A27DB-BD31-4B8C-83A1-F6EECF244321}">
                <p14:modId xmlns:p14="http://schemas.microsoft.com/office/powerpoint/2010/main" val="3315145418"/>
              </p:ext>
            </p:extLst>
          </p:nvPr>
        </p:nvGraphicFramePr>
        <p:xfrm>
          <a:off x="293597" y="1772896"/>
          <a:ext cx="8530575" cy="3931710"/>
        </p:xfrm>
        <a:graphic>
          <a:graphicData uri="http://schemas.openxmlformats.org/drawingml/2006/table">
            <a:tbl>
              <a:tblPr>
                <a:noFill/>
                <a:tableStyleId>{35765261-7EEA-4807-81D2-D13D1F4BFF8F}</a:tableStyleId>
              </a:tblPr>
              <a:tblGrid>
                <a:gridCol w="1659894">
                  <a:extLst>
                    <a:ext uri="{9D8B030D-6E8A-4147-A177-3AD203B41FA5}">
                      <a16:colId xmlns:a16="http://schemas.microsoft.com/office/drawing/2014/main" val="20000"/>
                    </a:ext>
                  </a:extLst>
                </a:gridCol>
                <a:gridCol w="5375156">
                  <a:extLst>
                    <a:ext uri="{9D8B030D-6E8A-4147-A177-3AD203B41FA5}">
                      <a16:colId xmlns:a16="http://schemas.microsoft.com/office/drawing/2014/main" val="20001"/>
                    </a:ext>
                  </a:extLst>
                </a:gridCol>
                <a:gridCol w="1495525">
                  <a:extLst>
                    <a:ext uri="{9D8B030D-6E8A-4147-A177-3AD203B41FA5}">
                      <a16:colId xmlns:a16="http://schemas.microsoft.com/office/drawing/2014/main" val="20002"/>
                    </a:ext>
                  </a:extLst>
                </a:gridCol>
              </a:tblGrid>
              <a:tr h="433100">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關鍵字</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文章</a:t>
                      </a:r>
                      <a:r>
                        <a:rPr lang="zh-TW" altLang="en-US" sz="2000" dirty="0">
                          <a:latin typeface="標楷體" panose="03000509000000000000" pitchFamily="65" charset="-120"/>
                          <a:ea typeface="標楷體" panose="03000509000000000000" pitchFamily="65" charset="-120"/>
                        </a:rPr>
                        <a:t>主</a:t>
                      </a:r>
                      <a:r>
                        <a:rPr lang="en-US" sz="2000" dirty="0">
                          <a:latin typeface="標楷體" panose="03000509000000000000" pitchFamily="65" charset="-120"/>
                          <a:ea typeface="標楷體" panose="03000509000000000000" pitchFamily="65" charset="-120"/>
                        </a:rPr>
                        <a:t>題</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0"/>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運動</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2000" dirty="0">
                          <a:latin typeface="標楷體" panose="03000509000000000000" pitchFamily="65" charset="-120"/>
                          <a:ea typeface="標楷體" panose="03000509000000000000" pitchFamily="65" charset="-120"/>
                        </a:rPr>
                        <a:t>台東</a:t>
                      </a:r>
                      <a:r>
                        <a:rPr lang="en-US" sz="2000" dirty="0">
                          <a:solidFill>
                            <a:srgbClr val="FF0000"/>
                          </a:solidFill>
                          <a:latin typeface="標楷體" panose="03000509000000000000" pitchFamily="65" charset="-120"/>
                          <a:ea typeface="標楷體" panose="03000509000000000000" pitchFamily="65" charset="-120"/>
                        </a:rPr>
                        <a:t>球界</a:t>
                      </a:r>
                      <a:r>
                        <a:rPr lang="en-US" sz="2000" dirty="0">
                          <a:latin typeface="標楷體" panose="03000509000000000000" pitchFamily="65" charset="-120"/>
                          <a:ea typeface="標楷體" panose="03000509000000000000" pitchFamily="65" charset="-120"/>
                        </a:rPr>
                        <a:t>的實業團與製糖團，於大正四年（1915）夏合照</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1"/>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運動</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鹿谷鄉</a:t>
                      </a:r>
                      <a:r>
                        <a:rPr lang="en-US" sz="2000" dirty="0" err="1">
                          <a:solidFill>
                            <a:srgbClr val="FF0000"/>
                          </a:solidFill>
                          <a:latin typeface="標楷體" panose="03000509000000000000" pitchFamily="65" charset="-120"/>
                          <a:ea typeface="標楷體" panose="03000509000000000000" pitchFamily="65" charset="-120"/>
                        </a:rPr>
                        <a:t>棒球</a:t>
                      </a:r>
                      <a:r>
                        <a:rPr lang="en-US" sz="2000" dirty="0" err="1">
                          <a:solidFill>
                            <a:schemeClr val="dk1"/>
                          </a:solidFill>
                          <a:latin typeface="標楷體" panose="03000509000000000000" pitchFamily="65" charset="-120"/>
                          <a:ea typeface="標楷體" panose="03000509000000000000" pitchFamily="65" charset="-120"/>
                        </a:rPr>
                        <a:t>場整地照片</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2"/>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運動</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馬祖中學青少年</a:t>
                      </a:r>
                      <a:r>
                        <a:rPr lang="en-US" sz="2000" dirty="0" err="1">
                          <a:solidFill>
                            <a:srgbClr val="FF0000"/>
                          </a:solidFill>
                          <a:latin typeface="標楷體" panose="03000509000000000000" pitchFamily="65" charset="-120"/>
                          <a:ea typeface="標楷體" panose="03000509000000000000" pitchFamily="65" charset="-120"/>
                        </a:rPr>
                        <a:t>棒球</a:t>
                      </a:r>
                      <a:r>
                        <a:rPr lang="en-US" sz="2000" dirty="0" err="1">
                          <a:solidFill>
                            <a:schemeClr val="dk1"/>
                          </a:solidFill>
                          <a:latin typeface="標楷體" panose="03000509000000000000" pitchFamily="65" charset="-120"/>
                          <a:ea typeface="標楷體" panose="03000509000000000000" pitchFamily="65" charset="-120"/>
                        </a:rPr>
                        <a:t>隊</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3"/>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運動</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馬祖</a:t>
                      </a:r>
                      <a:r>
                        <a:rPr lang="en-US" sz="2000" dirty="0">
                          <a:solidFill>
                            <a:srgbClr val="FF0000"/>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比賽，早在５１年開辦</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4"/>
                  </a:ext>
                </a:extLst>
              </a:tr>
              <a:tr h="441925">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棒球</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運動</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鹿谷鄉</a:t>
                      </a:r>
                      <a:r>
                        <a:rPr lang="en-US" sz="2000" dirty="0" err="1">
                          <a:solidFill>
                            <a:srgbClr val="FF0000"/>
                          </a:solidFill>
                          <a:latin typeface="標楷體" panose="03000509000000000000" pitchFamily="65" charset="-120"/>
                          <a:ea typeface="標楷體" panose="03000509000000000000" pitchFamily="65" charset="-120"/>
                        </a:rPr>
                        <a:t>棒球</a:t>
                      </a:r>
                      <a:r>
                        <a:rPr lang="en-US" sz="2000" dirty="0" err="1">
                          <a:solidFill>
                            <a:schemeClr val="dk1"/>
                          </a:solidFill>
                          <a:latin typeface="標楷體" panose="03000509000000000000" pitchFamily="65" charset="-120"/>
                          <a:ea typeface="標楷體" panose="03000509000000000000" pitchFamily="65" charset="-120"/>
                        </a:rPr>
                        <a:t>場大型機械整地照</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5"/>
                  </a:ext>
                </a:extLst>
              </a:tr>
            </a:tbl>
          </a:graphicData>
        </a:graphic>
      </p:graphicFrame>
      <p:pic>
        <p:nvPicPr>
          <p:cNvPr id="5" name="圖片 4">
            <a:extLst>
              <a:ext uri="{FF2B5EF4-FFF2-40B4-BE49-F238E27FC236}">
                <a16:creationId xmlns:a16="http://schemas.microsoft.com/office/drawing/2014/main" id="{9DDCD3BD-D1EC-4400-8F77-B6722DE3FFA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title"/>
          </p:nvPr>
        </p:nvSpPr>
        <p:spPr>
          <a:xfrm>
            <a:off x="1248554" y="94511"/>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sz="4000" dirty="0" err="1">
                <a:cs typeface="BiauKai"/>
                <a:sym typeface="BiauKai"/>
              </a:rPr>
              <a:t>GT搜尋法效能評估</a:t>
            </a:r>
            <a:endParaRPr sz="4000" dirty="0"/>
          </a:p>
        </p:txBody>
      </p:sp>
      <p:sp>
        <p:nvSpPr>
          <p:cNvPr id="387" name="Google Shape;387;p33"/>
          <p:cNvSpPr txBox="1"/>
          <p:nvPr/>
        </p:nvSpPr>
        <p:spPr>
          <a:xfrm>
            <a:off x="301237" y="935200"/>
            <a:ext cx="7646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問句:泰雅族</a:t>
            </a:r>
            <a:endParaRPr sz="30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388" name="Google Shape;388;p33"/>
          <p:cNvGraphicFramePr/>
          <p:nvPr>
            <p:extLst>
              <p:ext uri="{D42A27DB-BD31-4B8C-83A1-F6EECF244321}">
                <p14:modId xmlns:p14="http://schemas.microsoft.com/office/powerpoint/2010/main" val="911424898"/>
              </p:ext>
            </p:extLst>
          </p:nvPr>
        </p:nvGraphicFramePr>
        <p:xfrm>
          <a:off x="301237" y="1681831"/>
          <a:ext cx="8530575" cy="3840260"/>
        </p:xfrm>
        <a:graphic>
          <a:graphicData uri="http://schemas.openxmlformats.org/drawingml/2006/table">
            <a:tbl>
              <a:tblPr>
                <a:noFill/>
                <a:tableStyleId>{35765261-7EEA-4807-81D2-D13D1F4BFF8F}</a:tableStyleId>
              </a:tblPr>
              <a:tblGrid>
                <a:gridCol w="3106981">
                  <a:extLst>
                    <a:ext uri="{9D8B030D-6E8A-4147-A177-3AD203B41FA5}">
                      <a16:colId xmlns:a16="http://schemas.microsoft.com/office/drawing/2014/main" val="20000"/>
                    </a:ext>
                  </a:extLst>
                </a:gridCol>
                <a:gridCol w="3960770">
                  <a:extLst>
                    <a:ext uri="{9D8B030D-6E8A-4147-A177-3AD203B41FA5}">
                      <a16:colId xmlns:a16="http://schemas.microsoft.com/office/drawing/2014/main" val="20001"/>
                    </a:ext>
                  </a:extLst>
                </a:gridCol>
                <a:gridCol w="1462824">
                  <a:extLst>
                    <a:ext uri="{9D8B030D-6E8A-4147-A177-3AD203B41FA5}">
                      <a16:colId xmlns:a16="http://schemas.microsoft.com/office/drawing/2014/main" val="20002"/>
                    </a:ext>
                  </a:extLst>
                </a:gridCol>
              </a:tblGrid>
              <a:tr h="433100">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關鍵字</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文章標題</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nchor="ctr"/>
                </a:tc>
                <a:extLst>
                  <a:ext uri="{0D108BD9-81ED-4DB2-BD59-A6C34878D82A}">
                    <a16:rowId xmlns:a16="http://schemas.microsoft.com/office/drawing/2014/main" val="10000"/>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文化</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泰雅族</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小米醃肉</a:t>
                      </a:r>
                      <a:r>
                        <a:rPr lang="en-US" sz="2000" dirty="0">
                          <a:solidFill>
                            <a:srgbClr val="C00000"/>
                          </a:solidFill>
                        </a:rPr>
                        <a:t>*</a:t>
                      </a:r>
                      <a:endParaRPr sz="2000" dirty="0">
                        <a:solidFill>
                          <a:srgbClr val="C00000"/>
                        </a:solidFill>
                      </a:endParaRPr>
                    </a:p>
                  </a:txBody>
                  <a:tcPr marL="91425" marR="91425" marT="91425" marB="91425" anchor="ctr"/>
                </a:tc>
                <a:tc>
                  <a:txBody>
                    <a:bodyPr/>
                    <a:lstStyle/>
                    <a:p>
                      <a:pPr marL="0" lvl="0" indent="0" algn="ctr" rtl="0">
                        <a:spcBef>
                          <a:spcPts val="0"/>
                        </a:spcBef>
                        <a:spcAft>
                          <a:spcPts val="0"/>
                        </a:spcAft>
                        <a:buNone/>
                      </a:pPr>
                      <a:r>
                        <a:rPr lang="zh-TW" altLang="en-US" sz="2400" dirty="0">
                          <a:solidFill>
                            <a:srgbClr val="FF0000"/>
                          </a:solidFill>
                          <a:latin typeface="標楷體" panose="03000509000000000000" pitchFamily="65" charset="-120"/>
                          <a:ea typeface="標楷體" panose="03000509000000000000" pitchFamily="65" charset="-120"/>
                        </a:rPr>
                        <a:t>是</a:t>
                      </a:r>
                      <a:endParaRPr lang="en-US"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1"/>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泰雅族</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松羅湖</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2"/>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文化</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紋面</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泰雅族</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泰雅紋面</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泰雅族</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泰雅族口簧琴</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4"/>
                  </a:ext>
                </a:extLst>
              </a:tr>
              <a:tr h="441925">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文化</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泰雅族</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寒溪村</a:t>
                      </a:r>
                      <a:r>
                        <a:rPr lang="en-US" sz="2000" dirty="0">
                          <a:solidFill>
                            <a:srgbClr val="C00000"/>
                          </a:solidFill>
                        </a:rPr>
                        <a:t>**</a:t>
                      </a:r>
                      <a:r>
                        <a:rPr lang="en-US" sz="2000" dirty="0" err="1">
                          <a:solidFill>
                            <a:schemeClr val="dk1"/>
                          </a:solidFill>
                          <a:latin typeface="標楷體" panose="03000509000000000000" pitchFamily="65" charset="-120"/>
                          <a:ea typeface="標楷體" panose="03000509000000000000" pitchFamily="65" charset="-120"/>
                        </a:rPr>
                        <a:t>感恩節</a:t>
                      </a:r>
                      <a:endParaRPr sz="20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389" name="Google Shape;389;p33"/>
          <p:cNvSpPr txBox="1"/>
          <p:nvPr/>
        </p:nvSpPr>
        <p:spPr>
          <a:xfrm>
            <a:off x="1958826" y="5696187"/>
            <a:ext cx="61884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C00000"/>
                </a:solidFill>
                <a:latin typeface="標楷體" panose="03000509000000000000" pitchFamily="65" charset="-120"/>
                <a:ea typeface="標楷體" panose="03000509000000000000" pitchFamily="65" charset="-120"/>
                <a:cs typeface="Times New Roman"/>
                <a:sym typeface="Times New Roman"/>
              </a:rPr>
              <a:t>*</a:t>
            </a:r>
            <a:r>
              <a:rPr lang="en-US" sz="1800" dirty="0" err="1">
                <a:latin typeface="標楷體" panose="03000509000000000000" pitchFamily="65" charset="-120"/>
                <a:ea typeface="標楷體" panose="03000509000000000000" pitchFamily="65" charset="-120"/>
                <a:cs typeface="Times New Roman"/>
                <a:sym typeface="Times New Roman"/>
              </a:rPr>
              <a:t>小米醃肉:</a:t>
            </a:r>
            <a:r>
              <a:rPr lang="en-US" sz="1800" dirty="0" err="1">
                <a:solidFill>
                  <a:schemeClr val="dk1"/>
                </a:solidFill>
                <a:latin typeface="標楷體" panose="03000509000000000000" pitchFamily="65" charset="-120"/>
                <a:ea typeface="標楷體" panose="03000509000000000000" pitchFamily="65" charset="-120"/>
              </a:rPr>
              <a:t>泰雅族一道非常特別的傳統美食</a:t>
            </a:r>
            <a:endParaRPr sz="1800" dirty="0">
              <a:latin typeface="標楷體" panose="03000509000000000000" pitchFamily="65" charset="-120"/>
              <a:ea typeface="標楷體" panose="03000509000000000000" pitchFamily="65" charset="-120"/>
              <a:cs typeface="Times New Roman"/>
              <a:sym typeface="Times New Roman"/>
            </a:endParaRPr>
          </a:p>
          <a:p>
            <a:pPr marL="0" lvl="0" indent="0" algn="l" rtl="0">
              <a:spcBef>
                <a:spcPts val="0"/>
              </a:spcBef>
              <a:spcAft>
                <a:spcPts val="0"/>
              </a:spcAft>
              <a:buNone/>
            </a:pPr>
            <a:r>
              <a:rPr lang="en-US" sz="1800" dirty="0">
                <a:solidFill>
                  <a:srgbClr val="C00000"/>
                </a:solidFill>
                <a:latin typeface="標楷體" panose="03000509000000000000" pitchFamily="65" charset="-120"/>
                <a:ea typeface="標楷體" panose="03000509000000000000" pitchFamily="65" charset="-120"/>
                <a:cs typeface="Times New Roman"/>
                <a:sym typeface="Times New Roman"/>
              </a:rPr>
              <a:t>**</a:t>
            </a:r>
            <a:r>
              <a:rPr lang="en-US" sz="1800" dirty="0" err="1">
                <a:latin typeface="標楷體" panose="03000509000000000000" pitchFamily="65" charset="-120"/>
                <a:ea typeface="標楷體" panose="03000509000000000000" pitchFamily="65" charset="-120"/>
                <a:cs typeface="Times New Roman"/>
                <a:sym typeface="Times New Roman"/>
              </a:rPr>
              <a:t>寒溪村:</a:t>
            </a:r>
            <a:r>
              <a:rPr lang="en-US" sz="1800" dirty="0" err="1">
                <a:solidFill>
                  <a:schemeClr val="dk1"/>
                </a:solidFill>
                <a:latin typeface="標楷體" panose="03000509000000000000" pitchFamily="65" charset="-120"/>
                <a:ea typeface="標楷體" panose="03000509000000000000" pitchFamily="65" charset="-120"/>
              </a:rPr>
              <a:t>宜蘭大同鄉的寒溪部落，族人來自泰雅族南澳群</a:t>
            </a:r>
            <a:endParaRPr sz="1800" dirty="0">
              <a:latin typeface="標楷體" panose="03000509000000000000" pitchFamily="65" charset="-120"/>
              <a:ea typeface="標楷體" panose="03000509000000000000" pitchFamily="65" charset="-120"/>
              <a:cs typeface="Times New Roman"/>
              <a:sym typeface="Times New Roman"/>
            </a:endParaRPr>
          </a:p>
        </p:txBody>
      </p:sp>
      <p:pic>
        <p:nvPicPr>
          <p:cNvPr id="6" name="圖片 5">
            <a:extLst>
              <a:ext uri="{FF2B5EF4-FFF2-40B4-BE49-F238E27FC236}">
                <a16:creationId xmlns:a16="http://schemas.microsoft.com/office/drawing/2014/main" id="{DEAF72E1-4476-478D-9763-554A02CCBAD3}"/>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txBox="1">
            <a:spLocks noGrp="1"/>
          </p:cNvSpPr>
          <p:nvPr>
            <p:ph type="title"/>
          </p:nvPr>
        </p:nvSpPr>
        <p:spPr>
          <a:xfrm>
            <a:off x="1248554" y="121405"/>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sz="4000" dirty="0" err="1">
                <a:cs typeface="BiauKai"/>
                <a:sym typeface="BiauKai"/>
              </a:rPr>
              <a:t>GT搜尋法效能評估</a:t>
            </a:r>
            <a:endParaRPr sz="4000" dirty="0"/>
          </a:p>
        </p:txBody>
      </p:sp>
      <p:sp>
        <p:nvSpPr>
          <p:cNvPr id="395" name="Google Shape;395;p34"/>
          <p:cNvSpPr txBox="1"/>
          <p:nvPr/>
        </p:nvSpPr>
        <p:spPr>
          <a:xfrm>
            <a:off x="262469" y="903774"/>
            <a:ext cx="7646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問句:日治時期</a:t>
            </a:r>
            <a:endParaRPr sz="30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396" name="Google Shape;396;p34"/>
          <p:cNvGraphicFramePr/>
          <p:nvPr>
            <p:extLst>
              <p:ext uri="{D42A27DB-BD31-4B8C-83A1-F6EECF244321}">
                <p14:modId xmlns:p14="http://schemas.microsoft.com/office/powerpoint/2010/main" val="713460485"/>
              </p:ext>
            </p:extLst>
          </p:nvPr>
        </p:nvGraphicFramePr>
        <p:xfrm>
          <a:off x="306712" y="1604062"/>
          <a:ext cx="8530575" cy="4024636"/>
        </p:xfrm>
        <a:graphic>
          <a:graphicData uri="http://schemas.openxmlformats.org/drawingml/2006/table">
            <a:tbl>
              <a:tblPr>
                <a:noFill/>
                <a:tableStyleId>{35765261-7EEA-4807-81D2-D13D1F4BFF8F}</a:tableStyleId>
              </a:tblPr>
              <a:tblGrid>
                <a:gridCol w="3289994">
                  <a:extLst>
                    <a:ext uri="{9D8B030D-6E8A-4147-A177-3AD203B41FA5}">
                      <a16:colId xmlns:a16="http://schemas.microsoft.com/office/drawing/2014/main" val="20000"/>
                    </a:ext>
                  </a:extLst>
                </a:gridCol>
                <a:gridCol w="3812623">
                  <a:extLst>
                    <a:ext uri="{9D8B030D-6E8A-4147-A177-3AD203B41FA5}">
                      <a16:colId xmlns:a16="http://schemas.microsoft.com/office/drawing/2014/main" val="20001"/>
                    </a:ext>
                  </a:extLst>
                </a:gridCol>
                <a:gridCol w="1427958">
                  <a:extLst>
                    <a:ext uri="{9D8B030D-6E8A-4147-A177-3AD203B41FA5}">
                      <a16:colId xmlns:a16="http://schemas.microsoft.com/office/drawing/2014/main" val="20002"/>
                    </a:ext>
                  </a:extLst>
                </a:gridCol>
              </a:tblGrid>
              <a:tr h="482304">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關鍵字</a:t>
                      </a:r>
                      <a:endParaRPr sz="2000" dirty="0"/>
                    </a:p>
                  </a:txBody>
                  <a:tcPr marL="91425" marR="91425" marT="91425" marB="91425"/>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文章主題</a:t>
                      </a:r>
                      <a:endParaRPr sz="2000" dirty="0"/>
                    </a:p>
                  </a:txBody>
                  <a:tcPr marL="91425" marR="91425" marT="91425" marB="91425"/>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tc>
                <a:extLst>
                  <a:ext uri="{0D108BD9-81ED-4DB2-BD59-A6C34878D82A}">
                    <a16:rowId xmlns:a16="http://schemas.microsoft.com/office/drawing/2014/main" val="10000"/>
                  </a:ext>
                </a:extLst>
              </a:tr>
              <a:tr h="803858">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臺灣</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日本</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政府</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建築</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日治時期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時期</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日治時期基隆「憲兵隊</a:t>
                      </a:r>
                      <a:r>
                        <a:rPr 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1"/>
                  </a:ext>
                </a:extLst>
              </a:tr>
              <a:tr h="803858">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政府</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日治時期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時期</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社寮島、八尺門、大沙灣略圖</a:t>
                      </a:r>
                      <a:r>
                        <a:rPr lang="en-US" sz="2000" dirty="0">
                          <a:solidFill>
                            <a:srgbClr val="C00000"/>
                          </a:solidFill>
                        </a:rPr>
                        <a:t>*</a:t>
                      </a:r>
                      <a:endParaRPr sz="2000" dirty="0">
                        <a:solidFill>
                          <a:srgbClr val="C00000"/>
                        </a:solidFill>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2"/>
                  </a:ext>
                </a:extLst>
              </a:tr>
              <a:tr h="1125412">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臺灣日治時期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臺灣</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日本</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文化</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建築</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日治時期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時期</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豐田移民村醫生住家舊宅</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r h="803858">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日本</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戰爭</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日本人</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日治時期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時期</a:t>
                      </a:r>
                      <a:r>
                        <a:rPr lang="en-US" sz="2000" dirty="0">
                          <a:solidFill>
                            <a:schemeClr val="dk1"/>
                          </a:solidFill>
                          <a:latin typeface="標楷體" panose="03000509000000000000" pitchFamily="65" charset="-120"/>
                          <a:ea typeface="標楷體" panose="03000509000000000000" pitchFamily="65" charset="-120"/>
                        </a:rPr>
                        <a:t>, </a:t>
                      </a:r>
                      <a:r>
                        <a:rPr lang="en-US" sz="2000" dirty="0" err="1">
                          <a:solidFill>
                            <a:schemeClr val="dk1"/>
                          </a:solidFill>
                          <a:latin typeface="標楷體" panose="03000509000000000000" pitchFamily="65" charset="-120"/>
                          <a:ea typeface="標楷體" panose="03000509000000000000" pitchFamily="65" charset="-120"/>
                        </a:rPr>
                        <a:t>歷史</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日治時期─南機場（飛機跑道</a:t>
                      </a:r>
                      <a:r>
                        <a:rPr 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397" name="Google Shape;397;p34"/>
          <p:cNvSpPr txBox="1"/>
          <p:nvPr/>
        </p:nvSpPr>
        <p:spPr>
          <a:xfrm>
            <a:off x="1878576" y="5954226"/>
            <a:ext cx="63489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C00000"/>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大沙灣略圖:日治時期的地名標註</a:t>
            </a:r>
            <a:endParaRPr sz="1800" dirty="0">
              <a:latin typeface="標楷體" panose="03000509000000000000" pitchFamily="65" charset="-120"/>
              <a:ea typeface="標楷體" panose="03000509000000000000" pitchFamily="65" charset="-120"/>
              <a:cs typeface="Times New Roman"/>
              <a:sym typeface="Times New Roman"/>
            </a:endParaRPr>
          </a:p>
        </p:txBody>
      </p:sp>
      <p:pic>
        <p:nvPicPr>
          <p:cNvPr id="6" name="圖片 5">
            <a:extLst>
              <a:ext uri="{FF2B5EF4-FFF2-40B4-BE49-F238E27FC236}">
                <a16:creationId xmlns:a16="http://schemas.microsoft.com/office/drawing/2014/main" id="{694AD28F-72E0-4CE7-BFB4-74C4F44F5B3B}"/>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5"/>
          <p:cNvSpPr txBox="1">
            <a:spLocks noGrp="1"/>
          </p:cNvSpPr>
          <p:nvPr>
            <p:ph type="title"/>
          </p:nvPr>
        </p:nvSpPr>
        <p:spPr>
          <a:xfrm>
            <a:off x="1248554" y="94511"/>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000" dirty="0" err="1">
                <a:solidFill>
                  <a:srgbClr val="FF3300"/>
                </a:solidFill>
                <a:cs typeface="BiauKai"/>
                <a:sym typeface="BiauKai"/>
              </a:rPr>
              <a:t>GT搜尋法效能評估</a:t>
            </a:r>
            <a:endParaRPr sz="4000" dirty="0">
              <a:solidFill>
                <a:srgbClr val="FF3300"/>
              </a:solidFill>
            </a:endParaRPr>
          </a:p>
        </p:txBody>
      </p:sp>
      <p:sp>
        <p:nvSpPr>
          <p:cNvPr id="403" name="Google Shape;403;p35"/>
          <p:cNvSpPr txBox="1"/>
          <p:nvPr/>
        </p:nvSpPr>
        <p:spPr>
          <a:xfrm>
            <a:off x="311700" y="1051837"/>
            <a:ext cx="7646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a:t>
            </a:r>
            <a:r>
              <a:rPr lang="en-US" sz="3000" b="1" dirty="0" err="1">
                <a:solidFill>
                  <a:srgbClr val="FF0000"/>
                </a:solidFill>
                <a:latin typeface="標楷體" panose="03000509000000000000" pitchFamily="65" charset="-120"/>
                <a:ea typeface="標楷體" panose="03000509000000000000" pitchFamily="65" charset="-120"/>
                <a:cs typeface="Open Sans"/>
                <a:sym typeface="Open Sans"/>
              </a:rPr>
              <a:t>媽祖</a:t>
            </a:r>
            <a:endParaRPr sz="30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404" name="Google Shape;404;p35"/>
          <p:cNvGraphicFramePr/>
          <p:nvPr>
            <p:extLst>
              <p:ext uri="{D42A27DB-BD31-4B8C-83A1-F6EECF244321}">
                <p14:modId xmlns:p14="http://schemas.microsoft.com/office/powerpoint/2010/main" val="2121354764"/>
              </p:ext>
            </p:extLst>
          </p:nvPr>
        </p:nvGraphicFramePr>
        <p:xfrm>
          <a:off x="311700" y="1811889"/>
          <a:ext cx="8530575" cy="3535480"/>
        </p:xfrm>
        <a:graphic>
          <a:graphicData uri="http://schemas.openxmlformats.org/drawingml/2006/table">
            <a:tbl>
              <a:tblPr>
                <a:noFill/>
                <a:tableStyleId>{35765261-7EEA-4807-81D2-D13D1F4BFF8F}</a:tableStyleId>
              </a:tblPr>
              <a:tblGrid>
                <a:gridCol w="2592865">
                  <a:extLst>
                    <a:ext uri="{9D8B030D-6E8A-4147-A177-3AD203B41FA5}">
                      <a16:colId xmlns:a16="http://schemas.microsoft.com/office/drawing/2014/main" val="20000"/>
                    </a:ext>
                  </a:extLst>
                </a:gridCol>
                <a:gridCol w="4410635">
                  <a:extLst>
                    <a:ext uri="{9D8B030D-6E8A-4147-A177-3AD203B41FA5}">
                      <a16:colId xmlns:a16="http://schemas.microsoft.com/office/drawing/2014/main" val="20001"/>
                    </a:ext>
                  </a:extLst>
                </a:gridCol>
                <a:gridCol w="1527075">
                  <a:extLst>
                    <a:ext uri="{9D8B030D-6E8A-4147-A177-3AD203B41FA5}">
                      <a16:colId xmlns:a16="http://schemas.microsoft.com/office/drawing/2014/main" val="20002"/>
                    </a:ext>
                  </a:extLst>
                </a:gridCol>
              </a:tblGrid>
              <a:tr h="433100">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關鍵字</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文章主題</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nchor="ctr"/>
                </a:tc>
                <a:extLst>
                  <a:ext uri="{0D108BD9-81ED-4DB2-BD59-A6C34878D82A}">
                    <a16:rowId xmlns:a16="http://schemas.microsoft.com/office/drawing/2014/main" val="10000"/>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進香</a:t>
                      </a:r>
                      <a:r>
                        <a:rPr lang="en-US" sz="2000" dirty="0">
                          <a:solidFill>
                            <a:schemeClr val="dk1"/>
                          </a:solidFill>
                          <a:latin typeface="標楷體" panose="03000509000000000000" pitchFamily="65" charset="-120"/>
                          <a:ea typeface="標楷體" panose="03000509000000000000" pitchFamily="65" charset="-120"/>
                        </a:rPr>
                        <a:t>, 神, </a:t>
                      </a:r>
                      <a:r>
                        <a:rPr lang="en-US" sz="2000" dirty="0" err="1">
                          <a:solidFill>
                            <a:schemeClr val="dk1"/>
                          </a:solidFill>
                          <a:latin typeface="標楷體" panose="03000509000000000000" pitchFamily="65" charset="-120"/>
                          <a:ea typeface="標楷體" panose="03000509000000000000" pitchFamily="65" charset="-120"/>
                        </a:rPr>
                        <a:t>媽祖</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天祝宮</a:t>
                      </a:r>
                      <a:r>
                        <a:rPr lang="en-US" sz="2000" dirty="0">
                          <a:solidFill>
                            <a:srgbClr val="C00000"/>
                          </a:solidFill>
                        </a:rPr>
                        <a:t>*</a:t>
                      </a:r>
                      <a:endParaRPr sz="2000" dirty="0">
                        <a:solidFill>
                          <a:srgbClr val="C00000"/>
                        </a:solidFill>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1"/>
                  </a:ext>
                </a:extLst>
              </a:tr>
              <a:tr h="513475">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神, </a:t>
                      </a:r>
                      <a:r>
                        <a:rPr lang="en-US" sz="2000" dirty="0" err="1">
                          <a:solidFill>
                            <a:schemeClr val="dk1"/>
                          </a:solidFill>
                          <a:latin typeface="標楷體" panose="03000509000000000000" pitchFamily="65" charset="-120"/>
                          <a:ea typeface="標楷體" panose="03000509000000000000" pitchFamily="65" charset="-120"/>
                        </a:rPr>
                        <a:t>媽祖</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媽祖巨神像，世界之最</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2"/>
                  </a:ext>
                </a:extLst>
              </a:tr>
              <a:tr h="45990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神, </a:t>
                      </a:r>
                      <a:r>
                        <a:rPr lang="en-US" sz="2000" dirty="0" err="1">
                          <a:solidFill>
                            <a:schemeClr val="dk1"/>
                          </a:solidFill>
                          <a:latin typeface="標楷體" panose="03000509000000000000" pitchFamily="65" charset="-120"/>
                          <a:ea typeface="標楷體" panose="03000509000000000000" pitchFamily="65" charset="-120"/>
                        </a:rPr>
                        <a:t>媽祖</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進安宮</a:t>
                      </a:r>
                      <a:r>
                        <a:rPr lang="en-US" sz="2000" dirty="0">
                          <a:solidFill>
                            <a:srgbClr val="C00000"/>
                          </a:solidFill>
                        </a:rPr>
                        <a:t>**</a:t>
                      </a:r>
                      <a:endParaRPr sz="2000" dirty="0">
                        <a:solidFill>
                          <a:srgbClr val="C00000"/>
                        </a:solidFill>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r h="701000">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馬祖列島</a:t>
                      </a:r>
                      <a:r>
                        <a:rPr lang="en-US" sz="2000" dirty="0">
                          <a:solidFill>
                            <a:schemeClr val="dk1"/>
                          </a:solidFill>
                          <a:latin typeface="標楷體" panose="03000509000000000000" pitchFamily="65" charset="-120"/>
                          <a:ea typeface="標楷體" panose="03000509000000000000" pitchFamily="65" charset="-120"/>
                        </a:rPr>
                        <a:t>, 神, </a:t>
                      </a:r>
                      <a:r>
                        <a:rPr lang="en-US" sz="2000" dirty="0" err="1">
                          <a:solidFill>
                            <a:schemeClr val="dk1"/>
                          </a:solidFill>
                          <a:latin typeface="標楷體" panose="03000509000000000000" pitchFamily="65" charset="-120"/>
                          <a:ea typeface="標楷體" panose="03000509000000000000" pitchFamily="65" charset="-120"/>
                        </a:rPr>
                        <a:t>媽祖</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南竿馬祖境天后宮</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4"/>
                  </a:ext>
                </a:extLst>
              </a:tr>
              <a:tr h="441925">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神, </a:t>
                      </a:r>
                      <a:r>
                        <a:rPr lang="en-US" sz="2000" dirty="0" err="1">
                          <a:solidFill>
                            <a:schemeClr val="dk1"/>
                          </a:solidFill>
                          <a:latin typeface="標楷體" panose="03000509000000000000" pitchFamily="65" charset="-120"/>
                          <a:ea typeface="標楷體" panose="03000509000000000000" pitchFamily="65" charset="-120"/>
                        </a:rPr>
                        <a:t>媽祖</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王天君</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405" name="Google Shape;405;p35"/>
          <p:cNvSpPr txBox="1"/>
          <p:nvPr/>
        </p:nvSpPr>
        <p:spPr>
          <a:xfrm>
            <a:off x="1631850" y="5572128"/>
            <a:ext cx="58803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C00000"/>
                </a:solidFill>
                <a:latin typeface="標楷體" panose="03000509000000000000" pitchFamily="65" charset="-120"/>
                <a:ea typeface="標楷體" panose="03000509000000000000" pitchFamily="65" charset="-120"/>
                <a:cs typeface="Times New Roman"/>
                <a:sym typeface="Times New Roman"/>
              </a:rPr>
              <a:t>*</a:t>
            </a:r>
            <a:r>
              <a:rPr lang="en-US" sz="1800" dirty="0" err="1">
                <a:latin typeface="標楷體" panose="03000509000000000000" pitchFamily="65" charset="-120"/>
                <a:ea typeface="標楷體" panose="03000509000000000000" pitchFamily="65" charset="-120"/>
                <a:cs typeface="Times New Roman"/>
                <a:sym typeface="Times New Roman"/>
              </a:rPr>
              <a:t>天祝宮:有</a:t>
            </a:r>
            <a:r>
              <a:rPr lang="en-US" sz="1800" dirty="0" err="1">
                <a:solidFill>
                  <a:schemeClr val="dk1"/>
                </a:solidFill>
                <a:latin typeface="標楷體" panose="03000509000000000000" pitchFamily="65" charset="-120"/>
                <a:ea typeface="標楷體" panose="03000509000000000000" pitchFamily="65" charset="-120"/>
              </a:rPr>
              <a:t>台灣唯一一座站立媽祖神像的廟宇</a:t>
            </a:r>
            <a:endParaRPr sz="1800" dirty="0">
              <a:solidFill>
                <a:schemeClr val="dk1"/>
              </a:solidFill>
              <a:latin typeface="標楷體" panose="03000509000000000000" pitchFamily="65" charset="-120"/>
              <a:ea typeface="標楷體" panose="03000509000000000000" pitchFamily="65" charset="-120"/>
            </a:endParaRPr>
          </a:p>
          <a:p>
            <a:pPr marL="0" lvl="0" indent="0" algn="l" rtl="0">
              <a:spcBef>
                <a:spcPts val="0"/>
              </a:spcBef>
              <a:spcAft>
                <a:spcPts val="0"/>
              </a:spcAft>
              <a:buNone/>
            </a:pPr>
            <a:r>
              <a:rPr lang="en-US" sz="1800" dirty="0">
                <a:solidFill>
                  <a:srgbClr val="C00000"/>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進安宮:</a:t>
            </a:r>
            <a:r>
              <a:rPr lang="en-US" sz="1800" dirty="0" err="1">
                <a:solidFill>
                  <a:schemeClr val="dk1"/>
                </a:solidFill>
                <a:latin typeface="標楷體" panose="03000509000000000000" pitchFamily="65" charset="-120"/>
                <a:ea typeface="標楷體" panose="03000509000000000000" pitchFamily="65" charset="-120"/>
                <a:cs typeface="Microsoft JhengHei"/>
                <a:sym typeface="Microsoft JhengHei"/>
              </a:rPr>
              <a:t>進安宮內開基媽祖擁有兩百多年歷史</a:t>
            </a:r>
            <a:endParaRPr sz="1800" dirty="0">
              <a:solidFill>
                <a:schemeClr val="dk1"/>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3869BC33-74BF-41A4-98EE-F2898A33B3BF}"/>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2" name="Google Shape;412;p36"/>
          <p:cNvSpPr txBox="1">
            <a:spLocks noGrp="1"/>
          </p:cNvSpPr>
          <p:nvPr>
            <p:ph type="title"/>
          </p:nvPr>
        </p:nvSpPr>
        <p:spPr>
          <a:xfrm>
            <a:off x="1248554" y="10795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000" dirty="0" err="1">
                <a:solidFill>
                  <a:srgbClr val="FF3300"/>
                </a:solidFill>
                <a:cs typeface="BiauKai"/>
                <a:sym typeface="BiauKai"/>
              </a:rPr>
              <a:t>GT搜尋法效能評估</a:t>
            </a:r>
            <a:endParaRPr sz="4000" dirty="0">
              <a:solidFill>
                <a:srgbClr val="FF3300"/>
              </a:solidFill>
            </a:endParaRPr>
          </a:p>
        </p:txBody>
      </p:sp>
      <p:sp>
        <p:nvSpPr>
          <p:cNvPr id="410" name="Google Shape;410;p36"/>
          <p:cNvSpPr txBox="1">
            <a:spLocks noGrp="1"/>
          </p:cNvSpPr>
          <p:nvPr>
            <p:ph type="body" idx="4294967295"/>
          </p:nvPr>
        </p:nvSpPr>
        <p:spPr>
          <a:xfrm>
            <a:off x="649194" y="255499"/>
            <a:ext cx="8521700" cy="1666347"/>
          </a:xfrm>
          <a:prstGeom prst="rect">
            <a:avLst/>
          </a:prstGeom>
          <a:noFill/>
          <a:ln>
            <a:noFill/>
          </a:ln>
        </p:spPr>
        <p:txBody>
          <a:bodyPr spcFirstLastPara="1" wrap="square" lIns="91425" tIns="91425" rIns="91425" bIns="91425" anchor="t" anchorCtr="0">
            <a:noAutofit/>
          </a:bodyPr>
          <a:lstStyle/>
          <a:p>
            <a:pPr marL="0" lvl="0" indent="0" algn="l" rtl="0">
              <a:lnSpc>
                <a:spcPct val="220000"/>
              </a:lnSpc>
              <a:spcBef>
                <a:spcPts val="0"/>
              </a:spcBef>
              <a:spcAft>
                <a:spcPts val="0"/>
              </a:spcAft>
              <a:buSzPct val="120000"/>
              <a:buNone/>
            </a:pPr>
            <a:endParaRPr sz="2400" dirty="0">
              <a:solidFill>
                <a:srgbClr val="FF0000"/>
              </a:solidFill>
              <a:latin typeface="標楷體" panose="03000509000000000000" pitchFamily="65" charset="-120"/>
              <a:ea typeface="標楷體" panose="03000509000000000000" pitchFamily="65" charset="-120"/>
            </a:endParaRPr>
          </a:p>
          <a:p>
            <a:pPr lvl="0" algn="l" rtl="0">
              <a:lnSpc>
                <a:spcPct val="250000"/>
              </a:lnSpc>
              <a:spcBef>
                <a:spcPts val="0"/>
              </a:spcBef>
              <a:spcAft>
                <a:spcPts val="0"/>
              </a:spcAft>
              <a:buSzPct val="120000"/>
              <a:buFont typeface="Wingdings" panose="05000000000000000000" pitchFamily="2" charset="2"/>
              <a:buChar char="ü"/>
            </a:pPr>
            <a:r>
              <a:rPr lang="en-US" sz="2400" dirty="0">
                <a:latin typeface="標楷體" panose="03000509000000000000" pitchFamily="65" charset="-120"/>
                <a:ea typeface="標楷體" panose="03000509000000000000" pitchFamily="65" charset="-120"/>
              </a:rPr>
              <a:t>輸入40個問句，依相似度排名</a:t>
            </a:r>
            <a:endParaRPr sz="2400" dirty="0">
              <a:latin typeface="標楷體" panose="03000509000000000000" pitchFamily="65" charset="-120"/>
              <a:ea typeface="標楷體" panose="03000509000000000000" pitchFamily="65" charset="-120"/>
            </a:endParaRPr>
          </a:p>
          <a:p>
            <a:pPr lvl="0">
              <a:lnSpc>
                <a:spcPct val="250000"/>
              </a:lnSpc>
              <a:spcBef>
                <a:spcPts val="0"/>
              </a:spcBef>
              <a:buSzPct val="120000"/>
              <a:buFont typeface="Wingdings" panose="05000000000000000000" pitchFamily="2" charset="2"/>
              <a:buChar char="ü"/>
            </a:pPr>
            <a:r>
              <a:rPr lang="en-US" sz="2400" dirty="0">
                <a:latin typeface="標楷體" panose="03000509000000000000" pitchFamily="65" charset="-120"/>
                <a:ea typeface="標楷體" panose="03000509000000000000" pitchFamily="65" charset="-120"/>
              </a:rPr>
              <a:t>前10名文章內容相關(400個答案)</a:t>
            </a:r>
            <a:r>
              <a:rPr lang="zh-TW" altLang="zh-TW" sz="2400" dirty="0">
                <a:latin typeface="標楷體" panose="03000509000000000000" pitchFamily="65" charset="-120"/>
                <a:ea typeface="標楷體" panose="03000509000000000000" pitchFamily="65" charset="-120"/>
              </a:rPr>
              <a:t>依使用者主觀判定符合意圖的比例</a:t>
            </a:r>
            <a:r>
              <a:rPr lang="en-US" sz="2400" dirty="0">
                <a:latin typeface="標楷體" panose="03000509000000000000" pitchFamily="65" charset="-120"/>
                <a:ea typeface="標楷體" panose="03000509000000000000" pitchFamily="65" charset="-120"/>
              </a:rPr>
              <a:t>為</a:t>
            </a:r>
            <a:r>
              <a:rPr lang="en-US" sz="2400" dirty="0">
                <a:solidFill>
                  <a:srgbClr val="FF0000"/>
                </a:solidFill>
                <a:latin typeface="標楷體" panose="03000509000000000000" pitchFamily="65" charset="-120"/>
                <a:ea typeface="標楷體" panose="03000509000000000000" pitchFamily="65" charset="-120"/>
              </a:rPr>
              <a:t>82.25%</a:t>
            </a:r>
            <a:endParaRPr sz="2400" dirty="0">
              <a:latin typeface="標楷體" panose="03000509000000000000" pitchFamily="65" charset="-120"/>
              <a:ea typeface="標楷體" panose="03000509000000000000" pitchFamily="65" charset="-120"/>
            </a:endParaRPr>
          </a:p>
          <a:p>
            <a:pPr lvl="0">
              <a:lnSpc>
                <a:spcPct val="250000"/>
              </a:lnSpc>
              <a:spcBef>
                <a:spcPts val="0"/>
              </a:spcBef>
              <a:buSzPct val="120000"/>
              <a:buFont typeface="Wingdings" panose="05000000000000000000" pitchFamily="2" charset="2"/>
              <a:buChar char="ü"/>
            </a:pPr>
            <a:r>
              <a:rPr lang="en-US" sz="2400" dirty="0">
                <a:latin typeface="標楷體" panose="03000509000000000000" pitchFamily="65" charset="-120"/>
                <a:ea typeface="標楷體" panose="03000509000000000000" pitchFamily="65" charset="-120"/>
              </a:rPr>
              <a:t>前5名文章內容相關(200個答案)</a:t>
            </a:r>
            <a:r>
              <a:rPr lang="zh-TW" altLang="zh-TW" sz="2400" dirty="0">
                <a:latin typeface="標楷體" panose="03000509000000000000" pitchFamily="65" charset="-120"/>
                <a:ea typeface="標楷體" panose="03000509000000000000" pitchFamily="65" charset="-120"/>
              </a:rPr>
              <a:t>依使用者主觀判定符合意圖的比例</a:t>
            </a:r>
            <a:r>
              <a:rPr lang="en-US" sz="2400" dirty="0">
                <a:latin typeface="標楷體" panose="03000509000000000000" pitchFamily="65" charset="-120"/>
                <a:ea typeface="標楷體" panose="03000509000000000000" pitchFamily="65" charset="-120"/>
              </a:rPr>
              <a:t>為</a:t>
            </a:r>
            <a:r>
              <a:rPr lang="en-US" sz="2400" dirty="0">
                <a:solidFill>
                  <a:srgbClr val="FF0000"/>
                </a:solidFill>
                <a:latin typeface="標楷體" panose="03000509000000000000" pitchFamily="65" charset="-120"/>
                <a:ea typeface="標楷體" panose="03000509000000000000" pitchFamily="65" charset="-120"/>
              </a:rPr>
              <a:t>90%</a:t>
            </a:r>
            <a:endParaRPr sz="2400" dirty="0">
              <a:solidFill>
                <a:srgbClr val="FF0000"/>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903BA922-66CC-4F8A-B44D-70D64A7EE86E}"/>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p:nvPr/>
        </p:nvSpPr>
        <p:spPr>
          <a:xfrm>
            <a:off x="2831674" y="1412862"/>
            <a:ext cx="1233758" cy="165644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sym typeface="Arial"/>
              </a:rPr>
              <a:t>三百多年歷史的紅毛城</a:t>
            </a:r>
            <a:r>
              <a:rPr lang="en-US" sz="1800" b="0" i="0" u="none" strike="noStrike" cap="none" dirty="0">
                <a:solidFill>
                  <a:srgbClr val="000000"/>
                </a:solidFill>
                <a:latin typeface="標楷體" panose="03000509000000000000" pitchFamily="65" charset="-120"/>
                <a:ea typeface="標楷體" panose="03000509000000000000" pitchFamily="65" charset="-120"/>
                <a:sym typeface="Arial"/>
              </a:rPr>
              <a:t>/1629年西班牙人侵略淡水</a:t>
            </a:r>
            <a:r>
              <a:rPr lang="en-US" sz="1800" dirty="0">
                <a:latin typeface="標楷體" panose="03000509000000000000" pitchFamily="65" charset="-120"/>
                <a:ea typeface="標楷體" panose="03000509000000000000" pitchFamily="65" charset="-120"/>
              </a:rPr>
              <a:t>/……</a:t>
            </a:r>
          </a:p>
        </p:txBody>
      </p:sp>
      <p:sp>
        <p:nvSpPr>
          <p:cNvPr id="418" name="Google Shape;418;p37"/>
          <p:cNvSpPr txBox="1">
            <a:spLocks noGrp="1"/>
          </p:cNvSpPr>
          <p:nvPr>
            <p:ph type="title"/>
          </p:nvPr>
        </p:nvSpPr>
        <p:spPr>
          <a:xfrm>
            <a:off x="1248554" y="10795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000" dirty="0" err="1">
                <a:solidFill>
                  <a:srgbClr val="FF3300"/>
                </a:solidFill>
              </a:rPr>
              <a:t>ST搜尋法</a:t>
            </a:r>
            <a:r>
              <a:rPr lang="en-US" sz="4000" dirty="0">
                <a:solidFill>
                  <a:srgbClr val="FF3300"/>
                </a:solidFill>
              </a:rPr>
              <a:t>(</a:t>
            </a:r>
            <a:r>
              <a:rPr lang="en-US" sz="4000" dirty="0" err="1">
                <a:solidFill>
                  <a:srgbClr val="FF3300"/>
                </a:solidFill>
              </a:rPr>
              <a:t>句向量</a:t>
            </a:r>
            <a:r>
              <a:rPr lang="en-US" sz="4000" dirty="0">
                <a:solidFill>
                  <a:srgbClr val="FF3300"/>
                </a:solidFill>
              </a:rPr>
              <a:t>)</a:t>
            </a:r>
            <a:r>
              <a:rPr lang="en-US" sz="4000" dirty="0" err="1">
                <a:solidFill>
                  <a:srgbClr val="FF3300"/>
                </a:solidFill>
              </a:rPr>
              <a:t>文章比對</a:t>
            </a:r>
            <a:endParaRPr sz="4000" dirty="0">
              <a:solidFill>
                <a:srgbClr val="FF3300"/>
              </a:solidFill>
            </a:endParaRPr>
          </a:p>
        </p:txBody>
      </p:sp>
      <p:cxnSp>
        <p:nvCxnSpPr>
          <p:cNvPr id="422" name="Google Shape;422;p37"/>
          <p:cNvCxnSpPr/>
          <p:nvPr/>
        </p:nvCxnSpPr>
        <p:spPr>
          <a:xfrm>
            <a:off x="344483" y="3661940"/>
            <a:ext cx="8454600" cy="0"/>
          </a:xfrm>
          <a:prstGeom prst="straightConnector1">
            <a:avLst/>
          </a:prstGeom>
          <a:noFill/>
          <a:ln w="19050" cap="flat" cmpd="sng">
            <a:solidFill>
              <a:srgbClr val="000000"/>
            </a:solidFill>
            <a:prstDash val="dash"/>
            <a:round/>
            <a:headEnd type="none" w="sm" len="sm"/>
            <a:tailEnd type="none" w="sm" len="sm"/>
          </a:ln>
        </p:spPr>
      </p:cxnSp>
      <p:sp>
        <p:nvSpPr>
          <p:cNvPr id="423" name="Google Shape;423;p37"/>
          <p:cNvSpPr/>
          <p:nvPr/>
        </p:nvSpPr>
        <p:spPr>
          <a:xfrm>
            <a:off x="527224" y="1112233"/>
            <a:ext cx="1804251" cy="433200"/>
          </a:xfrm>
          <a:prstGeom prst="rect">
            <a:avLst/>
          </a:prstGeom>
          <a:solidFill>
            <a:srgbClr val="FFE599"/>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800" b="0"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句向量</a:t>
            </a:r>
            <a:r>
              <a:rPr lang="en-US" sz="1800" b="0"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訓練期</a:t>
            </a:r>
            <a:r>
              <a:rPr lang="en-US" sz="1800" b="0"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FF"/>
              </a:solidFill>
              <a:latin typeface="標楷體" panose="03000509000000000000" pitchFamily="65" charset="-120"/>
              <a:ea typeface="標楷體" panose="03000509000000000000" pitchFamily="65" charset="-120"/>
              <a:sym typeface="Arial"/>
            </a:endParaRPr>
          </a:p>
        </p:txBody>
      </p:sp>
      <p:grpSp>
        <p:nvGrpSpPr>
          <p:cNvPr id="424" name="Google Shape;424;p37"/>
          <p:cNvGrpSpPr/>
          <p:nvPr/>
        </p:nvGrpSpPr>
        <p:grpSpPr>
          <a:xfrm>
            <a:off x="697322" y="1810791"/>
            <a:ext cx="1489155" cy="1048718"/>
            <a:chOff x="1665250" y="1487475"/>
            <a:chExt cx="983475" cy="610110"/>
          </a:xfrm>
        </p:grpSpPr>
        <p:pic>
          <p:nvPicPr>
            <p:cNvPr id="425" name="Google Shape;425;p37"/>
            <p:cNvPicPr preferRelativeResize="0"/>
            <p:nvPr/>
          </p:nvPicPr>
          <p:blipFill rotWithShape="1">
            <a:blip r:embed="rId3">
              <a:alphaModFix/>
            </a:blip>
            <a:srcRect/>
            <a:stretch/>
          </p:blipFill>
          <p:spPr>
            <a:xfrm>
              <a:off x="1665250" y="1487475"/>
              <a:ext cx="804619" cy="443520"/>
            </a:xfrm>
            <a:prstGeom prst="rect">
              <a:avLst/>
            </a:prstGeom>
            <a:noFill/>
            <a:ln>
              <a:noFill/>
            </a:ln>
          </p:spPr>
        </p:pic>
        <p:pic>
          <p:nvPicPr>
            <p:cNvPr id="426" name="Google Shape;426;p37"/>
            <p:cNvPicPr preferRelativeResize="0"/>
            <p:nvPr/>
          </p:nvPicPr>
          <p:blipFill rotWithShape="1">
            <a:blip r:embed="rId3">
              <a:alphaModFix/>
            </a:blip>
            <a:srcRect/>
            <a:stretch/>
          </p:blipFill>
          <p:spPr>
            <a:xfrm>
              <a:off x="1734307" y="1544266"/>
              <a:ext cx="804619" cy="443520"/>
            </a:xfrm>
            <a:prstGeom prst="rect">
              <a:avLst/>
            </a:prstGeom>
            <a:noFill/>
            <a:ln>
              <a:noFill/>
            </a:ln>
          </p:spPr>
        </p:pic>
        <p:pic>
          <p:nvPicPr>
            <p:cNvPr id="427" name="Google Shape;427;p37"/>
            <p:cNvPicPr preferRelativeResize="0"/>
            <p:nvPr/>
          </p:nvPicPr>
          <p:blipFill rotWithShape="1">
            <a:blip r:embed="rId3">
              <a:alphaModFix/>
            </a:blip>
            <a:srcRect/>
            <a:stretch/>
          </p:blipFill>
          <p:spPr>
            <a:xfrm>
              <a:off x="1844106" y="1654065"/>
              <a:ext cx="804619" cy="443520"/>
            </a:xfrm>
            <a:prstGeom prst="rect">
              <a:avLst/>
            </a:prstGeom>
            <a:noFill/>
            <a:ln>
              <a:noFill/>
            </a:ln>
          </p:spPr>
        </p:pic>
      </p:grpSp>
      <p:sp>
        <p:nvSpPr>
          <p:cNvPr id="428" name="Google Shape;428;p37"/>
          <p:cNvSpPr/>
          <p:nvPr/>
        </p:nvSpPr>
        <p:spPr>
          <a:xfrm>
            <a:off x="536474" y="3862667"/>
            <a:ext cx="1795001" cy="433200"/>
          </a:xfrm>
          <a:prstGeom prst="rect">
            <a:avLst/>
          </a:prstGeom>
          <a:solidFill>
            <a:srgbClr val="FFE599"/>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800" b="0"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句向量</a:t>
            </a:r>
            <a:r>
              <a:rPr lang="en-US" sz="1800" b="0"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使用期</a:t>
            </a:r>
            <a:r>
              <a:rPr lang="en-US" sz="1800" b="0"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FF"/>
              </a:solidFill>
              <a:latin typeface="標楷體" panose="03000509000000000000" pitchFamily="65" charset="-120"/>
              <a:ea typeface="標楷體" panose="03000509000000000000" pitchFamily="65" charset="-120"/>
              <a:sym typeface="Arial"/>
            </a:endParaRPr>
          </a:p>
        </p:txBody>
      </p:sp>
      <p:pic>
        <p:nvPicPr>
          <p:cNvPr id="429" name="Google Shape;429;p37"/>
          <p:cNvPicPr preferRelativeResize="0"/>
          <p:nvPr/>
        </p:nvPicPr>
        <p:blipFill rotWithShape="1">
          <a:blip r:embed="rId4">
            <a:alphaModFix/>
          </a:blip>
          <a:srcRect/>
          <a:stretch/>
        </p:blipFill>
        <p:spPr>
          <a:xfrm>
            <a:off x="898864" y="4646672"/>
            <a:ext cx="924600" cy="994713"/>
          </a:xfrm>
          <a:prstGeom prst="rect">
            <a:avLst/>
          </a:prstGeom>
          <a:noFill/>
          <a:ln>
            <a:noFill/>
          </a:ln>
        </p:spPr>
      </p:pic>
      <p:sp>
        <p:nvSpPr>
          <p:cNvPr id="430" name="Google Shape;430;p37"/>
          <p:cNvSpPr/>
          <p:nvPr/>
        </p:nvSpPr>
        <p:spPr>
          <a:xfrm>
            <a:off x="1082350" y="4696167"/>
            <a:ext cx="636620" cy="758400"/>
          </a:xfrm>
          <a:prstGeom prst="ellipse">
            <a:avLst/>
          </a:prstGeom>
          <a:solidFill>
            <a:srgbClr val="6D9EEB"/>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標楷體" panose="03000509000000000000" pitchFamily="65" charset="-120"/>
                <a:ea typeface="標楷體" panose="03000509000000000000" pitchFamily="65" charset="-120"/>
                <a:sym typeface="Arial"/>
              </a:rPr>
              <a:t>?</a:t>
            </a:r>
            <a:endParaRPr sz="2900" b="1"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31" name="Google Shape;431;p37"/>
          <p:cNvSpPr/>
          <p:nvPr/>
        </p:nvSpPr>
        <p:spPr>
          <a:xfrm>
            <a:off x="1173550" y="4812933"/>
            <a:ext cx="461694" cy="533700"/>
          </a:xfrm>
          <a:prstGeom prst="ellipse">
            <a:avLst/>
          </a:prstGeom>
          <a:solidFill>
            <a:srgbClr val="D0E0E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32" name="Google Shape;432;p37"/>
          <p:cNvSpPr txBox="1"/>
          <p:nvPr/>
        </p:nvSpPr>
        <p:spPr>
          <a:xfrm>
            <a:off x="3072400" y="4355433"/>
            <a:ext cx="24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33" name="Google Shape;433;p37"/>
          <p:cNvSpPr txBox="1"/>
          <p:nvPr/>
        </p:nvSpPr>
        <p:spPr>
          <a:xfrm>
            <a:off x="1225794" y="4738956"/>
            <a:ext cx="243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US" sz="3300" b="1" i="0" u="none" strike="noStrike" cap="none" dirty="0">
                <a:solidFill>
                  <a:srgbClr val="000000"/>
                </a:solidFill>
                <a:latin typeface="Open Sans"/>
                <a:ea typeface="Open Sans"/>
                <a:cs typeface="Open Sans"/>
                <a:sym typeface="Open Sans"/>
              </a:rPr>
              <a:t>?</a:t>
            </a:r>
            <a:endParaRPr sz="3300" b="1" i="0" u="none" strike="noStrike" cap="none" dirty="0">
              <a:solidFill>
                <a:srgbClr val="000000"/>
              </a:solidFill>
              <a:latin typeface="Open Sans"/>
              <a:ea typeface="Open Sans"/>
              <a:cs typeface="Open Sans"/>
              <a:sym typeface="Open Sans"/>
            </a:endParaRPr>
          </a:p>
        </p:txBody>
      </p:sp>
      <p:sp>
        <p:nvSpPr>
          <p:cNvPr id="435" name="Google Shape;435;p37"/>
          <p:cNvSpPr txBox="1"/>
          <p:nvPr/>
        </p:nvSpPr>
        <p:spPr>
          <a:xfrm>
            <a:off x="861126" y="5816658"/>
            <a:ext cx="11787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查詢問句</a:t>
            </a:r>
            <a:r>
              <a:rPr lang="en-US"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                           </a:t>
            </a:r>
            <a:endParaRPr sz="18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endParaRPr>
          </a:p>
        </p:txBody>
      </p:sp>
      <p:sp>
        <p:nvSpPr>
          <p:cNvPr id="436" name="Google Shape;436;p37"/>
          <p:cNvSpPr txBox="1"/>
          <p:nvPr/>
        </p:nvSpPr>
        <p:spPr>
          <a:xfrm>
            <a:off x="575325" y="3068663"/>
            <a:ext cx="194252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文化部網站文章</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37" name="Google Shape;437;p37"/>
          <p:cNvSpPr txBox="1"/>
          <p:nvPr/>
        </p:nvSpPr>
        <p:spPr>
          <a:xfrm>
            <a:off x="2831674" y="3084133"/>
            <a:ext cx="1115195"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a:solidFill>
                  <a:srgbClr val="000000"/>
                </a:solidFill>
                <a:latin typeface="標楷體" panose="03000509000000000000" pitchFamily="65" charset="-120"/>
                <a:ea typeface="標楷體" panose="03000509000000000000" pitchFamily="65" charset="-120"/>
                <a:cs typeface="BiauKai"/>
                <a:sym typeface="BiauKai"/>
              </a:rPr>
              <a:t>文章斷句</a:t>
            </a:r>
            <a:endParaRPr sz="1800" b="1"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38" name="Google Shape;438;p37"/>
          <p:cNvSpPr txBox="1"/>
          <p:nvPr/>
        </p:nvSpPr>
        <p:spPr>
          <a:xfrm>
            <a:off x="4388875" y="3066033"/>
            <a:ext cx="1948132"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rgbClr val="000000"/>
                </a:solidFill>
                <a:latin typeface="標楷體" panose="03000509000000000000" pitchFamily="65" charset="-120"/>
                <a:ea typeface="標楷體" panose="03000509000000000000" pitchFamily="65" charset="-120"/>
                <a:cs typeface="BiauKai"/>
                <a:sym typeface="BiauKai"/>
              </a:rPr>
              <a:t>句向量編碼</a:t>
            </a:r>
            <a:endParaRPr sz="1800" b="1"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439" name="Google Shape;439;p37"/>
          <p:cNvPicPr preferRelativeResize="0"/>
          <p:nvPr/>
        </p:nvPicPr>
        <p:blipFill rotWithShape="1">
          <a:blip r:embed="rId5">
            <a:alphaModFix/>
          </a:blip>
          <a:srcRect/>
          <a:stretch/>
        </p:blipFill>
        <p:spPr>
          <a:xfrm>
            <a:off x="4823257" y="1866129"/>
            <a:ext cx="1048742" cy="1048742"/>
          </a:xfrm>
          <a:prstGeom prst="rect">
            <a:avLst/>
          </a:prstGeom>
          <a:noFill/>
          <a:ln>
            <a:noFill/>
          </a:ln>
        </p:spPr>
      </p:pic>
      <p:sp>
        <p:nvSpPr>
          <p:cNvPr id="440" name="Google Shape;440;p37"/>
          <p:cNvSpPr txBox="1"/>
          <p:nvPr/>
        </p:nvSpPr>
        <p:spPr>
          <a:xfrm>
            <a:off x="6576256" y="3060393"/>
            <a:ext cx="1992419"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句向量文章表示</a:t>
            </a:r>
            <a:endParaRPr sz="1800" b="1"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cxnSp>
        <p:nvCxnSpPr>
          <p:cNvPr id="441" name="Google Shape;441;p37"/>
          <p:cNvCxnSpPr/>
          <p:nvPr/>
        </p:nvCxnSpPr>
        <p:spPr>
          <a:xfrm>
            <a:off x="6597925" y="2911552"/>
            <a:ext cx="1388100" cy="9900"/>
          </a:xfrm>
          <a:prstGeom prst="straightConnector1">
            <a:avLst/>
          </a:prstGeom>
          <a:noFill/>
          <a:ln w="9525" cap="flat" cmpd="sng">
            <a:solidFill>
              <a:srgbClr val="000000"/>
            </a:solidFill>
            <a:prstDash val="solid"/>
            <a:round/>
            <a:headEnd type="none" w="sm" len="sm"/>
            <a:tailEnd type="triangle" w="med" len="med"/>
          </a:ln>
        </p:spPr>
      </p:cxnSp>
      <p:sp>
        <p:nvSpPr>
          <p:cNvPr id="442" name="Google Shape;442;p37"/>
          <p:cNvSpPr/>
          <p:nvPr/>
        </p:nvSpPr>
        <p:spPr>
          <a:xfrm>
            <a:off x="7420977" y="257413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3" name="Google Shape;443;p37"/>
          <p:cNvSpPr/>
          <p:nvPr/>
        </p:nvSpPr>
        <p:spPr>
          <a:xfrm>
            <a:off x="7401675" y="1765716"/>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4" name="Google Shape;444;p37"/>
          <p:cNvSpPr/>
          <p:nvPr/>
        </p:nvSpPr>
        <p:spPr>
          <a:xfrm>
            <a:off x="6889951" y="2125871"/>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5" name="Google Shape;445;p37"/>
          <p:cNvSpPr/>
          <p:nvPr/>
        </p:nvSpPr>
        <p:spPr>
          <a:xfrm>
            <a:off x="6951956" y="1964493"/>
            <a:ext cx="119400" cy="1653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6" name="Google Shape;446;p37"/>
          <p:cNvSpPr/>
          <p:nvPr/>
        </p:nvSpPr>
        <p:spPr>
          <a:xfrm>
            <a:off x="7234796" y="2770685"/>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7" name="Google Shape;447;p37"/>
          <p:cNvSpPr/>
          <p:nvPr/>
        </p:nvSpPr>
        <p:spPr>
          <a:xfrm>
            <a:off x="7056010" y="1989645"/>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8" name="Google Shape;448;p37"/>
          <p:cNvSpPr/>
          <p:nvPr/>
        </p:nvSpPr>
        <p:spPr>
          <a:xfrm>
            <a:off x="7354214" y="257413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49" name="Google Shape;449;p37"/>
          <p:cNvSpPr/>
          <p:nvPr/>
        </p:nvSpPr>
        <p:spPr>
          <a:xfrm>
            <a:off x="7505046" y="2434080"/>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0" name="Google Shape;450;p37"/>
          <p:cNvSpPr/>
          <p:nvPr/>
        </p:nvSpPr>
        <p:spPr>
          <a:xfrm>
            <a:off x="7420977" y="2770685"/>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1" name="Google Shape;451;p37"/>
          <p:cNvSpPr/>
          <p:nvPr/>
        </p:nvSpPr>
        <p:spPr>
          <a:xfrm>
            <a:off x="7251309" y="241709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2" name="Google Shape;452;p37"/>
          <p:cNvSpPr/>
          <p:nvPr/>
        </p:nvSpPr>
        <p:spPr>
          <a:xfrm>
            <a:off x="7354214" y="2739481"/>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3" name="Google Shape;453;p37"/>
          <p:cNvSpPr/>
          <p:nvPr/>
        </p:nvSpPr>
        <p:spPr>
          <a:xfrm>
            <a:off x="7526411" y="1522028"/>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4" name="Google Shape;454;p37"/>
          <p:cNvSpPr/>
          <p:nvPr/>
        </p:nvSpPr>
        <p:spPr>
          <a:xfrm>
            <a:off x="6774550" y="1977297"/>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5" name="Google Shape;455;p37"/>
          <p:cNvSpPr/>
          <p:nvPr/>
        </p:nvSpPr>
        <p:spPr>
          <a:xfrm>
            <a:off x="6901925" y="1824076"/>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6" name="Google Shape;456;p37"/>
          <p:cNvSpPr/>
          <p:nvPr/>
        </p:nvSpPr>
        <p:spPr>
          <a:xfrm>
            <a:off x="6729277" y="1858269"/>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7" name="Google Shape;457;p37"/>
          <p:cNvSpPr/>
          <p:nvPr/>
        </p:nvSpPr>
        <p:spPr>
          <a:xfrm>
            <a:off x="6995590" y="1633136"/>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8" name="Google Shape;458;p37"/>
          <p:cNvSpPr/>
          <p:nvPr/>
        </p:nvSpPr>
        <p:spPr>
          <a:xfrm>
            <a:off x="7409973" y="2662857"/>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59" name="Google Shape;459;p37"/>
          <p:cNvSpPr/>
          <p:nvPr/>
        </p:nvSpPr>
        <p:spPr>
          <a:xfrm>
            <a:off x="7505032" y="2662857"/>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cxnSp>
        <p:nvCxnSpPr>
          <p:cNvPr id="460" name="Google Shape;460;p37"/>
          <p:cNvCxnSpPr/>
          <p:nvPr/>
        </p:nvCxnSpPr>
        <p:spPr>
          <a:xfrm rot="10800000">
            <a:off x="6610118" y="1334593"/>
            <a:ext cx="0" cy="1593600"/>
          </a:xfrm>
          <a:prstGeom prst="straightConnector1">
            <a:avLst/>
          </a:prstGeom>
          <a:noFill/>
          <a:ln w="9525" cap="flat" cmpd="sng">
            <a:solidFill>
              <a:srgbClr val="000000"/>
            </a:solidFill>
            <a:prstDash val="solid"/>
            <a:round/>
            <a:headEnd type="none" w="sm" len="sm"/>
            <a:tailEnd type="triangle" w="med" len="med"/>
          </a:ln>
        </p:spPr>
      </p:cxnSp>
      <p:sp>
        <p:nvSpPr>
          <p:cNvPr id="461" name="Google Shape;461;p37"/>
          <p:cNvSpPr/>
          <p:nvPr/>
        </p:nvSpPr>
        <p:spPr>
          <a:xfrm>
            <a:off x="7693072" y="1744245"/>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62" name="Google Shape;462;p37"/>
          <p:cNvSpPr/>
          <p:nvPr/>
        </p:nvSpPr>
        <p:spPr>
          <a:xfrm>
            <a:off x="7498853" y="1880524"/>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63" name="Google Shape;463;p37"/>
          <p:cNvSpPr/>
          <p:nvPr/>
        </p:nvSpPr>
        <p:spPr>
          <a:xfrm>
            <a:off x="7693072" y="1522028"/>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64" name="Google Shape;464;p37"/>
          <p:cNvSpPr/>
          <p:nvPr/>
        </p:nvSpPr>
        <p:spPr>
          <a:xfrm>
            <a:off x="7609742" y="1744245"/>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65" name="Google Shape;465;p37"/>
          <p:cNvSpPr txBox="1"/>
          <p:nvPr/>
        </p:nvSpPr>
        <p:spPr>
          <a:xfrm>
            <a:off x="6592966" y="1201661"/>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文章1</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66" name="Google Shape;466;p37"/>
          <p:cNvSpPr txBox="1"/>
          <p:nvPr/>
        </p:nvSpPr>
        <p:spPr>
          <a:xfrm>
            <a:off x="7401675" y="1139188"/>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文章2</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67" name="Google Shape;467;p37"/>
          <p:cNvSpPr txBox="1"/>
          <p:nvPr/>
        </p:nvSpPr>
        <p:spPr>
          <a:xfrm>
            <a:off x="7289183" y="2033977"/>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文章N</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68" name="Google Shape;468;p37"/>
          <p:cNvSpPr txBox="1"/>
          <p:nvPr/>
        </p:nvSpPr>
        <p:spPr>
          <a:xfrm>
            <a:off x="2237346" y="5809233"/>
            <a:ext cx="1948132"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句向量編碼</a:t>
            </a:r>
            <a:endParaRPr sz="1800" b="1"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469" name="Google Shape;469;p37"/>
          <p:cNvPicPr preferRelativeResize="0"/>
          <p:nvPr/>
        </p:nvPicPr>
        <p:blipFill rotWithShape="1">
          <a:blip r:embed="rId5">
            <a:alphaModFix/>
          </a:blip>
          <a:srcRect/>
          <a:stretch/>
        </p:blipFill>
        <p:spPr>
          <a:xfrm>
            <a:off x="2711700" y="4695902"/>
            <a:ext cx="1048742" cy="1048742"/>
          </a:xfrm>
          <a:prstGeom prst="rect">
            <a:avLst/>
          </a:prstGeom>
          <a:noFill/>
          <a:ln>
            <a:noFill/>
          </a:ln>
        </p:spPr>
      </p:pic>
      <p:sp>
        <p:nvSpPr>
          <p:cNvPr id="470" name="Google Shape;470;p37"/>
          <p:cNvSpPr txBox="1"/>
          <p:nvPr/>
        </p:nvSpPr>
        <p:spPr>
          <a:xfrm>
            <a:off x="4885875" y="5667967"/>
            <a:ext cx="117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71" name="Google Shape;471;p37"/>
          <p:cNvSpPr txBox="1"/>
          <p:nvPr/>
        </p:nvSpPr>
        <p:spPr>
          <a:xfrm>
            <a:off x="4658832" y="5852782"/>
            <a:ext cx="202058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句向量相似度比對</a:t>
            </a:r>
            <a:endParaRPr sz="1800" b="1"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cxnSp>
        <p:nvCxnSpPr>
          <p:cNvPr id="472" name="Google Shape;472;p37"/>
          <p:cNvCxnSpPr/>
          <p:nvPr/>
        </p:nvCxnSpPr>
        <p:spPr>
          <a:xfrm>
            <a:off x="4921525" y="5756352"/>
            <a:ext cx="1423500" cy="6300"/>
          </a:xfrm>
          <a:prstGeom prst="straightConnector1">
            <a:avLst/>
          </a:prstGeom>
          <a:noFill/>
          <a:ln w="9525" cap="flat" cmpd="sng">
            <a:solidFill>
              <a:srgbClr val="000000"/>
            </a:solidFill>
            <a:prstDash val="solid"/>
            <a:round/>
            <a:headEnd type="none" w="sm" len="sm"/>
            <a:tailEnd type="triangle" w="med" len="med"/>
          </a:ln>
        </p:spPr>
      </p:cxnSp>
      <p:sp>
        <p:nvSpPr>
          <p:cNvPr id="473" name="Google Shape;473;p37"/>
          <p:cNvSpPr/>
          <p:nvPr/>
        </p:nvSpPr>
        <p:spPr>
          <a:xfrm>
            <a:off x="5744577" y="541893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4" name="Google Shape;474;p37"/>
          <p:cNvSpPr/>
          <p:nvPr/>
        </p:nvSpPr>
        <p:spPr>
          <a:xfrm>
            <a:off x="5725275" y="4610516"/>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5" name="Google Shape;475;p37"/>
          <p:cNvSpPr/>
          <p:nvPr/>
        </p:nvSpPr>
        <p:spPr>
          <a:xfrm>
            <a:off x="5213551" y="4970671"/>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6" name="Google Shape;476;p37"/>
          <p:cNvSpPr/>
          <p:nvPr/>
        </p:nvSpPr>
        <p:spPr>
          <a:xfrm>
            <a:off x="5275556" y="5012493"/>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7" name="Google Shape;477;p37"/>
          <p:cNvSpPr/>
          <p:nvPr/>
        </p:nvSpPr>
        <p:spPr>
          <a:xfrm>
            <a:off x="5558396" y="5615485"/>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8" name="Google Shape;478;p37"/>
          <p:cNvSpPr/>
          <p:nvPr/>
        </p:nvSpPr>
        <p:spPr>
          <a:xfrm>
            <a:off x="5379610" y="4834445"/>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79" name="Google Shape;479;p37"/>
          <p:cNvSpPr/>
          <p:nvPr/>
        </p:nvSpPr>
        <p:spPr>
          <a:xfrm>
            <a:off x="5677814" y="541893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0" name="Google Shape;480;p37"/>
          <p:cNvSpPr/>
          <p:nvPr/>
        </p:nvSpPr>
        <p:spPr>
          <a:xfrm>
            <a:off x="5828646" y="5278880"/>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1" name="Google Shape;481;p37"/>
          <p:cNvSpPr/>
          <p:nvPr/>
        </p:nvSpPr>
        <p:spPr>
          <a:xfrm>
            <a:off x="5744577" y="5615485"/>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2" name="Google Shape;482;p37"/>
          <p:cNvSpPr/>
          <p:nvPr/>
        </p:nvSpPr>
        <p:spPr>
          <a:xfrm>
            <a:off x="5574909" y="5261892"/>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3" name="Google Shape;483;p37"/>
          <p:cNvSpPr/>
          <p:nvPr/>
        </p:nvSpPr>
        <p:spPr>
          <a:xfrm>
            <a:off x="5677814" y="5584281"/>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4" name="Google Shape;484;p37"/>
          <p:cNvSpPr/>
          <p:nvPr/>
        </p:nvSpPr>
        <p:spPr>
          <a:xfrm>
            <a:off x="5850011" y="4366828"/>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5" name="Google Shape;485;p37"/>
          <p:cNvSpPr/>
          <p:nvPr/>
        </p:nvSpPr>
        <p:spPr>
          <a:xfrm>
            <a:off x="5250550" y="4822097"/>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6" name="Google Shape;486;p37"/>
          <p:cNvSpPr/>
          <p:nvPr/>
        </p:nvSpPr>
        <p:spPr>
          <a:xfrm>
            <a:off x="5225525" y="4668876"/>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7" name="Google Shape;487;p37"/>
          <p:cNvSpPr/>
          <p:nvPr/>
        </p:nvSpPr>
        <p:spPr>
          <a:xfrm>
            <a:off x="5052877" y="4906269"/>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8" name="Google Shape;488;p37"/>
          <p:cNvSpPr/>
          <p:nvPr/>
        </p:nvSpPr>
        <p:spPr>
          <a:xfrm>
            <a:off x="5319190" y="4477936"/>
            <a:ext cx="119400" cy="165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89" name="Google Shape;489;p37"/>
          <p:cNvSpPr/>
          <p:nvPr/>
        </p:nvSpPr>
        <p:spPr>
          <a:xfrm>
            <a:off x="5733573" y="5507657"/>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90" name="Google Shape;490;p37"/>
          <p:cNvSpPr/>
          <p:nvPr/>
        </p:nvSpPr>
        <p:spPr>
          <a:xfrm>
            <a:off x="5828632" y="5507657"/>
            <a:ext cx="119400" cy="1653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cxnSp>
        <p:nvCxnSpPr>
          <p:cNvPr id="491" name="Google Shape;491;p37"/>
          <p:cNvCxnSpPr/>
          <p:nvPr/>
        </p:nvCxnSpPr>
        <p:spPr>
          <a:xfrm rot="10800000">
            <a:off x="4922967" y="4239061"/>
            <a:ext cx="3000" cy="1538700"/>
          </a:xfrm>
          <a:prstGeom prst="straightConnector1">
            <a:avLst/>
          </a:prstGeom>
          <a:noFill/>
          <a:ln w="9525" cap="flat" cmpd="sng">
            <a:solidFill>
              <a:srgbClr val="000000"/>
            </a:solidFill>
            <a:prstDash val="solid"/>
            <a:round/>
            <a:headEnd type="none" w="sm" len="sm"/>
            <a:tailEnd type="triangle" w="med" len="med"/>
          </a:ln>
        </p:spPr>
      </p:cxnSp>
      <p:sp>
        <p:nvSpPr>
          <p:cNvPr id="492" name="Google Shape;492;p37"/>
          <p:cNvSpPr/>
          <p:nvPr/>
        </p:nvSpPr>
        <p:spPr>
          <a:xfrm>
            <a:off x="6016672" y="4589045"/>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93" name="Google Shape;493;p37"/>
          <p:cNvSpPr/>
          <p:nvPr/>
        </p:nvSpPr>
        <p:spPr>
          <a:xfrm>
            <a:off x="5822453" y="4725324"/>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94" name="Google Shape;494;p37"/>
          <p:cNvSpPr/>
          <p:nvPr/>
        </p:nvSpPr>
        <p:spPr>
          <a:xfrm>
            <a:off x="6016672" y="4366828"/>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95" name="Google Shape;495;p37"/>
          <p:cNvSpPr/>
          <p:nvPr/>
        </p:nvSpPr>
        <p:spPr>
          <a:xfrm>
            <a:off x="5933342" y="4589045"/>
            <a:ext cx="119400" cy="1653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496" name="Google Shape;496;p37"/>
          <p:cNvSpPr txBox="1"/>
          <p:nvPr/>
        </p:nvSpPr>
        <p:spPr>
          <a:xfrm>
            <a:off x="4922891" y="4073861"/>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文章1</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97" name="Google Shape;497;p37"/>
          <p:cNvSpPr txBox="1"/>
          <p:nvPr/>
        </p:nvSpPr>
        <p:spPr>
          <a:xfrm>
            <a:off x="5509798" y="4876202"/>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文章N</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98" name="Google Shape;498;p37"/>
          <p:cNvSpPr txBox="1"/>
          <p:nvPr/>
        </p:nvSpPr>
        <p:spPr>
          <a:xfrm>
            <a:off x="5669124" y="3906268"/>
            <a:ext cx="943973"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文章2</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499" name="Google Shape;499;p37"/>
          <p:cNvSpPr txBox="1"/>
          <p:nvPr/>
        </p:nvSpPr>
        <p:spPr>
          <a:xfrm>
            <a:off x="6772125" y="4490200"/>
            <a:ext cx="80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500" name="Google Shape;500;p37"/>
          <p:cNvSpPr/>
          <p:nvPr/>
        </p:nvSpPr>
        <p:spPr>
          <a:xfrm>
            <a:off x="5074613" y="4612651"/>
            <a:ext cx="202500" cy="288300"/>
          </a:xfrm>
          <a:prstGeom prst="donut">
            <a:avLst>
              <a:gd name="adj" fmla="val 25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501" name="Google Shape;501;p37"/>
          <p:cNvSpPr txBox="1"/>
          <p:nvPr/>
        </p:nvSpPr>
        <p:spPr>
          <a:xfrm>
            <a:off x="3862019" y="3934454"/>
            <a:ext cx="991928"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問句</a:t>
            </a:r>
            <a:endParaRPr sz="1800" b="1" i="0" u="none" strike="noStrike" cap="none" dirty="0">
              <a:solidFill>
                <a:srgbClr val="0000FF"/>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句向量</a:t>
            </a:r>
            <a:endParaRPr sz="1800" b="1" i="0" u="none" strike="noStrike" cap="none" dirty="0">
              <a:solidFill>
                <a:srgbClr val="0000FF"/>
              </a:solidFill>
              <a:latin typeface="標楷體" panose="03000509000000000000" pitchFamily="65" charset="-120"/>
              <a:ea typeface="標楷體" panose="03000509000000000000" pitchFamily="65" charset="-120"/>
              <a:cs typeface="BiauKai"/>
              <a:sym typeface="BiauKai"/>
            </a:endParaRPr>
          </a:p>
        </p:txBody>
      </p:sp>
      <p:cxnSp>
        <p:nvCxnSpPr>
          <p:cNvPr id="502" name="Google Shape;502;p37"/>
          <p:cNvCxnSpPr/>
          <p:nvPr/>
        </p:nvCxnSpPr>
        <p:spPr>
          <a:xfrm>
            <a:off x="4748866" y="4427808"/>
            <a:ext cx="350100" cy="271500"/>
          </a:xfrm>
          <a:prstGeom prst="straightConnector1">
            <a:avLst/>
          </a:prstGeom>
          <a:noFill/>
          <a:ln w="9525" cap="flat" cmpd="sng">
            <a:solidFill>
              <a:srgbClr val="0000FF"/>
            </a:solidFill>
            <a:prstDash val="solid"/>
            <a:round/>
            <a:headEnd type="none" w="sm" len="sm"/>
            <a:tailEnd type="triangle" w="med" len="med"/>
          </a:ln>
        </p:spPr>
      </p:cxnSp>
      <p:sp>
        <p:nvSpPr>
          <p:cNvPr id="503" name="Google Shape;503;p37"/>
          <p:cNvSpPr txBox="1"/>
          <p:nvPr/>
        </p:nvSpPr>
        <p:spPr>
          <a:xfrm>
            <a:off x="6886918" y="5377422"/>
            <a:ext cx="1853509"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查詢結果</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句向量最接近的</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文章列表</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504" name="Google Shape;504;p37"/>
          <p:cNvPicPr preferRelativeResize="0"/>
          <p:nvPr/>
        </p:nvPicPr>
        <p:blipFill rotWithShape="1">
          <a:blip r:embed="rId6">
            <a:alphaModFix/>
          </a:blip>
          <a:srcRect/>
          <a:stretch/>
        </p:blipFill>
        <p:spPr>
          <a:xfrm>
            <a:off x="6995590" y="4387180"/>
            <a:ext cx="1565596" cy="863000"/>
          </a:xfrm>
          <a:prstGeom prst="rect">
            <a:avLst/>
          </a:prstGeom>
          <a:noFill/>
          <a:ln>
            <a:noFill/>
          </a:ln>
        </p:spPr>
      </p:pic>
      <p:sp>
        <p:nvSpPr>
          <p:cNvPr id="505" name="Google Shape;505;p37"/>
          <p:cNvSpPr/>
          <p:nvPr/>
        </p:nvSpPr>
        <p:spPr>
          <a:xfrm rot="2718871">
            <a:off x="2254977" y="2203789"/>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p37"/>
          <p:cNvSpPr/>
          <p:nvPr/>
        </p:nvSpPr>
        <p:spPr>
          <a:xfrm rot="2718871">
            <a:off x="4164176" y="2190126"/>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p37"/>
          <p:cNvSpPr/>
          <p:nvPr/>
        </p:nvSpPr>
        <p:spPr>
          <a:xfrm rot="2718871">
            <a:off x="6020227" y="2204139"/>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37"/>
          <p:cNvSpPr/>
          <p:nvPr/>
        </p:nvSpPr>
        <p:spPr>
          <a:xfrm rot="2718871">
            <a:off x="6343490" y="4895122"/>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37"/>
          <p:cNvSpPr/>
          <p:nvPr/>
        </p:nvSpPr>
        <p:spPr>
          <a:xfrm rot="2718871">
            <a:off x="4109802" y="4852489"/>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37"/>
          <p:cNvSpPr/>
          <p:nvPr/>
        </p:nvSpPr>
        <p:spPr>
          <a:xfrm rot="2312775">
            <a:off x="1986601" y="4845794"/>
            <a:ext cx="449172" cy="515514"/>
          </a:xfrm>
          <a:custGeom>
            <a:avLst/>
            <a:gdLst/>
            <a:ahLst/>
            <a:cxnLst/>
            <a:rect l="l" t="t" r="r" b="b"/>
            <a:pathLst>
              <a:path w="120000" h="120000" extrusionOk="0">
                <a:moveTo>
                  <a:pt x="0" y="120000"/>
                </a:moveTo>
                <a:quadBezTo>
                  <a:pt x="20000" y="40000"/>
                  <a:pt x="90000" y="13070"/>
                </a:quadBezTo>
                <a:lnTo>
                  <a:pt x="88310" y="0"/>
                </a:lnTo>
                <a:lnTo>
                  <a:pt x="120000" y="22070"/>
                </a:lnTo>
                <a:lnTo>
                  <a:pt x="95570" y="56139"/>
                </a:lnTo>
                <a:lnTo>
                  <a:pt x="93879" y="43070"/>
                </a:lnTo>
                <a:quadBezTo>
                  <a:pt x="30000" y="53070"/>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96" name="圖片 95">
            <a:extLst>
              <a:ext uri="{FF2B5EF4-FFF2-40B4-BE49-F238E27FC236}">
                <a16:creationId xmlns:a16="http://schemas.microsoft.com/office/drawing/2014/main" id="{40D3415C-30BF-4100-95DA-8DF869BF8ED7}"/>
              </a:ext>
            </a:extLst>
          </p:cNvPr>
          <p:cNvPicPr>
            <a:picLocks noChangeAspect="1"/>
          </p:cNvPicPr>
          <p:nvPr/>
        </p:nvPicPr>
        <p:blipFill rotWithShape="1">
          <a:blip r:embed="rId7"/>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8"/>
          <p:cNvSpPr txBox="1">
            <a:spLocks noGrp="1"/>
          </p:cNvSpPr>
          <p:nvPr>
            <p:ph type="title" idx="4294967295"/>
          </p:nvPr>
        </p:nvSpPr>
        <p:spPr>
          <a:xfrm>
            <a:off x="1272475" y="78650"/>
            <a:ext cx="7367100" cy="78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700"/>
              <a:buFont typeface="Arial"/>
              <a:buNone/>
            </a:pPr>
            <a:r>
              <a:rPr lang="en-US" sz="4000" dirty="0" err="1">
                <a:solidFill>
                  <a:srgbClr val="FF3300"/>
                </a:solidFill>
                <a:latin typeface="標楷體" panose="03000509000000000000" pitchFamily="65" charset="-120"/>
                <a:ea typeface="標楷體" panose="03000509000000000000" pitchFamily="65" charset="-120"/>
                <a:cs typeface="BiauKai"/>
                <a:sym typeface="BiauKai"/>
              </a:rPr>
              <a:t>ST搜尋法</a:t>
            </a:r>
            <a:r>
              <a:rPr lang="en-US" sz="4000" i="0" u="none" strike="noStrike" cap="none" dirty="0" err="1">
                <a:solidFill>
                  <a:srgbClr val="FF3300"/>
                </a:solidFill>
                <a:latin typeface="標楷體" panose="03000509000000000000" pitchFamily="65" charset="-120"/>
                <a:ea typeface="標楷體" panose="03000509000000000000" pitchFamily="65" charset="-120"/>
                <a:cs typeface="BiauKai"/>
                <a:sym typeface="BiauKai"/>
              </a:rPr>
              <a:t>搜尋相關文章</a:t>
            </a:r>
            <a:endParaRPr sz="4000" i="0" u="none" strike="noStrike" cap="none" dirty="0">
              <a:solidFill>
                <a:srgbClr val="FF3300"/>
              </a:solidFill>
              <a:latin typeface="標楷體" panose="03000509000000000000" pitchFamily="65" charset="-120"/>
              <a:ea typeface="標楷體" panose="03000509000000000000" pitchFamily="65" charset="-120"/>
              <a:cs typeface="BiauKai"/>
              <a:sym typeface="BiauKai"/>
            </a:endParaRPr>
          </a:p>
        </p:txBody>
      </p:sp>
      <p:sp>
        <p:nvSpPr>
          <p:cNvPr id="519" name="Google Shape;519;p38"/>
          <p:cNvSpPr txBox="1"/>
          <p:nvPr/>
        </p:nvSpPr>
        <p:spPr>
          <a:xfrm>
            <a:off x="627654" y="2749465"/>
            <a:ext cx="1244601"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查詢問句</a:t>
            </a:r>
            <a:r>
              <a:rPr lang="en-US"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                           </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521" name="Google Shape;521;p38"/>
          <p:cNvSpPr txBox="1"/>
          <p:nvPr/>
        </p:nvSpPr>
        <p:spPr>
          <a:xfrm>
            <a:off x="2867669" y="1344445"/>
            <a:ext cx="24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522" name="Google Shape;522;p38"/>
          <p:cNvSpPr txBox="1"/>
          <p:nvPr/>
        </p:nvSpPr>
        <p:spPr>
          <a:xfrm>
            <a:off x="2129423" y="2752871"/>
            <a:ext cx="2444377"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BERT句向量編碼</a:t>
            </a:r>
            <a:endParaRPr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523" name="Google Shape;523;p38"/>
          <p:cNvPicPr preferRelativeResize="0"/>
          <p:nvPr/>
        </p:nvPicPr>
        <p:blipFill rotWithShape="1">
          <a:blip r:embed="rId3">
            <a:alphaModFix/>
          </a:blip>
          <a:srcRect/>
          <a:stretch/>
        </p:blipFill>
        <p:spPr>
          <a:xfrm>
            <a:off x="2520320" y="1824522"/>
            <a:ext cx="1083048" cy="981294"/>
          </a:xfrm>
          <a:prstGeom prst="rect">
            <a:avLst/>
          </a:prstGeom>
          <a:noFill/>
          <a:ln>
            <a:noFill/>
          </a:ln>
        </p:spPr>
      </p:pic>
      <p:sp>
        <p:nvSpPr>
          <p:cNvPr id="524" name="Google Shape;524;p38"/>
          <p:cNvSpPr txBox="1"/>
          <p:nvPr/>
        </p:nvSpPr>
        <p:spPr>
          <a:xfrm>
            <a:off x="725969" y="1136327"/>
            <a:ext cx="3363822" cy="492412"/>
          </a:xfrm>
          <a:prstGeom prst="rect">
            <a:avLst/>
          </a:prstGeom>
          <a:gradFill>
            <a:gsLst>
              <a:gs pos="0">
                <a:srgbClr val="FF9F00"/>
              </a:gs>
              <a:gs pos="100000">
                <a:srgbClr val="FFBB63"/>
              </a:gs>
            </a:gsLst>
            <a:lin ang="16200038" scaled="0"/>
          </a:gradFill>
          <a:ln w="9525" cap="flat" cmpd="sng">
            <a:solidFill>
              <a:srgbClr val="FF95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rgbClr val="342E22"/>
                </a:solidFill>
                <a:latin typeface="標楷體" panose="03000509000000000000" pitchFamily="65" charset="-120"/>
                <a:ea typeface="標楷體" panose="03000509000000000000" pitchFamily="65" charset="-120"/>
                <a:cs typeface="BiauKai"/>
                <a:sym typeface="BiauKai"/>
              </a:rPr>
              <a:t>Q: </a:t>
            </a:r>
            <a:r>
              <a:rPr lang="en-US" sz="2000" b="1" i="0" u="none" strike="noStrike" cap="none" dirty="0" err="1">
                <a:solidFill>
                  <a:srgbClr val="342E22"/>
                </a:solidFill>
                <a:latin typeface="標楷體" panose="03000509000000000000" pitchFamily="65" charset="-120"/>
                <a:ea typeface="標楷體" panose="03000509000000000000" pitchFamily="65" charset="-120"/>
                <a:cs typeface="BiauKai"/>
                <a:sym typeface="BiauKai"/>
              </a:rPr>
              <a:t>我想找有關馬祖的資訊</a:t>
            </a:r>
            <a:endParaRPr sz="2000" b="1" i="0" u="none" strike="noStrike" cap="none" dirty="0">
              <a:solidFill>
                <a:srgbClr val="342E22"/>
              </a:solidFill>
              <a:latin typeface="標楷體" panose="03000509000000000000" pitchFamily="65" charset="-120"/>
              <a:ea typeface="標楷體" panose="03000509000000000000" pitchFamily="65" charset="-120"/>
              <a:cs typeface="BiauKai"/>
              <a:sym typeface="BiauKai"/>
            </a:endParaRPr>
          </a:p>
        </p:txBody>
      </p:sp>
      <p:sp>
        <p:nvSpPr>
          <p:cNvPr id="526" name="Google Shape;526;p38"/>
          <p:cNvSpPr/>
          <p:nvPr/>
        </p:nvSpPr>
        <p:spPr>
          <a:xfrm>
            <a:off x="1728373" y="3964261"/>
            <a:ext cx="1927901" cy="2641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sym typeface="Arial"/>
              </a:rPr>
              <a:t>Sentences.json</a:t>
            </a:r>
            <a:endParaRPr sz="18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527" name="Google Shape;527;p38"/>
          <p:cNvSpPr txBox="1"/>
          <p:nvPr/>
        </p:nvSpPr>
        <p:spPr>
          <a:xfrm>
            <a:off x="1530190" y="4225014"/>
            <a:ext cx="2603576"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儲存好的文章句向量</a:t>
            </a:r>
            <a:endParaRPr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528" name="Google Shape;528;p38"/>
          <p:cNvPicPr preferRelativeResize="0"/>
          <p:nvPr/>
        </p:nvPicPr>
        <p:blipFill rotWithShape="1">
          <a:blip r:embed="rId4">
            <a:alphaModFix/>
          </a:blip>
          <a:srcRect/>
          <a:stretch/>
        </p:blipFill>
        <p:spPr>
          <a:xfrm>
            <a:off x="788498" y="1849882"/>
            <a:ext cx="851314" cy="929725"/>
          </a:xfrm>
          <a:prstGeom prst="rect">
            <a:avLst/>
          </a:prstGeom>
          <a:noFill/>
          <a:ln>
            <a:noFill/>
          </a:ln>
        </p:spPr>
      </p:pic>
      <p:pic>
        <p:nvPicPr>
          <p:cNvPr id="529" name="Google Shape;529;p38"/>
          <p:cNvPicPr preferRelativeResize="0"/>
          <p:nvPr/>
        </p:nvPicPr>
        <p:blipFill rotWithShape="1">
          <a:blip r:embed="rId5">
            <a:alphaModFix/>
          </a:blip>
          <a:srcRect/>
          <a:stretch/>
        </p:blipFill>
        <p:spPr>
          <a:xfrm>
            <a:off x="4089791" y="2008395"/>
            <a:ext cx="2559761" cy="505857"/>
          </a:xfrm>
          <a:prstGeom prst="rect">
            <a:avLst/>
          </a:prstGeom>
          <a:noFill/>
          <a:ln>
            <a:noFill/>
          </a:ln>
        </p:spPr>
      </p:pic>
      <p:pic>
        <p:nvPicPr>
          <p:cNvPr id="531" name="Google Shape;531;p38"/>
          <p:cNvPicPr preferRelativeResize="0"/>
          <p:nvPr/>
        </p:nvPicPr>
        <p:blipFill rotWithShape="1">
          <a:blip r:embed="rId6">
            <a:alphaModFix/>
          </a:blip>
          <a:srcRect/>
          <a:stretch/>
        </p:blipFill>
        <p:spPr>
          <a:xfrm>
            <a:off x="4141694" y="3442081"/>
            <a:ext cx="2383413" cy="573536"/>
          </a:xfrm>
          <a:prstGeom prst="rect">
            <a:avLst/>
          </a:prstGeom>
          <a:noFill/>
          <a:ln>
            <a:noFill/>
          </a:ln>
        </p:spPr>
      </p:pic>
      <p:sp>
        <p:nvSpPr>
          <p:cNvPr id="533" name="Google Shape;533;p38"/>
          <p:cNvSpPr/>
          <p:nvPr/>
        </p:nvSpPr>
        <p:spPr>
          <a:xfrm>
            <a:off x="6700992" y="2222177"/>
            <a:ext cx="2036224" cy="1237159"/>
          </a:xfrm>
          <a:prstGeom prst="ellipse">
            <a:avLst/>
          </a:prstGeom>
          <a:solidFill>
            <a:srgbClr val="C9DAF8"/>
          </a:solidFill>
          <a:ln w="2540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42E22"/>
              </a:solidFill>
              <a:latin typeface="BiauKai"/>
              <a:ea typeface="BiauKai"/>
              <a:cs typeface="BiauKai"/>
              <a:sym typeface="BiauKai"/>
            </a:endParaRPr>
          </a:p>
        </p:txBody>
      </p:sp>
      <p:sp>
        <p:nvSpPr>
          <p:cNvPr id="534" name="Google Shape;534;p38"/>
          <p:cNvSpPr txBox="1"/>
          <p:nvPr/>
        </p:nvSpPr>
        <p:spPr>
          <a:xfrm>
            <a:off x="6836950" y="2596700"/>
            <a:ext cx="1968756"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餘弦相似度計算</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535" name="Google Shape;535;p38"/>
          <p:cNvPicPr preferRelativeResize="0"/>
          <p:nvPr/>
        </p:nvPicPr>
        <p:blipFill rotWithShape="1">
          <a:blip r:embed="rId7">
            <a:alphaModFix/>
          </a:blip>
          <a:srcRect t="13412"/>
          <a:stretch/>
        </p:blipFill>
        <p:spPr>
          <a:xfrm>
            <a:off x="3069774" y="4888955"/>
            <a:ext cx="5235148" cy="1415944"/>
          </a:xfrm>
          <a:prstGeom prst="rect">
            <a:avLst/>
          </a:prstGeom>
          <a:noFill/>
          <a:ln w="12700" cap="flat" cmpd="sng">
            <a:solidFill>
              <a:srgbClr val="B35100"/>
            </a:solidFill>
            <a:prstDash val="solid"/>
            <a:round/>
            <a:headEnd type="none" w="sm" len="sm"/>
            <a:tailEnd type="none" w="sm" len="sm"/>
          </a:ln>
        </p:spPr>
      </p:pic>
      <p:sp>
        <p:nvSpPr>
          <p:cNvPr id="539" name="Google Shape;539;p38"/>
          <p:cNvSpPr txBox="1"/>
          <p:nvPr/>
        </p:nvSpPr>
        <p:spPr>
          <a:xfrm>
            <a:off x="4486154" y="4352650"/>
            <a:ext cx="2462008"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計算相似度高的文章</a:t>
            </a:r>
            <a:endParaRPr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29" name="圖片 28">
            <a:extLst>
              <a:ext uri="{FF2B5EF4-FFF2-40B4-BE49-F238E27FC236}">
                <a16:creationId xmlns:a16="http://schemas.microsoft.com/office/drawing/2014/main" id="{D79E6C9B-F0E4-4BB4-AFF9-B3BDF9610EBD}"/>
              </a:ext>
            </a:extLst>
          </p:cNvPr>
          <p:cNvPicPr>
            <a:picLocks noChangeAspect="1"/>
          </p:cNvPicPr>
          <p:nvPr/>
        </p:nvPicPr>
        <p:blipFill rotWithShape="1">
          <a:blip r:embed="rId8"/>
          <a:srcRect l="34030" t="33411" r="30393" b="9952"/>
          <a:stretch/>
        </p:blipFill>
        <p:spPr>
          <a:xfrm>
            <a:off x="138547" y="5884512"/>
            <a:ext cx="714001" cy="852498"/>
          </a:xfrm>
          <a:prstGeom prst="rect">
            <a:avLst/>
          </a:prstGeom>
        </p:spPr>
      </p:pic>
      <p:sp>
        <p:nvSpPr>
          <p:cNvPr id="2" name="矩形: 摺角紙張 1">
            <a:extLst>
              <a:ext uri="{FF2B5EF4-FFF2-40B4-BE49-F238E27FC236}">
                <a16:creationId xmlns:a16="http://schemas.microsoft.com/office/drawing/2014/main" id="{C642E093-D5BE-4CF5-8DD6-16547FC037A7}"/>
              </a:ext>
            </a:extLst>
          </p:cNvPr>
          <p:cNvSpPr/>
          <p:nvPr/>
        </p:nvSpPr>
        <p:spPr>
          <a:xfrm>
            <a:off x="2377527" y="3259079"/>
            <a:ext cx="629594" cy="761428"/>
          </a:xfrm>
          <a:prstGeom prst="foldedCorner">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Google Shape;505;p37">
            <a:extLst>
              <a:ext uri="{FF2B5EF4-FFF2-40B4-BE49-F238E27FC236}">
                <a16:creationId xmlns:a16="http://schemas.microsoft.com/office/drawing/2014/main" id="{44A42D32-F8EA-47B2-88DA-62C92232ADD3}"/>
              </a:ext>
            </a:extLst>
          </p:cNvPr>
          <p:cNvSpPr/>
          <p:nvPr/>
        </p:nvSpPr>
        <p:spPr>
          <a:xfrm rot="2718871">
            <a:off x="1824537" y="2084606"/>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505;p37">
            <a:extLst>
              <a:ext uri="{FF2B5EF4-FFF2-40B4-BE49-F238E27FC236}">
                <a16:creationId xmlns:a16="http://schemas.microsoft.com/office/drawing/2014/main" id="{F88A46C7-FB55-43EB-9612-D27F24DA3C8D}"/>
              </a:ext>
            </a:extLst>
          </p:cNvPr>
          <p:cNvSpPr/>
          <p:nvPr/>
        </p:nvSpPr>
        <p:spPr>
          <a:xfrm rot="2718871">
            <a:off x="3713132" y="2026389"/>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505;p37">
            <a:extLst>
              <a:ext uri="{FF2B5EF4-FFF2-40B4-BE49-F238E27FC236}">
                <a16:creationId xmlns:a16="http://schemas.microsoft.com/office/drawing/2014/main" id="{F4C89923-3AC9-442E-8E7F-D6A557536476}"/>
              </a:ext>
            </a:extLst>
          </p:cNvPr>
          <p:cNvSpPr/>
          <p:nvPr/>
        </p:nvSpPr>
        <p:spPr>
          <a:xfrm rot="2718871">
            <a:off x="6660308" y="2004051"/>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505;p37">
            <a:extLst>
              <a:ext uri="{FF2B5EF4-FFF2-40B4-BE49-F238E27FC236}">
                <a16:creationId xmlns:a16="http://schemas.microsoft.com/office/drawing/2014/main" id="{70BB24BE-A777-4D33-AECB-D6BCAF136CF2}"/>
              </a:ext>
            </a:extLst>
          </p:cNvPr>
          <p:cNvSpPr/>
          <p:nvPr/>
        </p:nvSpPr>
        <p:spPr>
          <a:xfrm rot="7709832">
            <a:off x="7504833" y="3920501"/>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 name="Google Shape;505;p37">
            <a:extLst>
              <a:ext uri="{FF2B5EF4-FFF2-40B4-BE49-F238E27FC236}">
                <a16:creationId xmlns:a16="http://schemas.microsoft.com/office/drawing/2014/main" id="{969DF620-7484-4740-A4D2-1B2ED8C0FEB0}"/>
              </a:ext>
            </a:extLst>
          </p:cNvPr>
          <p:cNvSpPr/>
          <p:nvPr/>
        </p:nvSpPr>
        <p:spPr>
          <a:xfrm rot="17505006" flipV="1">
            <a:off x="6610055" y="3358665"/>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505;p37">
            <a:extLst>
              <a:ext uri="{FF2B5EF4-FFF2-40B4-BE49-F238E27FC236}">
                <a16:creationId xmlns:a16="http://schemas.microsoft.com/office/drawing/2014/main" id="{DE4EFFBE-566C-4E5D-909F-AE5B619D180C}"/>
              </a:ext>
            </a:extLst>
          </p:cNvPr>
          <p:cNvSpPr/>
          <p:nvPr/>
        </p:nvSpPr>
        <p:spPr>
          <a:xfrm rot="18684735" flipV="1">
            <a:off x="3551602" y="3632076"/>
            <a:ext cx="463728" cy="502342"/>
          </a:xfrm>
          <a:custGeom>
            <a:avLst/>
            <a:gdLst/>
            <a:ahLst/>
            <a:cxnLst/>
            <a:rect l="l" t="t" r="r" b="b"/>
            <a:pathLst>
              <a:path w="120000" h="120000" extrusionOk="0">
                <a:moveTo>
                  <a:pt x="0" y="120000"/>
                </a:moveTo>
                <a:quadBezTo>
                  <a:pt x="20000" y="40000"/>
                  <a:pt x="90000" y="13847"/>
                </a:quadBezTo>
                <a:lnTo>
                  <a:pt x="88310" y="0"/>
                </a:lnTo>
                <a:lnTo>
                  <a:pt x="120000" y="22847"/>
                </a:lnTo>
                <a:lnTo>
                  <a:pt x="95352" y="57694"/>
                </a:lnTo>
                <a:lnTo>
                  <a:pt x="93662" y="43847"/>
                </a:lnTo>
                <a:quadBezTo>
                  <a:pt x="30000" y="5384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8" name="圖片 7">
            <a:extLst>
              <a:ext uri="{FF2B5EF4-FFF2-40B4-BE49-F238E27FC236}">
                <a16:creationId xmlns:a16="http://schemas.microsoft.com/office/drawing/2014/main" id="{D721EDC2-C5BE-47EF-B264-A76A1A7FE41C}"/>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545" name="Google Shape;545;p39"/>
          <p:cNvSpPr txBox="1">
            <a:spLocks noGrp="1"/>
          </p:cNvSpPr>
          <p:nvPr>
            <p:ph type="title"/>
          </p:nvPr>
        </p:nvSpPr>
        <p:spPr>
          <a:xfrm>
            <a:off x="1248554" y="134852"/>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ST搜尋法效能評估</a:t>
            </a:r>
            <a:endParaRPr sz="4000" dirty="0">
              <a:solidFill>
                <a:srgbClr val="FF3300"/>
              </a:solidFill>
              <a:cs typeface="BiauKai"/>
              <a:sym typeface="BiauKai"/>
            </a:endParaRPr>
          </a:p>
        </p:txBody>
      </p:sp>
      <p:sp>
        <p:nvSpPr>
          <p:cNvPr id="549" name="Google Shape;549;p39"/>
          <p:cNvSpPr txBox="1"/>
          <p:nvPr/>
        </p:nvSpPr>
        <p:spPr>
          <a:xfrm>
            <a:off x="263526" y="947737"/>
            <a:ext cx="87558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a:t>
            </a:r>
            <a:r>
              <a:rPr lang="en-US" sz="2600" b="1" dirty="0" err="1">
                <a:solidFill>
                  <a:srgbClr val="FF0000"/>
                </a:solidFill>
                <a:latin typeface="標楷體" panose="03000509000000000000" pitchFamily="65" charset="-120"/>
                <a:ea typeface="標楷體" panose="03000509000000000000" pitchFamily="65" charset="-120"/>
              </a:rPr>
              <a:t>馬祖元宵節「擺暝」活動，既熱鬧又富文化內涵，所以能夠榮登國家重要民俗，實至名歸</a:t>
            </a:r>
            <a:endParaRPr sz="26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550" name="Google Shape;550;p39"/>
          <p:cNvGraphicFramePr/>
          <p:nvPr>
            <p:extLst>
              <p:ext uri="{D42A27DB-BD31-4B8C-83A1-F6EECF244321}">
                <p14:modId xmlns:p14="http://schemas.microsoft.com/office/powerpoint/2010/main" val="3847077217"/>
              </p:ext>
            </p:extLst>
          </p:nvPr>
        </p:nvGraphicFramePr>
        <p:xfrm>
          <a:off x="312188" y="1932938"/>
          <a:ext cx="8550900" cy="4060636"/>
        </p:xfrm>
        <a:graphic>
          <a:graphicData uri="http://schemas.openxmlformats.org/drawingml/2006/table">
            <a:tbl>
              <a:tblPr>
                <a:noFill/>
                <a:tableStyleId>{35765261-7EEA-4807-81D2-D13D1F4BFF8F}</a:tableStyleId>
              </a:tblPr>
              <a:tblGrid>
                <a:gridCol w="1281085">
                  <a:extLst>
                    <a:ext uri="{9D8B030D-6E8A-4147-A177-3AD203B41FA5}">
                      <a16:colId xmlns:a16="http://schemas.microsoft.com/office/drawing/2014/main" val="20000"/>
                    </a:ext>
                  </a:extLst>
                </a:gridCol>
                <a:gridCol w="6026727">
                  <a:extLst>
                    <a:ext uri="{9D8B030D-6E8A-4147-A177-3AD203B41FA5}">
                      <a16:colId xmlns:a16="http://schemas.microsoft.com/office/drawing/2014/main" val="20001"/>
                    </a:ext>
                  </a:extLst>
                </a:gridCol>
                <a:gridCol w="1243088">
                  <a:extLst>
                    <a:ext uri="{9D8B030D-6E8A-4147-A177-3AD203B41FA5}">
                      <a16:colId xmlns:a16="http://schemas.microsoft.com/office/drawing/2014/main" val="20002"/>
                    </a:ext>
                  </a:extLst>
                </a:gridCol>
              </a:tblGrid>
              <a:tr h="475958">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相似度</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相符文句</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nchor="ctr"/>
                </a:tc>
                <a:extLst>
                  <a:ext uri="{0D108BD9-81ED-4DB2-BD59-A6C34878D82A}">
                    <a16:rowId xmlns:a16="http://schemas.microsoft.com/office/drawing/2014/main" val="10000"/>
                  </a:ext>
                </a:extLst>
              </a:tr>
              <a:tr h="77345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0.811540</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由於「擺暝」具有文化特質，榮登國家重要民俗，肯定活動內涵，更是馬祖至高的榮譽</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1"/>
                  </a:ext>
                </a:extLst>
              </a:tr>
              <a:tr h="586036">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0.791249</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每逢元宵擺暝祭典為馬祖人的年度盛事</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2"/>
                  </a:ext>
                </a:extLst>
              </a:tr>
              <a:tr h="1070941">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0.777239</a:t>
                      </a:r>
                      <a:endParaRPr sz="2000" dirty="0"/>
                    </a:p>
                  </a:txBody>
                  <a:tcPr marL="91425" marR="91425" marT="91425" marB="91425" anchor="ctr"/>
                </a:tc>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馬祖擺暝是連江縣境內各村庄一年一度最重要的祭典，每年約莫在元宵節前後舉行，宴請境內與各方神明供品，供俸鮮花香燭，冀求神明保佑來年賜福</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r h="1070941">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0.767731</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馬祖人視元宵為神明的過年，元宵節期間為馬祖四鄉五島全年最熱鬧、各廟社友最忙碌的時候，旅台鄉親也會特別回來參與此盛會</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0"/>
          <p:cNvSpPr txBox="1">
            <a:spLocks noGrp="1"/>
          </p:cNvSpPr>
          <p:nvPr>
            <p:ph type="title"/>
          </p:nvPr>
        </p:nvSpPr>
        <p:spPr>
          <a:xfrm>
            <a:off x="1248554" y="10795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ST搜尋法效能評估</a:t>
            </a:r>
            <a:endParaRPr sz="4000" dirty="0">
              <a:solidFill>
                <a:srgbClr val="FF3300"/>
              </a:solidFill>
              <a:cs typeface="BiauKai"/>
              <a:sym typeface="BiauKai"/>
            </a:endParaRPr>
          </a:p>
        </p:txBody>
      </p:sp>
      <p:sp>
        <p:nvSpPr>
          <p:cNvPr id="559" name="Google Shape;559;p40"/>
          <p:cNvSpPr txBox="1"/>
          <p:nvPr/>
        </p:nvSpPr>
        <p:spPr>
          <a:xfrm>
            <a:off x="312250" y="1028600"/>
            <a:ext cx="85509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a:t>
            </a:r>
            <a:r>
              <a:rPr lang="en-US" sz="26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rPr>
              <a:t>: </a:t>
            </a: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兒童文學創作，內容簡單易懂，以小孩子第一次就讀幼稚園的經驗為主題</a:t>
            </a:r>
            <a:endParaRPr sz="26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560" name="Google Shape;560;p40"/>
          <p:cNvGraphicFramePr/>
          <p:nvPr>
            <p:extLst>
              <p:ext uri="{D42A27DB-BD31-4B8C-83A1-F6EECF244321}">
                <p14:modId xmlns:p14="http://schemas.microsoft.com/office/powerpoint/2010/main" val="3675518021"/>
              </p:ext>
            </p:extLst>
          </p:nvPr>
        </p:nvGraphicFramePr>
        <p:xfrm>
          <a:off x="296550" y="2107144"/>
          <a:ext cx="8550900" cy="3474600"/>
        </p:xfrm>
        <a:graphic>
          <a:graphicData uri="http://schemas.openxmlformats.org/drawingml/2006/table">
            <a:tbl>
              <a:tblPr>
                <a:noFill/>
                <a:tableStyleId>{35765261-7EEA-4807-81D2-D13D1F4BFF8F}</a:tableStyleId>
              </a:tblPr>
              <a:tblGrid>
                <a:gridCol w="1485400">
                  <a:extLst>
                    <a:ext uri="{9D8B030D-6E8A-4147-A177-3AD203B41FA5}">
                      <a16:colId xmlns:a16="http://schemas.microsoft.com/office/drawing/2014/main" val="20000"/>
                    </a:ext>
                  </a:extLst>
                </a:gridCol>
                <a:gridCol w="5782632">
                  <a:extLst>
                    <a:ext uri="{9D8B030D-6E8A-4147-A177-3AD203B41FA5}">
                      <a16:colId xmlns:a16="http://schemas.microsoft.com/office/drawing/2014/main" val="20001"/>
                    </a:ext>
                  </a:extLst>
                </a:gridCol>
                <a:gridCol w="1282868">
                  <a:extLst>
                    <a:ext uri="{9D8B030D-6E8A-4147-A177-3AD203B41FA5}">
                      <a16:colId xmlns:a16="http://schemas.microsoft.com/office/drawing/2014/main" val="20002"/>
                    </a:ext>
                  </a:extLst>
                </a:gridCol>
              </a:tblGrid>
              <a:tr h="433100">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相似度</a:t>
                      </a:r>
                      <a:endParaRPr sz="2000" dirty="0"/>
                    </a:p>
                  </a:txBody>
                  <a:tcPr marL="91425" marR="91425" marT="91425" marB="91425"/>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相符文句</a:t>
                      </a:r>
                      <a:endParaRPr sz="2000" dirty="0"/>
                    </a:p>
                  </a:txBody>
                  <a:tcPr marL="91425" marR="91425" marT="91425" marB="91425"/>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tc>
                <a:extLst>
                  <a:ext uri="{0D108BD9-81ED-4DB2-BD59-A6C34878D82A}">
                    <a16:rowId xmlns:a16="http://schemas.microsoft.com/office/drawing/2014/main" val="10000"/>
                  </a:ext>
                </a:extLst>
              </a:tr>
              <a:tr h="70100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0.859093</a:t>
                      </a:r>
                      <a:endParaRPr sz="2000" dirty="0"/>
                    </a:p>
                  </a:txBody>
                  <a:tcPr marL="91425" marR="91425" marT="91425" marB="91425" anchor="ctr"/>
                </a:tc>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此書為方梓第二本兒童文學創作，內容簡單易懂，以小孩子第一次就讀幼稚園的經驗為主題，書寫小孩面對嶄新環境的心境，也試著鼓勵年幼的讀者群，不必懼怕接觸新環境</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1"/>
                  </a:ext>
                </a:extLst>
              </a:tr>
              <a:tr h="70100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0.714937</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其中最廣為人知的是兒童文學的創作，曾連續獲得洪建全兒童文學創作獎少年小說首獎</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2"/>
                  </a:ext>
                </a:extLst>
              </a:tr>
              <a:tr h="70100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0.707403</a:t>
                      </a:r>
                      <a:endParaRPr sz="2000" dirty="0"/>
                    </a:p>
                  </a:txBody>
                  <a:tcPr marL="91425" marR="91425" marT="91425" marB="91425" anchor="ctr"/>
                </a:tc>
                <a:tc>
                  <a:txBody>
                    <a:bodyPr/>
                    <a:lstStyle/>
                    <a:p>
                      <a:pPr marL="0" lvl="0" indent="0" algn="l" rtl="0">
                        <a:spcBef>
                          <a:spcPts val="0"/>
                        </a:spcBef>
                        <a:spcAft>
                          <a:spcPts val="0"/>
                        </a:spcAft>
                        <a:buNone/>
                      </a:pPr>
                      <a:r>
                        <a:rPr lang="en-US" sz="2000" dirty="0" err="1">
                          <a:solidFill>
                            <a:schemeClr val="dk1"/>
                          </a:solidFill>
                          <a:latin typeface="標楷體" panose="03000509000000000000" pitchFamily="65" charset="-120"/>
                          <a:ea typeface="標楷體" panose="03000509000000000000" pitchFamily="65" charset="-120"/>
                        </a:rPr>
                        <a:t>對於兒童們學習美語，培養閱讀興趣，促進親子共讀，這裡猶如一座寶山</a:t>
                      </a:r>
                      <a:r>
                        <a:rPr lang="zh-TW" altLang="en-US" sz="2000" dirty="0">
                          <a:solidFill>
                            <a:schemeClr val="dk1"/>
                          </a:solidFill>
                          <a:latin typeface="標楷體" panose="03000509000000000000" pitchFamily="65" charset="-120"/>
                          <a:ea typeface="標楷體" panose="03000509000000000000" pitchFamily="65" charset="-120"/>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8" name="圖片 7">
            <a:extLst>
              <a:ext uri="{FF2B5EF4-FFF2-40B4-BE49-F238E27FC236}">
                <a16:creationId xmlns:a16="http://schemas.microsoft.com/office/drawing/2014/main" id="{B8788E6B-79EA-4563-BDB3-5BAEB4643153}"/>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8" name="圖片 7">
            <a:extLst>
              <a:ext uri="{FF2B5EF4-FFF2-40B4-BE49-F238E27FC236}">
                <a16:creationId xmlns:a16="http://schemas.microsoft.com/office/drawing/2014/main" id="{7E443C50-4B0D-4327-919B-79C7FF81A3C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565" name="Google Shape;565;p41"/>
          <p:cNvSpPr txBox="1">
            <a:spLocks noGrp="1"/>
          </p:cNvSpPr>
          <p:nvPr>
            <p:ph type="title"/>
          </p:nvPr>
        </p:nvSpPr>
        <p:spPr>
          <a:xfrm>
            <a:off x="1248554" y="121405"/>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ST搜尋法效能評估</a:t>
            </a:r>
            <a:endParaRPr sz="4000" dirty="0">
              <a:solidFill>
                <a:srgbClr val="FF3300"/>
              </a:solidFill>
              <a:cs typeface="BiauKai"/>
              <a:sym typeface="BiauKai"/>
            </a:endParaRPr>
          </a:p>
        </p:txBody>
      </p:sp>
      <p:sp>
        <p:nvSpPr>
          <p:cNvPr id="569" name="Google Shape;569;p41"/>
          <p:cNvSpPr txBox="1"/>
          <p:nvPr/>
        </p:nvSpPr>
        <p:spPr>
          <a:xfrm>
            <a:off x="330575" y="982100"/>
            <a:ext cx="85839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a:t>
            </a:r>
            <a:r>
              <a:rPr lang="en-US" sz="26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rPr>
              <a:t>: 《</a:t>
            </a: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一百首愛的十四行詩》可謂是拉丁美洲國寶詩人聶魯達最膾炙人口的雋永情詩，與《船長的詩》為姊妹作</a:t>
            </a:r>
            <a:endParaRPr sz="33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570" name="Google Shape;570;p41"/>
          <p:cNvGraphicFramePr/>
          <p:nvPr>
            <p:extLst>
              <p:ext uri="{D42A27DB-BD31-4B8C-83A1-F6EECF244321}">
                <p14:modId xmlns:p14="http://schemas.microsoft.com/office/powerpoint/2010/main" val="2980011234"/>
              </p:ext>
            </p:extLst>
          </p:nvPr>
        </p:nvGraphicFramePr>
        <p:xfrm>
          <a:off x="312188" y="1967978"/>
          <a:ext cx="8550900" cy="4206150"/>
        </p:xfrm>
        <a:graphic>
          <a:graphicData uri="http://schemas.openxmlformats.org/drawingml/2006/table">
            <a:tbl>
              <a:tblPr>
                <a:noFill/>
                <a:tableStyleId>{35765261-7EEA-4807-81D2-D13D1F4BFF8F}</a:tableStyleId>
              </a:tblPr>
              <a:tblGrid>
                <a:gridCol w="1247671">
                  <a:extLst>
                    <a:ext uri="{9D8B030D-6E8A-4147-A177-3AD203B41FA5}">
                      <a16:colId xmlns:a16="http://schemas.microsoft.com/office/drawing/2014/main" val="20000"/>
                    </a:ext>
                  </a:extLst>
                </a:gridCol>
                <a:gridCol w="6051176">
                  <a:extLst>
                    <a:ext uri="{9D8B030D-6E8A-4147-A177-3AD203B41FA5}">
                      <a16:colId xmlns:a16="http://schemas.microsoft.com/office/drawing/2014/main" val="20001"/>
                    </a:ext>
                  </a:extLst>
                </a:gridCol>
                <a:gridCol w="1252053">
                  <a:extLst>
                    <a:ext uri="{9D8B030D-6E8A-4147-A177-3AD203B41FA5}">
                      <a16:colId xmlns:a16="http://schemas.microsoft.com/office/drawing/2014/main" val="20002"/>
                    </a:ext>
                  </a:extLst>
                </a:gridCol>
              </a:tblGrid>
              <a:tr h="406913">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相似度</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相符文句</a:t>
                      </a:r>
                      <a:endParaRPr sz="2000" dirty="0"/>
                    </a:p>
                  </a:txBody>
                  <a:tcPr marL="91425" marR="91425" marT="91425" marB="91425" anchor="ctr"/>
                </a:tc>
                <a:tc>
                  <a:txBody>
                    <a:bodyPr/>
                    <a:lstStyle/>
                    <a:p>
                      <a:pPr marL="0" lvl="0" indent="0" algn="ctr" rtl="0">
                        <a:spcBef>
                          <a:spcPts val="0"/>
                        </a:spcBef>
                        <a:spcAft>
                          <a:spcPts val="0"/>
                        </a:spcAft>
                        <a:buNone/>
                      </a:pPr>
                      <a:r>
                        <a:rPr lang="en-US" sz="2000" dirty="0" err="1">
                          <a:latin typeface="標楷體" panose="03000509000000000000" pitchFamily="65" charset="-120"/>
                          <a:ea typeface="標楷體" panose="03000509000000000000" pitchFamily="65" charset="-120"/>
                        </a:rPr>
                        <a:t>是否正確</a:t>
                      </a:r>
                      <a:endParaRPr sz="2000" dirty="0"/>
                    </a:p>
                  </a:txBody>
                  <a:tcPr marL="91425" marR="91425" marT="91425" marB="91425" anchor="ctr"/>
                </a:tc>
                <a:extLst>
                  <a:ext uri="{0D108BD9-81ED-4DB2-BD59-A6C34878D82A}">
                    <a16:rowId xmlns:a16="http://schemas.microsoft.com/office/drawing/2014/main" val="10000"/>
                  </a:ext>
                </a:extLst>
              </a:tr>
              <a:tr h="1627730">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0.934349</a:t>
                      </a:r>
                      <a:endParaRPr sz="2000" dirty="0"/>
                    </a:p>
                  </a:txBody>
                  <a:tcPr marL="91425" marR="91425" marT="91425" marB="91425" anchor="ctr"/>
                </a:tc>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一百首愛的十四行詩》可謂是拉丁美洲國寶詩人聶魯達最膾炙人口的雋永情詩，與《船長的詩》為姊妹作，寫於一九五五至一九五七年間，與《船長的詩》一樣是他與第三任妻子瑪提爾德愛情的紀錄與結晶，情感細膩，除了愛情的甜美外，也附載著苦澀的陰影，卻共同構築出了愛的形貌。</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1"/>
                  </a:ext>
                </a:extLst>
              </a:tr>
              <a:tr h="1383567">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0.763069</a:t>
                      </a:r>
                      <a:endParaRPr sz="2000" dirty="0"/>
                    </a:p>
                  </a:txBody>
                  <a:tcPr marL="91425" marR="91425" marT="91425" marB="91425" anchor="ctr"/>
                </a:tc>
                <a:tc>
                  <a:txBody>
                    <a:bodyPr/>
                    <a:lstStyle/>
                    <a:p>
                      <a:pPr marL="0" lvl="0" indent="0" algn="l" rtl="0">
                        <a:spcBef>
                          <a:spcPts val="0"/>
                        </a:spcBef>
                        <a:spcAft>
                          <a:spcPts val="0"/>
                        </a:spcAft>
                        <a:buNone/>
                      </a:pPr>
                      <a:r>
                        <a:rPr lang="en-US" sz="2000" dirty="0">
                          <a:solidFill>
                            <a:schemeClr val="dk1"/>
                          </a:solidFill>
                          <a:latin typeface="標楷體" panose="03000509000000000000" pitchFamily="65" charset="-120"/>
                          <a:ea typeface="標楷體" panose="03000509000000000000" pitchFamily="65" charset="-120"/>
                        </a:rPr>
                        <a:t>作者聶魯達，智利詩人，1971年諾貝爾文學獎得主，被喻為二十世紀最偉大的拉丁美洲詩人，對世界富有熱情，且對文學創作具強烈使命感，創作許多以土地為主題的作品，而他豐沛的情感也讓他創作出許多動人的愛情詩</a:t>
                      </a:r>
                      <a:r>
                        <a:rPr lang="zh-TW" altLang="en-US" sz="2000" dirty="0">
                          <a:solidFill>
                            <a:schemeClr val="dk1"/>
                          </a:solidFill>
                        </a:rPr>
                        <a:t>。</a:t>
                      </a:r>
                      <a:endParaRPr sz="2000" dirty="0"/>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26"/>
          <p:cNvSpPr txBox="1">
            <a:spLocks noGrp="1"/>
          </p:cNvSpPr>
          <p:nvPr>
            <p:ph type="title"/>
          </p:nvPr>
        </p:nvSpPr>
        <p:spPr>
          <a:xfrm>
            <a:off x="767550" y="136397"/>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zh-TW" altLang="en-US" sz="4000" dirty="0">
                <a:latin typeface="標楷體" panose="03000509000000000000" pitchFamily="65" charset="-120"/>
                <a:ea typeface="標楷體" panose="03000509000000000000" pitchFamily="65" charset="-120"/>
              </a:rPr>
              <a:t>團隊介紹</a:t>
            </a:r>
            <a:endParaRPr sz="4000" dirty="0">
              <a:latin typeface="標楷體" panose="03000509000000000000" pitchFamily="65" charset="-120"/>
              <a:ea typeface="標楷體" panose="03000509000000000000" pitchFamily="65" charset="-120"/>
            </a:endParaRPr>
          </a:p>
        </p:txBody>
      </p:sp>
      <p:pic>
        <p:nvPicPr>
          <p:cNvPr id="18" name="Google Shape;171;p22">
            <a:extLst>
              <a:ext uri="{FF2B5EF4-FFF2-40B4-BE49-F238E27FC236}">
                <a16:creationId xmlns:a16="http://schemas.microsoft.com/office/drawing/2014/main" id="{EAD67E97-FA1A-455E-B0C1-BF3C61B5244C}"/>
              </a:ext>
            </a:extLst>
          </p:cNvPr>
          <p:cNvPicPr preferRelativeResize="0"/>
          <p:nvPr/>
        </p:nvPicPr>
        <p:blipFill rotWithShape="1">
          <a:blip r:embed="rId3">
            <a:alphaModFix/>
          </a:blip>
          <a:srcRect/>
          <a:stretch/>
        </p:blipFill>
        <p:spPr>
          <a:xfrm>
            <a:off x="966854" y="955512"/>
            <a:ext cx="3549726" cy="2473488"/>
          </a:xfrm>
          <a:prstGeom prst="rect">
            <a:avLst/>
          </a:prstGeom>
          <a:noFill/>
          <a:ln>
            <a:noFill/>
          </a:ln>
          <a:effectLst>
            <a:softEdge rad="114300"/>
          </a:effectLst>
        </p:spPr>
      </p:pic>
      <p:sp>
        <p:nvSpPr>
          <p:cNvPr id="19" name="Google Shape;170;p22">
            <a:extLst>
              <a:ext uri="{FF2B5EF4-FFF2-40B4-BE49-F238E27FC236}">
                <a16:creationId xmlns:a16="http://schemas.microsoft.com/office/drawing/2014/main" id="{18FF7F0F-8F7B-4690-BF5C-2AAF2C04B66D}"/>
              </a:ext>
            </a:extLst>
          </p:cNvPr>
          <p:cNvSpPr txBox="1"/>
          <p:nvPr/>
        </p:nvSpPr>
        <p:spPr>
          <a:xfrm>
            <a:off x="4754083" y="367757"/>
            <a:ext cx="3930300" cy="3611205"/>
          </a:xfrm>
          <a:prstGeom prst="rect">
            <a:avLst/>
          </a:prstGeom>
          <a:noFill/>
          <a:ln>
            <a:noFill/>
          </a:ln>
        </p:spPr>
        <p:txBody>
          <a:bodyPr spcFirstLastPara="1" wrap="square" lIns="91400" tIns="45700" rIns="91400" bIns="45700" anchor="t" anchorCtr="0">
            <a:spAutoFit/>
          </a:bodyPr>
          <a:lstStyle/>
          <a:p>
            <a:pPr marL="0" marR="0" lvl="0" indent="0" algn="l" rtl="0">
              <a:lnSpc>
                <a:spcPct val="200000"/>
              </a:lnSpc>
              <a:spcBef>
                <a:spcPts val="0"/>
              </a:spcBef>
              <a:spcAft>
                <a:spcPts val="0"/>
              </a:spcAft>
              <a:buClr>
                <a:srgbClr val="000000"/>
              </a:buClr>
              <a:buSzPts val="1800"/>
              <a:buFont typeface="Arial"/>
              <a:buNone/>
            </a:pPr>
            <a:endParaRPr sz="14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0"/>
              </a:spcBef>
              <a:spcAft>
                <a:spcPts val="0"/>
              </a:spcAft>
              <a:buClr>
                <a:srgbClr val="000000"/>
              </a:buClr>
              <a:buSzPts val="1800"/>
              <a:buFont typeface="Arial"/>
              <a:buNone/>
            </a:pPr>
            <a:endParaRPr sz="14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0"/>
              </a:spcBef>
              <a:spcAft>
                <a:spcPts val="0"/>
              </a:spcAft>
              <a:buClr>
                <a:srgbClr val="000000"/>
              </a:buClr>
              <a:buSzPts val="1800"/>
              <a:buFont typeface="Arial"/>
              <a:buNone/>
            </a:pPr>
            <a:endParaRPr sz="14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0"/>
              </a:spcBef>
              <a:spcAft>
                <a:spcPts val="0"/>
              </a:spcAft>
              <a:buClr>
                <a:srgbClr val="000000"/>
              </a:buClr>
              <a:buSzPts val="1800"/>
              <a:buFont typeface="Arial"/>
              <a:buNone/>
            </a:pPr>
            <a:endParaRPr sz="14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0"/>
              </a:spcBef>
              <a:spcAft>
                <a:spcPts val="0"/>
              </a:spcAft>
              <a:buClr>
                <a:srgbClr val="000000"/>
              </a:buClr>
              <a:buSzPts val="1800"/>
              <a:buFont typeface="Arial"/>
              <a:buNone/>
            </a:pPr>
            <a:r>
              <a:rPr lang="en-US" sz="1800" b="1" i="0" u="none" strike="noStrike" cap="none" dirty="0" err="1">
                <a:solidFill>
                  <a:srgbClr val="000000"/>
                </a:solidFill>
                <a:latin typeface="DFKai-SB"/>
                <a:ea typeface="DFKai-SB"/>
                <a:cs typeface="DFKai-SB"/>
                <a:sym typeface="DFKai-SB"/>
              </a:rPr>
              <a:t>學歷：中央大學資訊工程系</a:t>
            </a:r>
            <a:r>
              <a:rPr lang="en-US" sz="1800" b="1" i="0" u="none" strike="noStrike" cap="none" dirty="0">
                <a:solidFill>
                  <a:srgbClr val="000000"/>
                </a:solidFill>
                <a:latin typeface="DFKai-SB"/>
                <a:ea typeface="DFKai-SB"/>
                <a:cs typeface="DFKai-SB"/>
                <a:sym typeface="DFKai-SB"/>
              </a:rPr>
              <a:t> </a:t>
            </a:r>
            <a:r>
              <a:rPr lang="en-US" sz="1800" b="1" i="0" u="none" strike="noStrike" cap="none" dirty="0" err="1">
                <a:solidFill>
                  <a:srgbClr val="000000"/>
                </a:solidFill>
                <a:latin typeface="DFKai-SB"/>
                <a:ea typeface="DFKai-SB"/>
                <a:cs typeface="DFKai-SB"/>
                <a:sym typeface="DFKai-SB"/>
              </a:rPr>
              <a:t>博士</a:t>
            </a:r>
            <a:endParaRPr sz="18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0"/>
              </a:spcBef>
              <a:spcAft>
                <a:spcPts val="0"/>
              </a:spcAft>
              <a:buClr>
                <a:srgbClr val="000000"/>
              </a:buClr>
              <a:buSzPts val="1800"/>
              <a:buFont typeface="Arial"/>
              <a:buNone/>
            </a:pPr>
            <a:r>
              <a:rPr lang="en-US" sz="1800" b="1" i="0" u="none" strike="noStrike" cap="none" dirty="0" err="1">
                <a:solidFill>
                  <a:srgbClr val="000000"/>
                </a:solidFill>
                <a:latin typeface="DFKai-SB"/>
                <a:ea typeface="DFKai-SB"/>
                <a:cs typeface="DFKai-SB"/>
                <a:sym typeface="DFKai-SB"/>
              </a:rPr>
              <a:t>現職：真理大學資訊工程學系</a:t>
            </a:r>
            <a:r>
              <a:rPr lang="en-US" sz="1800" b="1" i="0" u="none" strike="noStrike" cap="none" dirty="0">
                <a:solidFill>
                  <a:srgbClr val="000000"/>
                </a:solidFill>
                <a:latin typeface="DFKai-SB"/>
                <a:ea typeface="DFKai-SB"/>
                <a:cs typeface="DFKai-SB"/>
                <a:sym typeface="DFKai-SB"/>
              </a:rPr>
              <a:t> </a:t>
            </a:r>
            <a:r>
              <a:rPr lang="en-US" sz="1800" b="1" i="0" u="none" strike="noStrike" cap="none" dirty="0" err="1">
                <a:solidFill>
                  <a:srgbClr val="000000"/>
                </a:solidFill>
                <a:latin typeface="DFKai-SB"/>
                <a:ea typeface="DFKai-SB"/>
                <a:cs typeface="DFKai-SB"/>
                <a:sym typeface="DFKai-SB"/>
              </a:rPr>
              <a:t>教授</a:t>
            </a:r>
            <a:endParaRPr sz="1800" b="1" i="0" u="none" strike="noStrike" cap="none" dirty="0">
              <a:solidFill>
                <a:srgbClr val="000000"/>
              </a:solidFill>
              <a:latin typeface="DFKai-SB"/>
              <a:ea typeface="DFKai-SB"/>
              <a:cs typeface="DFKai-SB"/>
              <a:sym typeface="DFKai-SB"/>
            </a:endParaRPr>
          </a:p>
          <a:p>
            <a:pPr marL="0" marR="0" lvl="0" indent="0" algn="l" rtl="0">
              <a:lnSpc>
                <a:spcPct val="200000"/>
              </a:lnSpc>
              <a:spcBef>
                <a:spcPts val="2000"/>
              </a:spcBef>
              <a:spcAft>
                <a:spcPts val="0"/>
              </a:spcAft>
              <a:buClr>
                <a:srgbClr val="000000"/>
              </a:buClr>
              <a:buSzPts val="1800"/>
              <a:buFont typeface="Arial"/>
              <a:buNone/>
            </a:pPr>
            <a:endParaRPr sz="1400" b="1" i="0" u="none" strike="noStrike" cap="none" dirty="0">
              <a:solidFill>
                <a:srgbClr val="000000"/>
              </a:solidFill>
              <a:latin typeface="DFKai-SB"/>
              <a:ea typeface="DFKai-SB"/>
              <a:cs typeface="DFKai-SB"/>
              <a:sym typeface="DFKai-SB"/>
            </a:endParaRPr>
          </a:p>
        </p:txBody>
      </p:sp>
      <p:sp>
        <p:nvSpPr>
          <p:cNvPr id="21" name="Google Shape;172;p22">
            <a:extLst>
              <a:ext uri="{FF2B5EF4-FFF2-40B4-BE49-F238E27FC236}">
                <a16:creationId xmlns:a16="http://schemas.microsoft.com/office/drawing/2014/main" id="{6FF4EA59-92E7-4873-AD35-338D2E25FDFA}"/>
              </a:ext>
            </a:extLst>
          </p:cNvPr>
          <p:cNvSpPr txBox="1"/>
          <p:nvPr/>
        </p:nvSpPr>
        <p:spPr>
          <a:xfrm>
            <a:off x="4279890" y="1465360"/>
            <a:ext cx="3930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err="1">
                <a:solidFill>
                  <a:srgbClr val="000000"/>
                </a:solidFill>
                <a:latin typeface="DFKai-SB"/>
                <a:ea typeface="DFKai-SB"/>
                <a:cs typeface="DFKai-SB"/>
                <a:sym typeface="DFKai-SB"/>
              </a:rPr>
              <a:t>游國忠</a:t>
            </a:r>
            <a:r>
              <a:rPr lang="en-US" sz="4000" b="1" i="0" u="none" strike="noStrike" cap="none" dirty="0">
                <a:solidFill>
                  <a:srgbClr val="000000"/>
                </a:solidFill>
                <a:latin typeface="DFKai-SB"/>
                <a:ea typeface="DFKai-SB"/>
                <a:cs typeface="DFKai-SB"/>
                <a:sym typeface="DFKai-SB"/>
              </a:rPr>
              <a:t> </a:t>
            </a:r>
            <a:r>
              <a:rPr lang="en-US" sz="4000" b="1" i="0" u="none" strike="noStrike" cap="none" dirty="0" err="1">
                <a:solidFill>
                  <a:srgbClr val="000000"/>
                </a:solidFill>
                <a:latin typeface="DFKai-SB"/>
                <a:ea typeface="DFKai-SB"/>
                <a:cs typeface="DFKai-SB"/>
                <a:sym typeface="DFKai-SB"/>
              </a:rPr>
              <a:t>教授</a:t>
            </a:r>
            <a:endParaRPr sz="4000" b="1" i="0" u="none" strike="noStrike" cap="none" dirty="0">
              <a:solidFill>
                <a:srgbClr val="000000"/>
              </a:solidFill>
              <a:latin typeface="DFKai-SB"/>
              <a:ea typeface="DFKai-SB"/>
              <a:cs typeface="DFKai-SB"/>
              <a:sym typeface="DFKai-SB"/>
            </a:endParaRPr>
          </a:p>
        </p:txBody>
      </p:sp>
      <p:sp>
        <p:nvSpPr>
          <p:cNvPr id="24" name="Google Shape;173;p22">
            <a:extLst>
              <a:ext uri="{FF2B5EF4-FFF2-40B4-BE49-F238E27FC236}">
                <a16:creationId xmlns:a16="http://schemas.microsoft.com/office/drawing/2014/main" id="{29591709-5618-4833-B5EE-427E1F311CC6}"/>
              </a:ext>
            </a:extLst>
          </p:cNvPr>
          <p:cNvSpPr txBox="1"/>
          <p:nvPr/>
        </p:nvSpPr>
        <p:spPr>
          <a:xfrm>
            <a:off x="-75696" y="3329942"/>
            <a:ext cx="4920343" cy="3416279"/>
          </a:xfrm>
          <a:prstGeom prst="rect">
            <a:avLst/>
          </a:prstGeom>
          <a:noFill/>
          <a:ln>
            <a:noFill/>
          </a:ln>
        </p:spPr>
        <p:txBody>
          <a:bodyPr spcFirstLastPara="1" wrap="square" lIns="91425" tIns="45700" rIns="91425" bIns="45700" anchor="t" anchorCtr="0">
            <a:spAutoFit/>
          </a:bodyPr>
          <a:lstStyle/>
          <a:p>
            <a:pPr marL="482600" marR="0" lvl="0" indent="-342900" algn="l" rtl="0">
              <a:lnSpc>
                <a:spcPct val="150000"/>
              </a:lnSpc>
              <a:spcBef>
                <a:spcPts val="0"/>
              </a:spcBef>
              <a:spcAft>
                <a:spcPts val="0"/>
              </a:spcAft>
              <a:buClr>
                <a:srgbClr val="000000"/>
              </a:buClr>
              <a:buSzPts val="1400"/>
              <a:buFont typeface="Wingdings" panose="05000000000000000000" pitchFamily="2" charset="2"/>
              <a:buChar char="ü"/>
            </a:pPr>
            <a:r>
              <a:rPr lang="en-US" sz="1600" b="1" i="0" u="none" strike="noStrike" cap="none" dirty="0">
                <a:solidFill>
                  <a:srgbClr val="000000"/>
                </a:solidFill>
                <a:latin typeface="DFKai-SB"/>
                <a:ea typeface="DFKai-SB"/>
                <a:cs typeface="DFKai-SB"/>
                <a:sym typeface="DFKai-SB"/>
              </a:rPr>
              <a:t>108-1 </a:t>
            </a:r>
            <a:r>
              <a:rPr lang="en-US" sz="1600" b="1" i="0" u="none" strike="noStrike" cap="none" dirty="0" err="1">
                <a:solidFill>
                  <a:srgbClr val="000000"/>
                </a:solidFill>
                <a:latin typeface="DFKai-SB"/>
                <a:ea typeface="DFKai-SB"/>
                <a:cs typeface="DFKai-SB"/>
                <a:sym typeface="DFKai-SB"/>
              </a:rPr>
              <a:t>經濟部工業局AIGO解題競賽</a:t>
            </a:r>
            <a:r>
              <a:rPr lang="en-US" sz="1600" b="1" i="0" u="none" strike="noStrike" cap="none" dirty="0">
                <a:solidFill>
                  <a:srgbClr val="000000"/>
                </a:solidFill>
                <a:latin typeface="DFKai-SB"/>
                <a:ea typeface="DFKai-SB"/>
                <a:cs typeface="DFKai-SB"/>
                <a:sym typeface="DFKai-SB"/>
              </a:rPr>
              <a:t> </a:t>
            </a:r>
            <a:r>
              <a:rPr lang="en-US" sz="1600" b="1" i="0" u="none" strike="noStrike" cap="none" dirty="0" err="1">
                <a:solidFill>
                  <a:srgbClr val="FF0000"/>
                </a:solidFill>
                <a:latin typeface="DFKai-SB"/>
                <a:ea typeface="DFKai-SB"/>
                <a:cs typeface="DFKai-SB"/>
                <a:sym typeface="DFKai-SB"/>
              </a:rPr>
              <a:t>實證優勝獎</a:t>
            </a:r>
            <a:br>
              <a:rPr lang="en-US" sz="1600" b="1" i="0" u="none" strike="noStrike" cap="none" dirty="0">
                <a:solidFill>
                  <a:srgbClr val="FF0000"/>
                </a:solidFill>
                <a:latin typeface="DFKai-SB"/>
                <a:ea typeface="DFKai-SB"/>
                <a:cs typeface="DFKai-SB"/>
                <a:sym typeface="DFKai-SB"/>
              </a:rPr>
            </a:br>
            <a:r>
              <a:rPr lang="en-US" sz="1600" b="1" i="0" u="none" strike="noStrike" cap="none" dirty="0" err="1">
                <a:solidFill>
                  <a:srgbClr val="000000"/>
                </a:solidFill>
                <a:latin typeface="DFKai-SB"/>
                <a:ea typeface="DFKai-SB"/>
                <a:cs typeface="DFKai-SB"/>
                <a:sym typeface="DFKai-SB"/>
              </a:rPr>
              <a:t>馬訓冷凝-三立電視</a:t>
            </a:r>
            <a:r>
              <a:rPr lang="en-US" sz="1600" b="1" i="0" u="none" strike="noStrike" cap="none" dirty="0">
                <a:solidFill>
                  <a:srgbClr val="000000"/>
                </a:solidFill>
                <a:latin typeface="DFKai-SB"/>
                <a:ea typeface="DFKai-SB"/>
                <a:cs typeface="DFKai-SB"/>
                <a:sym typeface="DFKai-SB"/>
              </a:rPr>
              <a:t> </a:t>
            </a:r>
            <a:br>
              <a:rPr lang="en-US" sz="1600" b="1" i="0" u="none" strike="noStrike" cap="none" dirty="0">
                <a:solidFill>
                  <a:srgbClr val="000000"/>
                </a:solidFill>
                <a:latin typeface="DFKai-SB"/>
                <a:ea typeface="DFKai-SB"/>
                <a:cs typeface="DFKai-SB"/>
                <a:sym typeface="DFKai-SB"/>
              </a:rPr>
            </a:br>
            <a:r>
              <a:rPr lang="en-US" sz="1600" b="1" i="0" u="none" strike="noStrike" cap="none" dirty="0" err="1">
                <a:solidFill>
                  <a:srgbClr val="000000"/>
                </a:solidFill>
                <a:latin typeface="DFKai-SB"/>
                <a:ea typeface="DFKai-SB"/>
                <a:cs typeface="DFKai-SB"/>
                <a:sym typeface="DFKai-SB"/>
              </a:rPr>
              <a:t>自動化分類與關鍵字推薦</a:t>
            </a:r>
            <a:r>
              <a:rPr lang="en-US" sz="1600" b="1" i="0" u="none" strike="noStrike" cap="none" dirty="0">
                <a:solidFill>
                  <a:srgbClr val="000000"/>
                </a:solidFill>
                <a:latin typeface="DFKai-SB"/>
                <a:ea typeface="DFKai-SB"/>
                <a:cs typeface="DFKai-SB"/>
                <a:sym typeface="DFKai-SB"/>
              </a:rPr>
              <a:t> (</a:t>
            </a:r>
            <a:r>
              <a:rPr lang="en-US" sz="1600" b="1" i="0" u="none" strike="noStrike" cap="none" dirty="0" err="1">
                <a:solidFill>
                  <a:srgbClr val="0070C0"/>
                </a:solidFill>
                <a:latin typeface="DFKai-SB"/>
                <a:ea typeface="DFKai-SB"/>
                <a:cs typeface="DFKai-SB"/>
                <a:sym typeface="DFKai-SB"/>
              </a:rPr>
              <a:t>自然語言處理</a:t>
            </a:r>
            <a:r>
              <a:rPr lang="en-US" sz="1600" b="1" i="0" u="none" strike="noStrike" cap="none" dirty="0">
                <a:solidFill>
                  <a:srgbClr val="000000"/>
                </a:solidFill>
                <a:latin typeface="DFKai-SB"/>
                <a:ea typeface="DFKai-SB"/>
                <a:cs typeface="DFKai-SB"/>
                <a:sym typeface="DFKai-SB"/>
              </a:rPr>
              <a:t>)</a:t>
            </a:r>
            <a:endParaRPr sz="1600" b="1" i="0" u="none" strike="noStrike" cap="none" dirty="0">
              <a:solidFill>
                <a:srgbClr val="000000"/>
              </a:solidFill>
              <a:latin typeface="DFKai-SB"/>
              <a:ea typeface="DFKai-SB"/>
              <a:cs typeface="DFKai-SB"/>
              <a:sym typeface="DFKai-SB"/>
            </a:endParaRPr>
          </a:p>
          <a:p>
            <a:pPr marL="482600" marR="0" lvl="0" indent="-342900" algn="l" rtl="0">
              <a:lnSpc>
                <a:spcPct val="150000"/>
              </a:lnSpc>
              <a:spcBef>
                <a:spcPts val="0"/>
              </a:spcBef>
              <a:spcAft>
                <a:spcPts val="0"/>
              </a:spcAft>
              <a:buClr>
                <a:srgbClr val="000000"/>
              </a:buClr>
              <a:buSzPts val="1400"/>
              <a:buFont typeface="Wingdings" panose="05000000000000000000" pitchFamily="2" charset="2"/>
              <a:buChar char="ü"/>
            </a:pPr>
            <a:r>
              <a:rPr lang="en-US" sz="1600" b="1" i="0" u="none" strike="noStrike" cap="none" dirty="0">
                <a:solidFill>
                  <a:srgbClr val="000000"/>
                </a:solidFill>
                <a:latin typeface="DFKai-SB"/>
                <a:ea typeface="DFKai-SB"/>
                <a:cs typeface="DFKai-SB"/>
                <a:sym typeface="DFKai-SB"/>
              </a:rPr>
              <a:t>108-2 </a:t>
            </a:r>
            <a:r>
              <a:rPr lang="en-US" sz="1600" b="1" i="0" u="none" strike="noStrike" cap="none" dirty="0" err="1">
                <a:solidFill>
                  <a:srgbClr val="000000"/>
                </a:solidFill>
                <a:latin typeface="DFKai-SB"/>
                <a:ea typeface="DFKai-SB"/>
                <a:cs typeface="DFKai-SB"/>
                <a:sym typeface="DFKai-SB"/>
              </a:rPr>
              <a:t>經濟部工業局AIGO解題競賽</a:t>
            </a:r>
            <a:r>
              <a:rPr lang="en-US" sz="1600" b="1" i="0" u="none" strike="noStrike" cap="none" dirty="0">
                <a:solidFill>
                  <a:srgbClr val="000000"/>
                </a:solidFill>
                <a:latin typeface="DFKai-SB"/>
                <a:ea typeface="DFKai-SB"/>
                <a:cs typeface="DFKai-SB"/>
                <a:sym typeface="DFKai-SB"/>
              </a:rPr>
              <a:t> </a:t>
            </a:r>
            <a:r>
              <a:rPr lang="en-US" sz="1600" b="1" i="0" u="none" strike="noStrike" cap="none" dirty="0" err="1">
                <a:solidFill>
                  <a:srgbClr val="FF0000"/>
                </a:solidFill>
                <a:latin typeface="DFKai-SB"/>
                <a:ea typeface="DFKai-SB"/>
                <a:cs typeface="DFKai-SB"/>
                <a:sym typeface="DFKai-SB"/>
              </a:rPr>
              <a:t>實證佳作獎</a:t>
            </a:r>
            <a:br>
              <a:rPr lang="en-US" sz="1600" b="1" i="0" u="none" strike="noStrike" cap="none" dirty="0">
                <a:solidFill>
                  <a:srgbClr val="FF0000"/>
                </a:solidFill>
                <a:latin typeface="DFKai-SB"/>
                <a:ea typeface="DFKai-SB"/>
                <a:cs typeface="DFKai-SB"/>
                <a:sym typeface="DFKai-SB"/>
              </a:rPr>
            </a:br>
            <a:r>
              <a:rPr lang="en-US" sz="1600" b="1" i="0" u="none" strike="noStrike" cap="none" dirty="0" err="1">
                <a:solidFill>
                  <a:srgbClr val="000000"/>
                </a:solidFill>
                <a:latin typeface="DFKai-SB"/>
                <a:ea typeface="DFKai-SB"/>
                <a:cs typeface="DFKai-SB"/>
                <a:sym typeface="DFKai-SB"/>
              </a:rPr>
              <a:t>馬訓冷凝-叡揚資訊</a:t>
            </a:r>
            <a:br>
              <a:rPr lang="en-US" sz="1600" b="1" i="0" u="none" strike="noStrike" cap="none" dirty="0">
                <a:solidFill>
                  <a:srgbClr val="000000"/>
                </a:solidFill>
                <a:latin typeface="DFKai-SB"/>
                <a:ea typeface="DFKai-SB"/>
                <a:cs typeface="DFKai-SB"/>
                <a:sym typeface="DFKai-SB"/>
              </a:rPr>
            </a:br>
            <a:r>
              <a:rPr lang="en-US" sz="1600" b="1" i="0" u="none" strike="noStrike" cap="none" dirty="0" err="1">
                <a:solidFill>
                  <a:srgbClr val="000000"/>
                </a:solidFill>
                <a:latin typeface="DFKai-SB"/>
                <a:ea typeface="DFKai-SB"/>
                <a:cs typeface="DFKai-SB"/>
                <a:sym typeface="DFKai-SB"/>
              </a:rPr>
              <a:t>染色機多目標預測及優化建議演算</a:t>
            </a:r>
            <a:r>
              <a:rPr lang="en-US" sz="1600" b="1" i="0" u="none" strike="noStrike" cap="none" dirty="0">
                <a:solidFill>
                  <a:srgbClr val="000000"/>
                </a:solidFill>
                <a:latin typeface="DFKai-SB"/>
                <a:ea typeface="DFKai-SB"/>
                <a:cs typeface="DFKai-SB"/>
                <a:sym typeface="DFKai-SB"/>
              </a:rPr>
              <a:t>(</a:t>
            </a:r>
            <a:r>
              <a:rPr lang="en-US" sz="1600" b="1" i="0" u="none" strike="noStrike" cap="none" dirty="0" err="1">
                <a:solidFill>
                  <a:srgbClr val="7030A0"/>
                </a:solidFill>
                <a:latin typeface="DFKai-SB"/>
                <a:ea typeface="DFKai-SB"/>
                <a:cs typeface="DFKai-SB"/>
                <a:sym typeface="DFKai-SB"/>
              </a:rPr>
              <a:t>數據分析</a:t>
            </a:r>
            <a:r>
              <a:rPr lang="en-US" sz="1600" b="1" i="0" u="none" strike="noStrike" cap="none" dirty="0">
                <a:solidFill>
                  <a:srgbClr val="000000"/>
                </a:solidFill>
                <a:latin typeface="DFKai-SB"/>
                <a:ea typeface="DFKai-SB"/>
                <a:cs typeface="DFKai-SB"/>
                <a:sym typeface="DFKai-SB"/>
              </a:rPr>
              <a:t>)</a:t>
            </a:r>
            <a:endParaRPr sz="1600" b="1" i="0" u="none" strike="noStrike" cap="none" dirty="0">
              <a:solidFill>
                <a:srgbClr val="000000"/>
              </a:solidFill>
              <a:latin typeface="DFKai-SB"/>
              <a:ea typeface="DFKai-SB"/>
              <a:cs typeface="DFKai-SB"/>
              <a:sym typeface="DFKai-SB"/>
            </a:endParaRPr>
          </a:p>
          <a:p>
            <a:pPr marL="482600" marR="0" lvl="0" indent="-342900" algn="l" rtl="0">
              <a:lnSpc>
                <a:spcPct val="150000"/>
              </a:lnSpc>
              <a:spcBef>
                <a:spcPts val="0"/>
              </a:spcBef>
              <a:spcAft>
                <a:spcPts val="0"/>
              </a:spcAft>
              <a:buClr>
                <a:srgbClr val="000000"/>
              </a:buClr>
              <a:buSzPts val="1400"/>
              <a:buFont typeface="Wingdings" panose="05000000000000000000" pitchFamily="2" charset="2"/>
              <a:buChar char="ü"/>
            </a:pPr>
            <a:r>
              <a:rPr lang="en-US" sz="1600" b="1" i="0" u="none" strike="noStrike" cap="none" dirty="0">
                <a:solidFill>
                  <a:srgbClr val="000000"/>
                </a:solidFill>
                <a:latin typeface="DFKai-SB"/>
                <a:ea typeface="DFKai-SB"/>
                <a:cs typeface="DFKai-SB"/>
                <a:sym typeface="DFKai-SB"/>
              </a:rPr>
              <a:t>109 </a:t>
            </a:r>
            <a:r>
              <a:rPr lang="en-US" sz="1600" b="1" i="0" u="none" strike="noStrike" cap="none" dirty="0" err="1">
                <a:solidFill>
                  <a:srgbClr val="000000"/>
                </a:solidFill>
                <a:latin typeface="DFKai-SB"/>
                <a:ea typeface="DFKai-SB"/>
                <a:cs typeface="DFKai-SB"/>
                <a:sym typeface="DFKai-SB"/>
              </a:rPr>
              <a:t>經濟部工業局AIGO解題競賽</a:t>
            </a:r>
            <a:r>
              <a:rPr lang="en-US" sz="1600" b="1" i="0" u="none" strike="noStrike" cap="none" dirty="0">
                <a:solidFill>
                  <a:srgbClr val="000000"/>
                </a:solidFill>
                <a:latin typeface="DFKai-SB"/>
                <a:ea typeface="DFKai-SB"/>
                <a:cs typeface="DFKai-SB"/>
                <a:sym typeface="DFKai-SB"/>
              </a:rPr>
              <a:t> </a:t>
            </a:r>
            <a:r>
              <a:rPr lang="en-US" sz="1600" b="1" i="0" u="none" strike="noStrike" cap="none" dirty="0" err="1">
                <a:solidFill>
                  <a:srgbClr val="FF0000"/>
                </a:solidFill>
                <a:latin typeface="DFKai-SB"/>
                <a:ea typeface="DFKai-SB"/>
                <a:cs typeface="DFKai-SB"/>
                <a:sym typeface="DFKai-SB"/>
              </a:rPr>
              <a:t>入圍得獎</a:t>
            </a:r>
            <a:endParaRPr sz="1600" b="1" i="0" u="none" strike="noStrike" cap="none" dirty="0">
              <a:solidFill>
                <a:srgbClr val="FF0000"/>
              </a:solidFill>
              <a:latin typeface="DFKai-SB"/>
              <a:ea typeface="DFKai-SB"/>
              <a:cs typeface="DFKai-SB"/>
              <a:sym typeface="DFKai-SB"/>
            </a:endParaRPr>
          </a:p>
          <a:p>
            <a:pPr marL="457200" marR="0" lvl="0" algn="l" rtl="0">
              <a:lnSpc>
                <a:spcPct val="150000"/>
              </a:lnSpc>
              <a:spcBef>
                <a:spcPts val="0"/>
              </a:spcBef>
              <a:spcAft>
                <a:spcPts val="0"/>
              </a:spcAft>
              <a:buClr>
                <a:srgbClr val="000000"/>
              </a:buClr>
              <a:buSzPts val="1400"/>
            </a:pPr>
            <a:r>
              <a:rPr lang="en-US" sz="1600" b="1" i="0" u="none" strike="noStrike" cap="none" dirty="0" err="1">
                <a:solidFill>
                  <a:srgbClr val="000000"/>
                </a:solidFill>
                <a:latin typeface="DFKai-SB"/>
                <a:ea typeface="DFKai-SB"/>
                <a:cs typeface="DFKai-SB"/>
                <a:sym typeface="DFKai-SB"/>
              </a:rPr>
              <a:t>迪普學習-內政部統計處</a:t>
            </a:r>
            <a:endParaRPr sz="1600" b="1" i="0" u="none" strike="noStrike" cap="none" dirty="0">
              <a:solidFill>
                <a:srgbClr val="000000"/>
              </a:solidFill>
              <a:latin typeface="DFKai-SB"/>
              <a:ea typeface="DFKai-SB"/>
              <a:cs typeface="DFKai-SB"/>
              <a:sym typeface="DFKai-SB"/>
            </a:endParaRPr>
          </a:p>
          <a:p>
            <a:pPr marL="457200" marR="0" lvl="0" algn="l" rtl="0">
              <a:lnSpc>
                <a:spcPct val="150000"/>
              </a:lnSpc>
              <a:spcBef>
                <a:spcPts val="0"/>
              </a:spcBef>
              <a:spcAft>
                <a:spcPts val="0"/>
              </a:spcAft>
              <a:buClr>
                <a:srgbClr val="000000"/>
              </a:buClr>
              <a:buSzPts val="1400"/>
            </a:pPr>
            <a:r>
              <a:rPr lang="en-US" sz="1600" b="1" i="0" u="none" strike="noStrike" cap="none" dirty="0" err="1">
                <a:solidFill>
                  <a:srgbClr val="000000"/>
                </a:solidFill>
                <a:latin typeface="DFKai-SB"/>
                <a:ea typeface="DFKai-SB"/>
                <a:cs typeface="DFKai-SB"/>
                <a:sym typeface="DFKai-SB"/>
              </a:rPr>
              <a:t>內政智慧網路輿情分析</a:t>
            </a:r>
            <a:r>
              <a:rPr lang="en-US" sz="1600" b="1" i="0" u="none" strike="noStrike" cap="none" dirty="0">
                <a:solidFill>
                  <a:srgbClr val="000000"/>
                </a:solidFill>
                <a:latin typeface="DFKai-SB"/>
                <a:ea typeface="DFKai-SB"/>
                <a:cs typeface="DFKai-SB"/>
                <a:sym typeface="DFKai-SB"/>
              </a:rPr>
              <a:t> (</a:t>
            </a:r>
            <a:r>
              <a:rPr lang="en-US" sz="1600" b="1" i="0" u="none" strike="noStrike" cap="none" dirty="0" err="1">
                <a:solidFill>
                  <a:srgbClr val="0070C0"/>
                </a:solidFill>
                <a:latin typeface="DFKai-SB"/>
                <a:ea typeface="DFKai-SB"/>
                <a:cs typeface="DFKai-SB"/>
                <a:sym typeface="DFKai-SB"/>
              </a:rPr>
              <a:t>自然語言處理</a:t>
            </a:r>
            <a:r>
              <a:rPr lang="en-US" sz="1600" b="1" i="0" u="none" strike="noStrike" cap="none" dirty="0">
                <a:solidFill>
                  <a:srgbClr val="000000"/>
                </a:solidFill>
                <a:latin typeface="DFKai-SB"/>
                <a:ea typeface="DFKai-SB"/>
                <a:cs typeface="DFKai-SB"/>
                <a:sym typeface="DFKai-SB"/>
              </a:rPr>
              <a:t>)	</a:t>
            </a:r>
            <a:endParaRPr sz="1600" b="1" i="0" u="none" strike="noStrike" cap="none" dirty="0">
              <a:solidFill>
                <a:srgbClr val="000000"/>
              </a:solidFill>
              <a:latin typeface="DFKai-SB"/>
              <a:ea typeface="DFKai-SB"/>
              <a:cs typeface="DFKai-SB"/>
              <a:sym typeface="DFKai-SB"/>
            </a:endParaRPr>
          </a:p>
        </p:txBody>
      </p:sp>
      <p:sp>
        <p:nvSpPr>
          <p:cNvPr id="2" name="矩形 1">
            <a:extLst>
              <a:ext uri="{FF2B5EF4-FFF2-40B4-BE49-F238E27FC236}">
                <a16:creationId xmlns:a16="http://schemas.microsoft.com/office/drawing/2014/main" id="{F36125AA-706B-4AE8-83F7-5EADA33929A4}"/>
              </a:ext>
            </a:extLst>
          </p:cNvPr>
          <p:cNvSpPr/>
          <p:nvPr/>
        </p:nvSpPr>
        <p:spPr>
          <a:xfrm>
            <a:off x="4482606" y="3372728"/>
            <a:ext cx="4905633" cy="2633926"/>
          </a:xfrm>
          <a:prstGeom prst="rect">
            <a:avLst/>
          </a:prstGeom>
        </p:spPr>
        <p:txBody>
          <a:bodyPr wrap="square">
            <a:spAutoFit/>
          </a:bodyPr>
          <a:lstStyle/>
          <a:p>
            <a:pPr marL="482600" lvl="0" indent="-342900">
              <a:lnSpc>
                <a:spcPct val="150000"/>
              </a:lnSpc>
              <a:buSzPct val="100000"/>
              <a:buFont typeface="Wingdings" panose="05000000000000000000" pitchFamily="2" charset="2"/>
              <a:buChar char="ü"/>
            </a:pPr>
            <a:r>
              <a:rPr lang="en-US" altLang="zh-TW" sz="1600" b="1" dirty="0">
                <a:latin typeface="DFKai-SB"/>
                <a:ea typeface="DFKai-SB"/>
                <a:cs typeface="DFKai-SB"/>
                <a:sym typeface="DFKai-SB"/>
              </a:rPr>
              <a:t>110 </a:t>
            </a:r>
            <a:r>
              <a:rPr lang="zh-TW" altLang="en-US" sz="1600" b="1" dirty="0">
                <a:latin typeface="DFKai-SB"/>
                <a:ea typeface="DFKai-SB"/>
                <a:cs typeface="DFKai-SB"/>
                <a:sym typeface="DFKai-SB"/>
              </a:rPr>
              <a:t>經濟部工業局</a:t>
            </a:r>
            <a:r>
              <a:rPr lang="en-US" altLang="zh-TW" sz="1600" b="1" dirty="0">
                <a:latin typeface="DFKai-SB"/>
                <a:ea typeface="DFKai-SB"/>
                <a:cs typeface="DFKai-SB"/>
                <a:sym typeface="DFKai-SB"/>
              </a:rPr>
              <a:t>AIGO</a:t>
            </a:r>
            <a:r>
              <a:rPr lang="zh-TW" altLang="en-US" sz="1600" b="1" dirty="0">
                <a:latin typeface="DFKai-SB"/>
                <a:ea typeface="DFKai-SB"/>
                <a:cs typeface="DFKai-SB"/>
                <a:sym typeface="DFKai-SB"/>
              </a:rPr>
              <a:t>解題競賽 </a:t>
            </a:r>
            <a:r>
              <a:rPr lang="zh-TW" altLang="en-US" sz="1600" b="1" dirty="0">
                <a:solidFill>
                  <a:srgbClr val="FF0000"/>
                </a:solidFill>
                <a:latin typeface="DFKai-SB"/>
                <a:ea typeface="DFKai-SB"/>
                <a:cs typeface="DFKai-SB"/>
                <a:sym typeface="DFKai-SB"/>
              </a:rPr>
              <a:t>入圍得獎</a:t>
            </a:r>
            <a:endParaRPr lang="zh-TW" altLang="en-US" sz="1600" dirty="0">
              <a:latin typeface="標楷體" panose="03000509000000000000" pitchFamily="65" charset="-120"/>
              <a:ea typeface="標楷體" panose="03000509000000000000" pitchFamily="65" charset="-120"/>
            </a:endParaRPr>
          </a:p>
          <a:p>
            <a:pPr marL="457200" lvl="0">
              <a:lnSpc>
                <a:spcPct val="150000"/>
              </a:lnSpc>
              <a:buSzPts val="1400"/>
            </a:pPr>
            <a:r>
              <a:rPr lang="zh-TW" altLang="en-US" sz="1600" b="1" dirty="0">
                <a:latin typeface="DFKai-SB"/>
                <a:ea typeface="DFKai-SB"/>
                <a:cs typeface="DFKai-SB"/>
                <a:sym typeface="DFKai-SB"/>
              </a:rPr>
              <a:t>馬訓冷凝</a:t>
            </a:r>
            <a:r>
              <a:rPr lang="en-US" altLang="zh-TW" sz="1600" b="1" dirty="0">
                <a:latin typeface="DFKai-SB"/>
                <a:ea typeface="DFKai-SB"/>
                <a:cs typeface="DFKai-SB"/>
                <a:sym typeface="DFKai-SB"/>
              </a:rPr>
              <a:t>-</a:t>
            </a:r>
            <a:r>
              <a:rPr lang="zh-TW" altLang="en-US" sz="1600" b="1" dirty="0">
                <a:latin typeface="DFKai-SB"/>
                <a:ea typeface="DFKai-SB"/>
                <a:cs typeface="DFKai-SB"/>
                <a:sym typeface="DFKai-SB"/>
              </a:rPr>
              <a:t>基隆市動物保護防疫所</a:t>
            </a:r>
            <a:endParaRPr lang="zh-TW" altLang="en-US" sz="1600" dirty="0">
              <a:latin typeface="標楷體" panose="03000509000000000000" pitchFamily="65" charset="-120"/>
              <a:ea typeface="標楷體" panose="03000509000000000000" pitchFamily="65" charset="-120"/>
            </a:endParaRPr>
          </a:p>
          <a:p>
            <a:pPr marL="457200" lvl="0">
              <a:lnSpc>
                <a:spcPct val="150000"/>
              </a:lnSpc>
              <a:buSzPts val="1400"/>
            </a:pPr>
            <a:r>
              <a:rPr lang="zh-TW" altLang="en-US" sz="1600" b="1" dirty="0">
                <a:latin typeface="DFKai-SB"/>
                <a:ea typeface="DFKai-SB"/>
                <a:cs typeface="DFKai-SB"/>
                <a:sym typeface="DFKai-SB"/>
              </a:rPr>
              <a:t>應用</a:t>
            </a:r>
            <a:r>
              <a:rPr lang="en-US" altLang="zh-TW" sz="1600" b="1" dirty="0">
                <a:latin typeface="DFKai-SB"/>
                <a:ea typeface="DFKai-SB"/>
                <a:cs typeface="DFKai-SB"/>
                <a:sym typeface="DFKai-SB"/>
              </a:rPr>
              <a:t>AI</a:t>
            </a:r>
            <a:r>
              <a:rPr lang="zh-TW" altLang="en-US" sz="1600" b="1" dirty="0">
                <a:latin typeface="DFKai-SB"/>
                <a:ea typeface="DFKai-SB"/>
                <a:cs typeface="DFKai-SB"/>
                <a:sym typeface="DFKai-SB"/>
              </a:rPr>
              <a:t>於區域</a:t>
            </a:r>
            <a:r>
              <a:rPr lang="en-US" altLang="zh-TW" sz="1600" b="1" dirty="0">
                <a:latin typeface="DFKai-SB"/>
                <a:ea typeface="DFKai-SB"/>
                <a:cs typeface="DFKai-SB"/>
                <a:sym typeface="DFKai-SB"/>
              </a:rPr>
              <a:t>(</a:t>
            </a:r>
            <a:r>
              <a:rPr lang="zh-TW" altLang="en-US" sz="1600" b="1" dirty="0">
                <a:latin typeface="DFKai-SB"/>
                <a:ea typeface="DFKai-SB"/>
                <a:cs typeface="DFKai-SB"/>
                <a:sym typeface="DFKai-SB"/>
              </a:rPr>
              <a:t>七堵區永富路及崇孝街</a:t>
            </a:r>
            <a:r>
              <a:rPr lang="en-US" altLang="zh-TW" sz="1600" b="1" dirty="0">
                <a:latin typeface="DFKai-SB"/>
                <a:ea typeface="DFKai-SB"/>
                <a:cs typeface="DFKai-SB"/>
                <a:sym typeface="DFKai-SB"/>
              </a:rPr>
              <a:t>)</a:t>
            </a:r>
          </a:p>
          <a:p>
            <a:pPr marL="457200" lvl="0">
              <a:lnSpc>
                <a:spcPct val="150000"/>
              </a:lnSpc>
              <a:buSzPts val="1400"/>
            </a:pPr>
            <a:r>
              <a:rPr lang="zh-TW" altLang="en-US" sz="1600" b="1" dirty="0">
                <a:latin typeface="DFKai-SB"/>
                <a:ea typeface="DFKai-SB"/>
                <a:cs typeface="DFKai-SB"/>
                <a:sym typeface="DFKai-SB"/>
              </a:rPr>
              <a:t>遊蕩犬隻數量監測及預警</a:t>
            </a:r>
            <a:r>
              <a:rPr lang="en-US" altLang="zh-TW" sz="1600" b="1" dirty="0">
                <a:latin typeface="DFKai-SB"/>
                <a:ea typeface="DFKai-SB"/>
                <a:cs typeface="DFKai-SB"/>
                <a:sym typeface="DFKai-SB"/>
              </a:rPr>
              <a:t>(</a:t>
            </a:r>
            <a:r>
              <a:rPr lang="zh-TW" altLang="en-US" sz="1600" b="1" dirty="0">
                <a:solidFill>
                  <a:srgbClr val="00B050"/>
                </a:solidFill>
                <a:latin typeface="DFKai-SB"/>
                <a:ea typeface="DFKai-SB"/>
                <a:cs typeface="DFKai-SB"/>
                <a:sym typeface="DFKai-SB"/>
              </a:rPr>
              <a:t>電腦視覺</a:t>
            </a:r>
            <a:r>
              <a:rPr lang="en-US" altLang="zh-TW" sz="1600" b="1" dirty="0">
                <a:latin typeface="DFKai-SB"/>
                <a:ea typeface="DFKai-SB"/>
                <a:cs typeface="DFKai-SB"/>
                <a:sym typeface="DFKai-SB"/>
              </a:rPr>
              <a:t>)</a:t>
            </a:r>
            <a:endParaRPr lang="zh-TW" altLang="en-US" sz="1600" b="1" dirty="0">
              <a:latin typeface="DFKai-SB"/>
              <a:ea typeface="DFKai-SB"/>
              <a:cs typeface="DFKai-SB"/>
              <a:sym typeface="DFKai-SB"/>
            </a:endParaRPr>
          </a:p>
          <a:p>
            <a:pPr marL="482600" lvl="0" indent="-342900">
              <a:lnSpc>
                <a:spcPct val="150000"/>
              </a:lnSpc>
              <a:buSzPts val="1400"/>
              <a:buFont typeface="Wingdings" panose="05000000000000000000" pitchFamily="2" charset="2"/>
              <a:buChar char="ü"/>
            </a:pPr>
            <a:r>
              <a:rPr lang="en-US" altLang="zh-TW" sz="1600" b="1" dirty="0">
                <a:latin typeface="DFKai-SB"/>
                <a:ea typeface="DFKai-SB"/>
                <a:cs typeface="DFKai-SB"/>
                <a:sym typeface="DFKai-SB"/>
              </a:rPr>
              <a:t>110 </a:t>
            </a:r>
            <a:r>
              <a:rPr lang="zh-TW" altLang="en-US" sz="1600" b="1" dirty="0">
                <a:latin typeface="DFKai-SB"/>
                <a:ea typeface="DFKai-SB"/>
                <a:cs typeface="DFKai-SB"/>
                <a:sym typeface="DFKai-SB"/>
              </a:rPr>
              <a:t>經濟部工業局</a:t>
            </a:r>
            <a:r>
              <a:rPr lang="en-US" altLang="zh-TW" sz="1600" b="1" dirty="0">
                <a:latin typeface="DFKai-SB"/>
                <a:ea typeface="DFKai-SB"/>
                <a:cs typeface="DFKai-SB"/>
                <a:sym typeface="DFKai-SB"/>
              </a:rPr>
              <a:t>AIGO</a:t>
            </a:r>
            <a:r>
              <a:rPr lang="zh-TW" altLang="en-US" sz="1600" b="1" dirty="0">
                <a:latin typeface="DFKai-SB"/>
                <a:ea typeface="DFKai-SB"/>
                <a:cs typeface="DFKai-SB"/>
                <a:sym typeface="DFKai-SB"/>
              </a:rPr>
              <a:t>解題競賽 </a:t>
            </a:r>
            <a:r>
              <a:rPr lang="zh-TW" altLang="en-US" sz="1600" b="1" dirty="0">
                <a:solidFill>
                  <a:srgbClr val="FF0000"/>
                </a:solidFill>
                <a:latin typeface="DFKai-SB"/>
                <a:ea typeface="DFKai-SB"/>
                <a:cs typeface="DFKai-SB"/>
                <a:sym typeface="DFKai-SB"/>
              </a:rPr>
              <a:t>入圍得獎</a:t>
            </a:r>
            <a:endParaRPr lang="zh-TW" altLang="en-US" sz="1600" dirty="0">
              <a:latin typeface="標楷體" panose="03000509000000000000" pitchFamily="65" charset="-120"/>
              <a:ea typeface="標楷體" panose="03000509000000000000" pitchFamily="65" charset="-120"/>
            </a:endParaRPr>
          </a:p>
          <a:p>
            <a:pPr marL="457200" lvl="0">
              <a:lnSpc>
                <a:spcPct val="150000"/>
              </a:lnSpc>
              <a:buSzPts val="1400"/>
            </a:pPr>
            <a:r>
              <a:rPr lang="zh-TW" altLang="en-US" sz="1600" b="1" dirty="0">
                <a:latin typeface="DFKai-SB"/>
                <a:ea typeface="DFKai-SB"/>
                <a:cs typeface="DFKai-SB"/>
                <a:sym typeface="DFKai-SB"/>
              </a:rPr>
              <a:t>馬訓冷凝</a:t>
            </a:r>
            <a:r>
              <a:rPr lang="en-US" altLang="zh-TW" sz="1600" b="1" dirty="0">
                <a:latin typeface="DFKai-SB"/>
                <a:ea typeface="DFKai-SB"/>
                <a:cs typeface="DFKai-SB"/>
                <a:sym typeface="DFKai-SB"/>
              </a:rPr>
              <a:t>-</a:t>
            </a:r>
            <a:r>
              <a:rPr lang="zh-TW" altLang="en-US" sz="1600" b="1" dirty="0">
                <a:latin typeface="DFKai-SB"/>
                <a:ea typeface="DFKai-SB"/>
                <a:cs typeface="DFKai-SB"/>
                <a:sym typeface="DFKai-SB"/>
              </a:rPr>
              <a:t>文化部</a:t>
            </a:r>
            <a:endParaRPr lang="zh-TW" altLang="en-US" sz="1600" dirty="0">
              <a:latin typeface="標楷體" panose="03000509000000000000" pitchFamily="65" charset="-120"/>
              <a:ea typeface="標楷體" panose="03000509000000000000" pitchFamily="65" charset="-120"/>
            </a:endParaRPr>
          </a:p>
          <a:p>
            <a:pPr marL="457200" lvl="0">
              <a:lnSpc>
                <a:spcPct val="150000"/>
              </a:lnSpc>
              <a:buSzPts val="1400"/>
            </a:pPr>
            <a:r>
              <a:rPr lang="zh-TW" altLang="en-US" sz="1600" b="1" dirty="0">
                <a:latin typeface="DFKai-SB"/>
                <a:ea typeface="DFKai-SB"/>
                <a:cs typeface="DFKai-SB"/>
                <a:sym typeface="DFKai-SB"/>
              </a:rPr>
              <a:t>語意機器人典藏資料搜尋系統</a:t>
            </a:r>
            <a:r>
              <a:rPr lang="en-US" altLang="zh-TW" sz="1600" b="1" dirty="0">
                <a:latin typeface="DFKai-SB"/>
                <a:ea typeface="DFKai-SB"/>
                <a:cs typeface="DFKai-SB"/>
                <a:sym typeface="DFKai-SB"/>
              </a:rPr>
              <a:t>(</a:t>
            </a:r>
            <a:r>
              <a:rPr lang="zh-TW" altLang="en-US" sz="1600" b="1" dirty="0">
                <a:solidFill>
                  <a:srgbClr val="0070C0"/>
                </a:solidFill>
                <a:latin typeface="DFKai-SB"/>
                <a:ea typeface="DFKai-SB"/>
                <a:cs typeface="DFKai-SB"/>
                <a:sym typeface="DFKai-SB"/>
              </a:rPr>
              <a:t>自然語言處理</a:t>
            </a:r>
            <a:r>
              <a:rPr lang="en-US" altLang="zh-TW" sz="1600" b="1" dirty="0">
                <a:latin typeface="DFKai-SB"/>
                <a:ea typeface="DFKai-SB"/>
                <a:cs typeface="DFKai-SB"/>
                <a:sym typeface="DFKai-SB"/>
              </a:rPr>
              <a:t>)	</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34893334"/>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8" name="圖片 7">
            <a:extLst>
              <a:ext uri="{FF2B5EF4-FFF2-40B4-BE49-F238E27FC236}">
                <a16:creationId xmlns:a16="http://schemas.microsoft.com/office/drawing/2014/main" id="{E25A7634-8991-4A54-A376-101DBD5038A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575" name="Google Shape;575;p42"/>
          <p:cNvSpPr txBox="1">
            <a:spLocks noGrp="1"/>
          </p:cNvSpPr>
          <p:nvPr>
            <p:ph type="title"/>
          </p:nvPr>
        </p:nvSpPr>
        <p:spPr>
          <a:xfrm>
            <a:off x="1248554" y="134852"/>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ST搜尋法效能評估</a:t>
            </a:r>
            <a:endParaRPr sz="4000" dirty="0">
              <a:solidFill>
                <a:srgbClr val="FF3300"/>
              </a:solidFill>
              <a:cs typeface="BiauKai"/>
              <a:sym typeface="BiauKai"/>
            </a:endParaRPr>
          </a:p>
        </p:txBody>
      </p:sp>
      <p:sp>
        <p:nvSpPr>
          <p:cNvPr id="579" name="Google Shape;579;p42"/>
          <p:cNvSpPr txBox="1"/>
          <p:nvPr/>
        </p:nvSpPr>
        <p:spPr>
          <a:xfrm>
            <a:off x="312200" y="847525"/>
            <a:ext cx="8179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6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a:t>
            </a:r>
            <a:r>
              <a:rPr lang="en-US" sz="26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rPr>
              <a:t>: </a:t>
            </a:r>
            <a:r>
              <a:rPr lang="en-US" sz="2600" b="1" dirty="0" err="1">
                <a:solidFill>
                  <a:srgbClr val="FF0000"/>
                </a:solidFill>
                <a:latin typeface="標楷體" panose="03000509000000000000" pitchFamily="65" charset="-120"/>
                <a:ea typeface="標楷體" panose="03000509000000000000" pitchFamily="65" charset="-120"/>
                <a:cs typeface="Open Sans"/>
                <a:sym typeface="Open Sans"/>
              </a:rPr>
              <a:t>棒球運動何時傳入台灣</a:t>
            </a:r>
            <a:r>
              <a:rPr lang="en-US" sz="2600" b="1" dirty="0">
                <a:solidFill>
                  <a:srgbClr val="FF0000"/>
                </a:solidFill>
                <a:latin typeface="標楷體" panose="03000509000000000000" pitchFamily="65" charset="-120"/>
                <a:ea typeface="標楷體" panose="03000509000000000000" pitchFamily="65" charset="-120"/>
                <a:cs typeface="Open Sans"/>
                <a:sym typeface="Open Sans"/>
              </a:rPr>
              <a:t>？</a:t>
            </a:r>
            <a:endParaRPr sz="38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580" name="Google Shape;580;p42"/>
          <p:cNvGraphicFramePr/>
          <p:nvPr>
            <p:extLst>
              <p:ext uri="{D42A27DB-BD31-4B8C-83A1-F6EECF244321}">
                <p14:modId xmlns:p14="http://schemas.microsoft.com/office/powerpoint/2010/main" val="2869484361"/>
              </p:ext>
            </p:extLst>
          </p:nvPr>
        </p:nvGraphicFramePr>
        <p:xfrm>
          <a:off x="312200" y="1392184"/>
          <a:ext cx="8550900" cy="5120520"/>
        </p:xfrm>
        <a:graphic>
          <a:graphicData uri="http://schemas.openxmlformats.org/drawingml/2006/table">
            <a:tbl>
              <a:tblPr>
                <a:noFill/>
                <a:tableStyleId>{35765261-7EEA-4807-81D2-D13D1F4BFF8F}</a:tableStyleId>
              </a:tblPr>
              <a:tblGrid>
                <a:gridCol w="1485400">
                  <a:extLst>
                    <a:ext uri="{9D8B030D-6E8A-4147-A177-3AD203B41FA5}">
                      <a16:colId xmlns:a16="http://schemas.microsoft.com/office/drawing/2014/main" val="20000"/>
                    </a:ext>
                  </a:extLst>
                </a:gridCol>
                <a:gridCol w="5894118">
                  <a:extLst>
                    <a:ext uri="{9D8B030D-6E8A-4147-A177-3AD203B41FA5}">
                      <a16:colId xmlns:a16="http://schemas.microsoft.com/office/drawing/2014/main" val="20001"/>
                    </a:ext>
                  </a:extLst>
                </a:gridCol>
                <a:gridCol w="1171382">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US" sz="1800" dirty="0" err="1">
                          <a:latin typeface="標楷體" panose="03000509000000000000" pitchFamily="65" charset="-120"/>
                          <a:ea typeface="標楷體" panose="03000509000000000000" pitchFamily="65" charset="-120"/>
                        </a:rPr>
                        <a:t>相似度</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1800" dirty="0" err="1">
                          <a:latin typeface="標楷體" panose="03000509000000000000" pitchFamily="65" charset="-120"/>
                          <a:ea typeface="標楷體" panose="03000509000000000000" pitchFamily="65" charset="-120"/>
                        </a:rPr>
                        <a:t>相符文句</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1800" dirty="0" err="1">
                          <a:latin typeface="標楷體" panose="03000509000000000000" pitchFamily="65" charset="-120"/>
                          <a:ea typeface="標楷體" panose="03000509000000000000" pitchFamily="65" charset="-120"/>
                        </a:rPr>
                        <a:t>是否正確</a:t>
                      </a:r>
                      <a:endParaRPr sz="1800" dirty="0">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0"/>
                  </a:ext>
                </a:extLst>
              </a:tr>
              <a:tr h="1389741">
                <a:tc>
                  <a:txBody>
                    <a:bodyPr/>
                    <a:lstStyle/>
                    <a:p>
                      <a:pPr marL="0" lvl="0" indent="0" algn="l" rtl="0">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0.851792</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棒球運動何時傳入東台灣？根據湯川充雄《臺灣野球史》一書中記載，大正6年（1917）台東就已經有了製糖團等企業團體或政府單位所組成的棒球隊，但是根據圖中這張林桂興所遺留下的珍貴歷史影像顯示：在大正4年（1915）時，台東就已經有正規棒球隊的存在了</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1"/>
                  </a:ext>
                </a:extLst>
              </a:tr>
              <a:tr h="899234">
                <a:tc>
                  <a:txBody>
                    <a:bodyPr/>
                    <a:lstStyle/>
                    <a:p>
                      <a:pPr marL="0" lvl="0" indent="0" algn="l" rtl="0">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0.800838</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《台灣野球史》一書中曾經記錄昭和6年（1931）11月宜蘭、花蓮港曾經進行棒球友誼賽，但是比賽地點在花岡山，所以並不是這張照片所記錄的這一場</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2"/>
                  </a:ext>
                </a:extLst>
              </a:tr>
              <a:tr h="1634994">
                <a:tc>
                  <a:txBody>
                    <a:bodyPr/>
                    <a:lstStyle/>
                    <a:p>
                      <a:pPr marL="0" lvl="0" indent="0" algn="l" rtl="0">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0.766628</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l" rtl="0">
                        <a:spcBef>
                          <a:spcPts val="0"/>
                        </a:spcBef>
                        <a:spcAft>
                          <a:spcPts val="0"/>
                        </a:spcAft>
                        <a:buNone/>
                      </a:pPr>
                      <a:r>
                        <a:rPr lang="en-US" sz="1800" dirty="0" err="1">
                          <a:solidFill>
                            <a:schemeClr val="dk1"/>
                          </a:solidFill>
                          <a:latin typeface="標楷體" panose="03000509000000000000" pitchFamily="65" charset="-120"/>
                          <a:ea typeface="標楷體" panose="03000509000000000000" pitchFamily="65" charset="-120"/>
                        </a:rPr>
                        <a:t>棒球在日治時期傳入臺灣，臺灣第一支棒球隊</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臺灣總督府中學校棒球隊</a:t>
                      </a:r>
                      <a:r>
                        <a:rPr lang="en-US" sz="1800" dirty="0">
                          <a:solidFill>
                            <a:schemeClr val="dk1"/>
                          </a:solidFill>
                          <a:latin typeface="標楷體" panose="03000509000000000000" pitchFamily="65" charset="-120"/>
                          <a:ea typeface="標楷體" panose="03000509000000000000" pitchFamily="65" charset="-120"/>
                        </a:rPr>
                        <a:t>──創立於1906年（明治39年）；戰後初期至1960年代花蓮市民對棒球的愛好與日俱增，1958年（民國47年）市長盃棒球賽在玉里隊與鐵路隊舉行冠亞軍決賽之前，大會應球迷要求特別安排一場胖子隊與瘦子隊的趣味競賽，胖瘦之分以體重超過120台斤（相當於72公斤）為判</a:t>
                      </a:r>
                      <a:endParaRPr sz="1800"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lvl="0" indent="0" algn="ctr" rtl="0">
                        <a:spcBef>
                          <a:spcPts val="0"/>
                        </a:spcBef>
                        <a:spcAft>
                          <a:spcPts val="0"/>
                        </a:spcAft>
                        <a:buNone/>
                      </a:pPr>
                      <a:r>
                        <a:rPr lang="en-US" sz="2400"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7" name="Google Shape;587;p43"/>
          <p:cNvSpPr txBox="1">
            <a:spLocks noGrp="1"/>
          </p:cNvSpPr>
          <p:nvPr>
            <p:ph type="title"/>
          </p:nvPr>
        </p:nvSpPr>
        <p:spPr>
          <a:xfrm>
            <a:off x="1248554" y="10795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ST搜尋法效能評估</a:t>
            </a:r>
            <a:endParaRPr sz="4000" dirty="0">
              <a:solidFill>
                <a:srgbClr val="FF3300"/>
              </a:solidFill>
              <a:cs typeface="BiauKai"/>
              <a:sym typeface="BiauKai"/>
            </a:endParaRPr>
          </a:p>
        </p:txBody>
      </p:sp>
      <p:sp>
        <p:nvSpPr>
          <p:cNvPr id="585" name="Google Shape;585;p43"/>
          <p:cNvSpPr txBox="1">
            <a:spLocks noGrp="1"/>
          </p:cNvSpPr>
          <p:nvPr>
            <p:ph type="body" idx="4294967295"/>
          </p:nvPr>
        </p:nvSpPr>
        <p:spPr>
          <a:xfrm>
            <a:off x="311150" y="1227137"/>
            <a:ext cx="8521700" cy="4403725"/>
          </a:xfrm>
          <a:prstGeom prst="rect">
            <a:avLst/>
          </a:prstGeom>
          <a:noFill/>
          <a:ln>
            <a:noFill/>
          </a:ln>
        </p:spPr>
        <p:txBody>
          <a:bodyPr spcFirstLastPara="1" wrap="square" lIns="91425" tIns="91425" rIns="91425" bIns="91425" anchor="t" anchorCtr="0">
            <a:normAutofit fontScale="85000" lnSpcReduction="20000"/>
          </a:bodyPr>
          <a:lstStyle/>
          <a:p>
            <a:pPr marL="571500" lvl="0" indent="-457200" algn="l" rtl="0">
              <a:lnSpc>
                <a:spcPct val="250000"/>
              </a:lnSpc>
              <a:spcBef>
                <a:spcPts val="0"/>
              </a:spcBef>
              <a:spcAft>
                <a:spcPts val="0"/>
              </a:spcAft>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輸入40個問句，依句向量相似度排名</a:t>
            </a:r>
            <a:endParaRPr dirty="0">
              <a:latin typeface="標楷體" panose="03000509000000000000" pitchFamily="65" charset="-120"/>
              <a:ea typeface="標楷體" panose="03000509000000000000" pitchFamily="65" charset="-120"/>
            </a:endParaRPr>
          </a:p>
          <a:p>
            <a:pPr marL="571500" lvl="0" indent="-457200">
              <a:lnSpc>
                <a:spcPct val="250000"/>
              </a:lnSpc>
              <a:spcBef>
                <a:spcPts val="0"/>
              </a:spcBef>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前10名文章內容相關(400個答案)</a:t>
            </a:r>
            <a:r>
              <a:rPr lang="zh-TW" altLang="zh-TW" sz="2800" dirty="0">
                <a:latin typeface="標楷體" panose="03000509000000000000" pitchFamily="65" charset="-120"/>
                <a:ea typeface="標楷體" panose="03000509000000000000" pitchFamily="65" charset="-120"/>
              </a:rPr>
              <a:t>依使用者主觀判定符合意圖的比例</a:t>
            </a:r>
            <a:r>
              <a:rPr lang="en-US" dirty="0">
                <a:latin typeface="標楷體" panose="03000509000000000000" pitchFamily="65" charset="-120"/>
                <a:ea typeface="標楷體" panose="03000509000000000000" pitchFamily="65" charset="-120"/>
              </a:rPr>
              <a:t>為</a:t>
            </a:r>
            <a:r>
              <a:rPr lang="en-US" dirty="0">
                <a:solidFill>
                  <a:srgbClr val="FF0000"/>
                </a:solidFill>
                <a:latin typeface="標楷體" panose="03000509000000000000" pitchFamily="65" charset="-120"/>
                <a:ea typeface="標楷體" panose="03000509000000000000" pitchFamily="65" charset="-120"/>
              </a:rPr>
              <a:t>59%</a:t>
            </a:r>
            <a:endParaRPr dirty="0">
              <a:latin typeface="標楷體" panose="03000509000000000000" pitchFamily="65" charset="-120"/>
              <a:ea typeface="標楷體" panose="03000509000000000000" pitchFamily="65" charset="-120"/>
            </a:endParaRPr>
          </a:p>
          <a:p>
            <a:pPr marL="571500" lvl="0" indent="-457200">
              <a:lnSpc>
                <a:spcPct val="250000"/>
              </a:lnSpc>
              <a:spcBef>
                <a:spcPts val="0"/>
              </a:spcBef>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前5名文章內容相關(200個答案)</a:t>
            </a:r>
            <a:r>
              <a:rPr lang="zh-TW" altLang="zh-TW" sz="2800" dirty="0">
                <a:latin typeface="標楷體" panose="03000509000000000000" pitchFamily="65" charset="-120"/>
                <a:ea typeface="標楷體" panose="03000509000000000000" pitchFamily="65" charset="-120"/>
              </a:rPr>
              <a:t>依使用者主觀判定符合意圖的比例</a:t>
            </a:r>
            <a:r>
              <a:rPr lang="en-US" dirty="0">
                <a:latin typeface="標楷體" panose="03000509000000000000" pitchFamily="65" charset="-120"/>
                <a:ea typeface="標楷體" panose="03000509000000000000" pitchFamily="65" charset="-120"/>
              </a:rPr>
              <a:t>為</a:t>
            </a:r>
            <a:r>
              <a:rPr lang="en-US" dirty="0">
                <a:solidFill>
                  <a:srgbClr val="FF0000"/>
                </a:solidFill>
                <a:latin typeface="標楷體" panose="03000509000000000000" pitchFamily="65" charset="-120"/>
                <a:ea typeface="標楷體" panose="03000509000000000000" pitchFamily="65" charset="-120"/>
              </a:rPr>
              <a:t>88%</a:t>
            </a:r>
            <a:endParaRPr dirty="0">
              <a:solidFill>
                <a:srgbClr val="FF0000"/>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E1444E34-C3B6-49FF-91C4-65A3CB5023E9}"/>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txBox="1">
            <a:spLocks noGrp="1"/>
          </p:cNvSpPr>
          <p:nvPr>
            <p:ph type="title"/>
          </p:nvPr>
        </p:nvSpPr>
        <p:spPr>
          <a:xfrm>
            <a:off x="1248554" y="121405"/>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000" dirty="0">
                <a:solidFill>
                  <a:srgbClr val="FF3300"/>
                </a:solidFill>
                <a:cs typeface="BiauKai"/>
                <a:sym typeface="BiauKai"/>
              </a:rPr>
              <a:t>FW(</a:t>
            </a:r>
            <a:r>
              <a:rPr lang="en-US" sz="4000" dirty="0" err="1">
                <a:solidFill>
                  <a:srgbClr val="FF3300"/>
                </a:solidFill>
                <a:cs typeface="BiauKai"/>
                <a:sym typeface="BiauKai"/>
              </a:rPr>
              <a:t>FuzzyWuzzy</a:t>
            </a:r>
            <a:r>
              <a:rPr lang="en-US" sz="4000" dirty="0">
                <a:solidFill>
                  <a:srgbClr val="FF3300"/>
                </a:solidFill>
                <a:cs typeface="BiauKai"/>
                <a:sym typeface="BiauKai"/>
              </a:rPr>
              <a:t>)</a:t>
            </a:r>
            <a:r>
              <a:rPr lang="en-US" sz="4000" dirty="0" err="1">
                <a:solidFill>
                  <a:srgbClr val="FF3300"/>
                </a:solidFill>
                <a:cs typeface="BiauKai"/>
                <a:sym typeface="BiauKai"/>
              </a:rPr>
              <a:t>搜尋法</a:t>
            </a:r>
            <a:endParaRPr sz="4000" dirty="0">
              <a:solidFill>
                <a:srgbClr val="FF3300"/>
              </a:solidFill>
              <a:cs typeface="BiauKai"/>
              <a:sym typeface="BiauKai"/>
            </a:endParaRPr>
          </a:p>
        </p:txBody>
      </p:sp>
      <p:sp>
        <p:nvSpPr>
          <p:cNvPr id="595" name="Google Shape;595;p44"/>
          <p:cNvSpPr txBox="1"/>
          <p:nvPr/>
        </p:nvSpPr>
        <p:spPr>
          <a:xfrm>
            <a:off x="7745875" y="802833"/>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597" name="Google Shape;597;p44"/>
          <p:cNvSpPr txBox="1"/>
          <p:nvPr/>
        </p:nvSpPr>
        <p:spPr>
          <a:xfrm>
            <a:off x="5814000" y="6063200"/>
            <a:ext cx="151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iauKai"/>
              <a:ea typeface="BiauKai"/>
              <a:cs typeface="BiauKai"/>
              <a:sym typeface="BiauKai"/>
            </a:endParaRPr>
          </a:p>
        </p:txBody>
      </p:sp>
      <p:sp>
        <p:nvSpPr>
          <p:cNvPr id="598" name="Google Shape;598;p44"/>
          <p:cNvSpPr txBox="1"/>
          <p:nvPr/>
        </p:nvSpPr>
        <p:spPr>
          <a:xfrm>
            <a:off x="1811543" y="5363787"/>
            <a:ext cx="14493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查詢問句</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599" name="Google Shape;599;p44"/>
          <p:cNvPicPr preferRelativeResize="0"/>
          <p:nvPr/>
        </p:nvPicPr>
        <p:blipFill rotWithShape="1">
          <a:blip r:embed="rId3">
            <a:alphaModFix/>
          </a:blip>
          <a:srcRect/>
          <a:stretch/>
        </p:blipFill>
        <p:spPr>
          <a:xfrm>
            <a:off x="1919679" y="4300994"/>
            <a:ext cx="819300" cy="819300"/>
          </a:xfrm>
          <a:prstGeom prst="rect">
            <a:avLst/>
          </a:prstGeom>
          <a:noFill/>
          <a:ln>
            <a:noFill/>
          </a:ln>
        </p:spPr>
      </p:pic>
      <p:grpSp>
        <p:nvGrpSpPr>
          <p:cNvPr id="600" name="Google Shape;600;p44"/>
          <p:cNvGrpSpPr/>
          <p:nvPr/>
        </p:nvGrpSpPr>
        <p:grpSpPr>
          <a:xfrm>
            <a:off x="2023509" y="4349965"/>
            <a:ext cx="559121" cy="562429"/>
            <a:chOff x="7940350" y="1845725"/>
            <a:chExt cx="567300" cy="568800"/>
          </a:xfrm>
        </p:grpSpPr>
        <p:sp>
          <p:nvSpPr>
            <p:cNvPr id="601" name="Google Shape;601;p44"/>
            <p:cNvSpPr/>
            <p:nvPr/>
          </p:nvSpPr>
          <p:spPr>
            <a:xfrm>
              <a:off x="7940350" y="1845725"/>
              <a:ext cx="567300" cy="568800"/>
            </a:xfrm>
            <a:prstGeom prst="ellipse">
              <a:avLst/>
            </a:prstGeom>
            <a:solidFill>
              <a:srgbClr val="6D9EEB"/>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602" name="Google Shape;602;p44"/>
            <p:cNvSpPr/>
            <p:nvPr/>
          </p:nvSpPr>
          <p:spPr>
            <a:xfrm>
              <a:off x="8030075" y="1933200"/>
              <a:ext cx="405300" cy="400200"/>
            </a:xfrm>
            <a:prstGeom prst="ellipse">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603" name="Google Shape;603;p44"/>
            <p:cNvSpPr txBox="1"/>
            <p:nvPr/>
          </p:nvSpPr>
          <p:spPr>
            <a:xfrm>
              <a:off x="8049072" y="1924329"/>
              <a:ext cx="367800" cy="43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Open Sans"/>
                  <a:ea typeface="Open Sans"/>
                  <a:cs typeface="Open Sans"/>
                  <a:sym typeface="Open Sans"/>
                </a:rPr>
                <a:t>W</a:t>
              </a:r>
              <a:endParaRPr sz="1600" b="1" i="0" u="none" strike="noStrike" cap="none" dirty="0">
                <a:solidFill>
                  <a:srgbClr val="000000"/>
                </a:solidFill>
                <a:latin typeface="Open Sans"/>
                <a:ea typeface="Open Sans"/>
                <a:cs typeface="Open Sans"/>
                <a:sym typeface="Open Sans"/>
              </a:endParaRPr>
            </a:p>
          </p:txBody>
        </p:sp>
      </p:grpSp>
      <p:sp>
        <p:nvSpPr>
          <p:cNvPr id="604" name="Google Shape;604;p44"/>
          <p:cNvSpPr txBox="1"/>
          <p:nvPr/>
        </p:nvSpPr>
        <p:spPr>
          <a:xfrm>
            <a:off x="3729555" y="5363788"/>
            <a:ext cx="19533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FuzzyWuzzy比對</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05" name="Google Shape;605;p44"/>
          <p:cNvSpPr txBox="1"/>
          <p:nvPr/>
        </p:nvSpPr>
        <p:spPr>
          <a:xfrm>
            <a:off x="5858861" y="5363789"/>
            <a:ext cx="26328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列出與主題相關的文章</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06" name="Google Shape;606;p44"/>
          <p:cNvSpPr/>
          <p:nvPr/>
        </p:nvSpPr>
        <p:spPr>
          <a:xfrm rot="2633533">
            <a:off x="3110666" y="4471494"/>
            <a:ext cx="460837" cy="505791"/>
          </a:xfrm>
          <a:custGeom>
            <a:avLst/>
            <a:gdLst/>
            <a:ahLst/>
            <a:cxnLst/>
            <a:rect l="l" t="t" r="r" b="b"/>
            <a:pathLst>
              <a:path w="120000" h="120000" extrusionOk="0">
                <a:moveTo>
                  <a:pt x="0" y="120000"/>
                </a:moveTo>
                <a:quadBezTo>
                  <a:pt x="20000" y="40000"/>
                  <a:pt x="90000" y="14936"/>
                </a:quadBezTo>
                <a:lnTo>
                  <a:pt x="88310" y="0"/>
                </a:lnTo>
                <a:lnTo>
                  <a:pt x="120000" y="23936"/>
                </a:lnTo>
                <a:lnTo>
                  <a:pt x="95085" y="59873"/>
                </a:lnTo>
                <a:lnTo>
                  <a:pt x="93395" y="44936"/>
                </a:lnTo>
                <a:quadBezTo>
                  <a:pt x="30000" y="54936"/>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44"/>
          <p:cNvSpPr/>
          <p:nvPr/>
        </p:nvSpPr>
        <p:spPr>
          <a:xfrm rot="-3876303" flipH="1">
            <a:off x="4908944" y="3236418"/>
            <a:ext cx="821255" cy="427385"/>
          </a:xfrm>
          <a:custGeom>
            <a:avLst/>
            <a:gdLst/>
            <a:ahLst/>
            <a:cxnLst/>
            <a:rect l="l" t="t" r="r" b="b"/>
            <a:pathLst>
              <a:path w="120000" h="120000" extrusionOk="0">
                <a:moveTo>
                  <a:pt x="0" y="120000"/>
                </a:moveTo>
                <a:quadBezTo>
                  <a:pt x="20000" y="40000"/>
                  <a:pt x="90000" y="14927"/>
                </a:quadBezTo>
                <a:lnTo>
                  <a:pt x="88310" y="0"/>
                </a:lnTo>
                <a:lnTo>
                  <a:pt x="120000" y="23927"/>
                </a:lnTo>
                <a:lnTo>
                  <a:pt x="95087" y="59854"/>
                </a:lnTo>
                <a:lnTo>
                  <a:pt x="93397" y="44927"/>
                </a:lnTo>
                <a:quadBezTo>
                  <a:pt x="30000" y="5492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44"/>
          <p:cNvSpPr/>
          <p:nvPr/>
        </p:nvSpPr>
        <p:spPr>
          <a:xfrm rot="2974067">
            <a:off x="5719580" y="1841544"/>
            <a:ext cx="474136" cy="493244"/>
          </a:xfrm>
          <a:custGeom>
            <a:avLst/>
            <a:gdLst/>
            <a:ahLst/>
            <a:cxnLst/>
            <a:rect l="l" t="t" r="r" b="b"/>
            <a:pathLst>
              <a:path w="120000" h="120000" extrusionOk="0">
                <a:moveTo>
                  <a:pt x="0" y="120000"/>
                </a:moveTo>
                <a:quadBezTo>
                  <a:pt x="20000" y="40000"/>
                  <a:pt x="90000" y="14936"/>
                </a:quadBezTo>
                <a:lnTo>
                  <a:pt x="88310" y="0"/>
                </a:lnTo>
                <a:lnTo>
                  <a:pt x="120000" y="23936"/>
                </a:lnTo>
                <a:lnTo>
                  <a:pt x="95085" y="59872"/>
                </a:lnTo>
                <a:lnTo>
                  <a:pt x="93395" y="44936"/>
                </a:lnTo>
                <a:quadBezTo>
                  <a:pt x="30000" y="54936"/>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609" name="Google Shape;609;p44" descr="Algorithm free vector icons designed by Linector | Vector icon design, Free  icons, Icon"/>
          <p:cNvPicPr preferRelativeResize="0"/>
          <p:nvPr/>
        </p:nvPicPr>
        <p:blipFill rotWithShape="1">
          <a:blip r:embed="rId4">
            <a:alphaModFix/>
          </a:blip>
          <a:srcRect/>
          <a:stretch/>
        </p:blipFill>
        <p:spPr>
          <a:xfrm>
            <a:off x="4044493" y="4124640"/>
            <a:ext cx="1239752" cy="1172445"/>
          </a:xfrm>
          <a:prstGeom prst="rect">
            <a:avLst/>
          </a:prstGeom>
          <a:noFill/>
          <a:ln>
            <a:noFill/>
          </a:ln>
        </p:spPr>
      </p:pic>
      <p:sp>
        <p:nvSpPr>
          <p:cNvPr id="610" name="Google Shape;610;p44"/>
          <p:cNvSpPr/>
          <p:nvPr/>
        </p:nvSpPr>
        <p:spPr>
          <a:xfrm>
            <a:off x="6409625" y="3414794"/>
            <a:ext cx="1608556" cy="193519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查詢結果</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文章1...</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文章2...</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文章3...</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文章N</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611" name="Google Shape;611;p44"/>
          <p:cNvPicPr preferRelativeResize="0"/>
          <p:nvPr/>
        </p:nvPicPr>
        <p:blipFill rotWithShape="1">
          <a:blip r:embed="rId5">
            <a:alphaModFix/>
          </a:blip>
          <a:srcRect/>
          <a:stretch/>
        </p:blipFill>
        <p:spPr>
          <a:xfrm>
            <a:off x="6115507" y="3248555"/>
            <a:ext cx="634918" cy="593421"/>
          </a:xfrm>
          <a:prstGeom prst="rect">
            <a:avLst/>
          </a:prstGeom>
          <a:noFill/>
          <a:ln>
            <a:noFill/>
          </a:ln>
        </p:spPr>
      </p:pic>
      <p:sp>
        <p:nvSpPr>
          <p:cNvPr id="612" name="Google Shape;612;p44"/>
          <p:cNvSpPr txBox="1"/>
          <p:nvPr/>
        </p:nvSpPr>
        <p:spPr>
          <a:xfrm>
            <a:off x="6025402" y="2659603"/>
            <a:ext cx="2183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文章NER關鍵字集合</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13" name="Google Shape;613;p44"/>
          <p:cNvSpPr txBox="1"/>
          <p:nvPr/>
        </p:nvSpPr>
        <p:spPr>
          <a:xfrm>
            <a:off x="2213339" y="2414018"/>
            <a:ext cx="116652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詞性分析</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14" name="Google Shape;614;p44"/>
          <p:cNvSpPr/>
          <p:nvPr/>
        </p:nvSpPr>
        <p:spPr>
          <a:xfrm>
            <a:off x="2299034" y="1796814"/>
            <a:ext cx="961809" cy="60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2400" b="1" i="0" u="none" strike="noStrike" cap="none" dirty="0">
                <a:solidFill>
                  <a:srgbClr val="FF0000"/>
                </a:solidFill>
                <a:latin typeface="標楷體" panose="03000509000000000000" pitchFamily="65" charset="-120"/>
                <a:ea typeface="標楷體" panose="03000509000000000000" pitchFamily="65" charset="-120"/>
                <a:cs typeface="Times New Roman"/>
                <a:sym typeface="Times New Roman"/>
              </a:rPr>
              <a:t>C</a:t>
            </a:r>
            <a:r>
              <a:rPr lang="en-US" sz="2400" b="1" i="0" u="none" strike="noStrike" cap="none" dirty="0">
                <a:solidFill>
                  <a:srgbClr val="00B050"/>
                </a:solidFill>
                <a:latin typeface="標楷體" panose="03000509000000000000" pitchFamily="65" charset="-120"/>
                <a:ea typeface="標楷體" panose="03000509000000000000" pitchFamily="65" charset="-120"/>
                <a:cs typeface="Times New Roman"/>
                <a:sym typeface="Times New Roman"/>
              </a:rPr>
              <a:t>K</a:t>
            </a:r>
            <a:r>
              <a:rPr lang="en-US" sz="2400" b="1" i="0" u="none" strike="noStrike" cap="none" dirty="0">
                <a:solidFill>
                  <a:srgbClr val="00B0F0"/>
                </a:solidFill>
                <a:latin typeface="標楷體" panose="03000509000000000000" pitchFamily="65" charset="-120"/>
                <a:ea typeface="標楷體" panose="03000509000000000000" pitchFamily="65" charset="-120"/>
                <a:cs typeface="Times New Roman"/>
                <a:sym typeface="Times New Roman"/>
              </a:rPr>
              <a:t>I</a:t>
            </a:r>
            <a:r>
              <a:rPr lang="en-US" sz="2400" b="1" i="0" u="none" strike="noStrike" cap="none" dirty="0">
                <a:solidFill>
                  <a:srgbClr val="7030A0"/>
                </a:solidFill>
                <a:latin typeface="標楷體" panose="03000509000000000000" pitchFamily="65" charset="-120"/>
                <a:ea typeface="標楷體" panose="03000509000000000000" pitchFamily="65" charset="-120"/>
                <a:cs typeface="Times New Roman"/>
                <a:sym typeface="Times New Roman"/>
              </a:rPr>
              <a:t>P</a:t>
            </a:r>
            <a:endParaRPr sz="2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615" name="Google Shape;615;p44"/>
          <p:cNvSpPr txBox="1"/>
          <p:nvPr/>
        </p:nvSpPr>
        <p:spPr>
          <a:xfrm>
            <a:off x="3994612" y="2455753"/>
            <a:ext cx="14493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NER實體標注</a:t>
            </a:r>
            <a:endParaRPr sz="1800" b="1"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endParaRPr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616" name="Google Shape;616;p44"/>
          <p:cNvPicPr preferRelativeResize="0"/>
          <p:nvPr/>
        </p:nvPicPr>
        <p:blipFill rotWithShape="1">
          <a:blip r:embed="rId6">
            <a:alphaModFix/>
          </a:blip>
          <a:srcRect/>
          <a:stretch/>
        </p:blipFill>
        <p:spPr>
          <a:xfrm>
            <a:off x="3991195" y="1532031"/>
            <a:ext cx="1564487" cy="892219"/>
          </a:xfrm>
          <a:prstGeom prst="rect">
            <a:avLst/>
          </a:prstGeom>
          <a:noFill/>
          <a:ln>
            <a:noFill/>
          </a:ln>
        </p:spPr>
      </p:pic>
      <p:sp>
        <p:nvSpPr>
          <p:cNvPr id="617" name="Google Shape;617;p44"/>
          <p:cNvSpPr/>
          <p:nvPr/>
        </p:nvSpPr>
        <p:spPr>
          <a:xfrm rot="2709208">
            <a:off x="3365063" y="1829948"/>
            <a:ext cx="414695" cy="544105"/>
          </a:xfrm>
          <a:custGeom>
            <a:avLst/>
            <a:gdLst/>
            <a:ahLst/>
            <a:cxnLst/>
            <a:rect l="l" t="t" r="r" b="b"/>
            <a:pathLst>
              <a:path w="120000" h="120000" extrusionOk="0">
                <a:moveTo>
                  <a:pt x="0" y="120000"/>
                </a:moveTo>
                <a:quadBezTo>
                  <a:pt x="20000" y="40000"/>
                  <a:pt x="90000" y="14935"/>
                </a:quadBezTo>
                <a:lnTo>
                  <a:pt x="88310" y="0"/>
                </a:lnTo>
                <a:lnTo>
                  <a:pt x="120000" y="23935"/>
                </a:lnTo>
                <a:lnTo>
                  <a:pt x="95085" y="59871"/>
                </a:lnTo>
                <a:lnTo>
                  <a:pt x="93395" y="44935"/>
                </a:lnTo>
                <a:quadBezTo>
                  <a:pt x="30000" y="54935"/>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44"/>
          <p:cNvSpPr/>
          <p:nvPr/>
        </p:nvSpPr>
        <p:spPr>
          <a:xfrm rot="2470902">
            <a:off x="1742393" y="1829879"/>
            <a:ext cx="414781" cy="543982"/>
          </a:xfrm>
          <a:custGeom>
            <a:avLst/>
            <a:gdLst/>
            <a:ahLst/>
            <a:cxnLst/>
            <a:rect l="l" t="t" r="r" b="b"/>
            <a:pathLst>
              <a:path w="120000" h="120000" extrusionOk="0">
                <a:moveTo>
                  <a:pt x="0" y="120000"/>
                </a:moveTo>
                <a:quadBezTo>
                  <a:pt x="20000" y="40000"/>
                  <a:pt x="90000" y="14935"/>
                </a:quadBezTo>
                <a:lnTo>
                  <a:pt x="88310" y="0"/>
                </a:lnTo>
                <a:lnTo>
                  <a:pt x="120000" y="23935"/>
                </a:lnTo>
                <a:lnTo>
                  <a:pt x="95085" y="59871"/>
                </a:lnTo>
                <a:lnTo>
                  <a:pt x="93395" y="44935"/>
                </a:lnTo>
                <a:quadBezTo>
                  <a:pt x="30000" y="54935"/>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44"/>
          <p:cNvSpPr txBox="1"/>
          <p:nvPr/>
        </p:nvSpPr>
        <p:spPr>
          <a:xfrm>
            <a:off x="388794" y="2424250"/>
            <a:ext cx="1574973"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chemeClr val="dk1"/>
                </a:solidFill>
                <a:latin typeface="標楷體" panose="03000509000000000000" pitchFamily="65" charset="-120"/>
                <a:ea typeface="標楷體" panose="03000509000000000000" pitchFamily="65" charset="-120"/>
                <a:cs typeface="BiauKai"/>
                <a:sym typeface="BiauKai"/>
              </a:rPr>
              <a:t>文化記憶庫</a:t>
            </a:r>
            <a:endParaRPr sz="1800" b="0" i="0" u="none" strike="noStrike" cap="none" dirty="0">
              <a:solidFill>
                <a:schemeClr val="dk1"/>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chemeClr val="dk1"/>
                </a:solidFill>
                <a:latin typeface="標楷體" panose="03000509000000000000" pitchFamily="65" charset="-120"/>
                <a:ea typeface="標楷體" panose="03000509000000000000" pitchFamily="65" charset="-120"/>
                <a:cs typeface="BiauKai"/>
                <a:sym typeface="BiauKai"/>
              </a:rPr>
              <a:t>文章</a:t>
            </a:r>
            <a:endParaRPr sz="18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620" name="Google Shape;620;p44"/>
          <p:cNvSpPr txBox="1"/>
          <p:nvPr/>
        </p:nvSpPr>
        <p:spPr>
          <a:xfrm>
            <a:off x="5858860" y="1506401"/>
            <a:ext cx="2632801" cy="156963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賽德克巴來</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ctr" rtl="0">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賽德克族</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ctr" rtl="0">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賽德克語</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ctr" rtl="0">
              <a:spcBef>
                <a:spcPts val="0"/>
              </a:spcBef>
              <a:spcAft>
                <a:spcPts val="0"/>
              </a:spcAft>
              <a:buClr>
                <a:srgbClr val="000000"/>
              </a:buClr>
              <a:buSzPts val="1400"/>
              <a:buFont typeface="Arial"/>
              <a:buNone/>
            </a:pPr>
            <a:r>
              <a:rPr lang="en-US"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a:t>
            </a:r>
          </a:p>
          <a:p>
            <a:pPr marL="0" marR="0" lvl="0" indent="0" algn="ctr" rtl="0">
              <a:spcBef>
                <a:spcPts val="0"/>
              </a:spcBef>
              <a:spcAft>
                <a:spcPts val="0"/>
              </a:spcAft>
              <a:buClr>
                <a:srgbClr val="000000"/>
              </a:buClr>
              <a:buSzPts val="1400"/>
              <a:buFont typeface="Arial"/>
              <a:buNone/>
            </a:pP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sp>
        <p:nvSpPr>
          <p:cNvPr id="621" name="Google Shape;621;p44"/>
          <p:cNvSpPr/>
          <p:nvPr/>
        </p:nvSpPr>
        <p:spPr>
          <a:xfrm rot="2633533">
            <a:off x="5583581" y="4508236"/>
            <a:ext cx="460837" cy="505791"/>
          </a:xfrm>
          <a:custGeom>
            <a:avLst/>
            <a:gdLst/>
            <a:ahLst/>
            <a:cxnLst/>
            <a:rect l="l" t="t" r="r" b="b"/>
            <a:pathLst>
              <a:path w="120000" h="120000" extrusionOk="0">
                <a:moveTo>
                  <a:pt x="0" y="120000"/>
                </a:moveTo>
                <a:quadBezTo>
                  <a:pt x="20000" y="40000"/>
                  <a:pt x="90000" y="14936"/>
                </a:quadBezTo>
                <a:lnTo>
                  <a:pt x="88310" y="0"/>
                </a:lnTo>
                <a:lnTo>
                  <a:pt x="120000" y="23936"/>
                </a:lnTo>
                <a:lnTo>
                  <a:pt x="95085" y="59873"/>
                </a:lnTo>
                <a:lnTo>
                  <a:pt x="93395" y="44936"/>
                </a:lnTo>
                <a:quadBezTo>
                  <a:pt x="30000" y="54936"/>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622" name="Google Shape;622;p44"/>
          <p:cNvPicPr preferRelativeResize="0"/>
          <p:nvPr/>
        </p:nvPicPr>
        <p:blipFill rotWithShape="1">
          <a:blip r:embed="rId7">
            <a:alphaModFix/>
          </a:blip>
          <a:srcRect/>
          <a:stretch/>
        </p:blipFill>
        <p:spPr>
          <a:xfrm>
            <a:off x="769944" y="1535335"/>
            <a:ext cx="836750" cy="939089"/>
          </a:xfrm>
          <a:prstGeom prst="rect">
            <a:avLst/>
          </a:prstGeom>
          <a:noFill/>
          <a:ln>
            <a:noFill/>
          </a:ln>
        </p:spPr>
      </p:pic>
      <p:sp>
        <p:nvSpPr>
          <p:cNvPr id="623" name="Google Shape;623;p44"/>
          <p:cNvSpPr txBox="1"/>
          <p:nvPr/>
        </p:nvSpPr>
        <p:spPr>
          <a:xfrm>
            <a:off x="3770719" y="2891210"/>
            <a:ext cx="2183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賽德克人</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sp>
        <p:nvSpPr>
          <p:cNvPr id="624" name="Google Shape;624;p44"/>
          <p:cNvSpPr txBox="1"/>
          <p:nvPr/>
        </p:nvSpPr>
        <p:spPr>
          <a:xfrm>
            <a:off x="2115995" y="3832968"/>
            <a:ext cx="2183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我要查賽德克巴萊</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sp>
        <p:nvSpPr>
          <p:cNvPr id="625" name="Google Shape;625;p44"/>
          <p:cNvSpPr txBox="1"/>
          <p:nvPr/>
        </p:nvSpPr>
        <p:spPr>
          <a:xfrm>
            <a:off x="5002805" y="3564087"/>
            <a:ext cx="1568395"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賽德克人</a:t>
            </a:r>
            <a:endParaRPr lang="en-US"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,68分)</a:t>
            </a:r>
            <a:endParaRPr sz="18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36" name="圖片 35">
            <a:extLst>
              <a:ext uri="{FF2B5EF4-FFF2-40B4-BE49-F238E27FC236}">
                <a16:creationId xmlns:a16="http://schemas.microsoft.com/office/drawing/2014/main" id="{E46AC005-CF6D-45A0-8875-A8A586F3E70B}"/>
              </a:ext>
            </a:extLst>
          </p:cNvPr>
          <p:cNvPicPr>
            <a:picLocks noChangeAspect="1"/>
          </p:cNvPicPr>
          <p:nvPr/>
        </p:nvPicPr>
        <p:blipFill rotWithShape="1">
          <a:blip r:embed="rId8"/>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5"/>
          <p:cNvSpPr txBox="1">
            <a:spLocks noGrp="1"/>
          </p:cNvSpPr>
          <p:nvPr>
            <p:ph type="title"/>
          </p:nvPr>
        </p:nvSpPr>
        <p:spPr>
          <a:xfrm>
            <a:off x="1248554" y="134852"/>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3600"/>
              <a:buFont typeface="Arial"/>
              <a:buNone/>
            </a:pPr>
            <a:r>
              <a:rPr lang="en-US" sz="4000" dirty="0" err="1">
                <a:solidFill>
                  <a:srgbClr val="FF3300"/>
                </a:solidFill>
                <a:cs typeface="BiauKai"/>
                <a:sym typeface="BiauKai"/>
              </a:rPr>
              <a:t>FW搜尋法運作方式</a:t>
            </a:r>
            <a:endParaRPr sz="4000" dirty="0">
              <a:solidFill>
                <a:srgbClr val="FF3300"/>
              </a:solidFill>
              <a:cs typeface="BiauKai"/>
              <a:sym typeface="BiauKai"/>
            </a:endParaRPr>
          </a:p>
        </p:txBody>
      </p:sp>
      <p:sp>
        <p:nvSpPr>
          <p:cNvPr id="634" name="Google Shape;634;p45"/>
          <p:cNvSpPr txBox="1"/>
          <p:nvPr/>
        </p:nvSpPr>
        <p:spPr>
          <a:xfrm>
            <a:off x="311700" y="1664900"/>
            <a:ext cx="36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636" name="Google Shape;636;p45"/>
          <p:cNvSpPr txBox="1"/>
          <p:nvPr/>
        </p:nvSpPr>
        <p:spPr>
          <a:xfrm>
            <a:off x="948078" y="1875074"/>
            <a:ext cx="3998100" cy="4323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賽德克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90)</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37" name="Google Shape;637;p45"/>
          <p:cNvSpPr txBox="1"/>
          <p:nvPr/>
        </p:nvSpPr>
        <p:spPr>
          <a:xfrm>
            <a:off x="2369704" y="1875074"/>
            <a:ext cx="1641000" cy="4323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賽德克人</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68)</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38" name="Google Shape;638;p45"/>
          <p:cNvSpPr txBox="1"/>
          <p:nvPr/>
        </p:nvSpPr>
        <p:spPr>
          <a:xfrm>
            <a:off x="4068593" y="1888674"/>
            <a:ext cx="1913074" cy="4323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賽德克族</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68)</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39" name="Google Shape;639;p45"/>
          <p:cNvSpPr txBox="1"/>
          <p:nvPr/>
        </p:nvSpPr>
        <p:spPr>
          <a:xfrm>
            <a:off x="5712941" y="1875074"/>
            <a:ext cx="3998100" cy="4323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賽德克語</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68)</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0" name="Google Shape;640;p45"/>
          <p:cNvSpPr txBox="1"/>
          <p:nvPr/>
        </p:nvSpPr>
        <p:spPr>
          <a:xfrm>
            <a:off x="2393577" y="2335630"/>
            <a:ext cx="1698727" cy="16711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文章287232</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微昂首注視前方，也注視著</a:t>
            </a:r>
            <a:r>
              <a:rPr lang="en-US"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賽德克人</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死後將走過的hakaw</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utux（靈橋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關鍵字：賽德克人</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1" name="Google Shape;641;p45"/>
          <p:cNvSpPr txBox="1"/>
          <p:nvPr/>
        </p:nvSpPr>
        <p:spPr>
          <a:xfrm>
            <a:off x="4071615" y="2335587"/>
            <a:ext cx="1633952" cy="142343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文章285860</a:t>
            </a:r>
            <a:endParaRPr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賽德克族</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乃是泰雅族之友系，係萬榮聚落主要族群</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關鍵字：賽德克族</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2" name="Google Shape;642;p45"/>
          <p:cNvSpPr txBox="1"/>
          <p:nvPr/>
        </p:nvSpPr>
        <p:spPr>
          <a:xfrm>
            <a:off x="5731209" y="2348197"/>
            <a:ext cx="1630418" cy="169274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文章509529</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木瓜溪為花蓮溪之支流</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木瓜</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Vaguai、Bukuai或Mokui）為</a:t>
            </a:r>
            <a:r>
              <a:rPr lang="en-US"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賽德克語</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的音譯</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關鍵字：賽德克語</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3" name="Google Shape;643;p45"/>
          <p:cNvSpPr txBox="1"/>
          <p:nvPr/>
        </p:nvSpPr>
        <p:spPr>
          <a:xfrm>
            <a:off x="920774" y="2363462"/>
            <a:ext cx="1569954" cy="16711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文章512280</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托博闊是部分</a:t>
            </a:r>
            <a:r>
              <a:rPr lang="en-US" b="0"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賽德克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托魯閣群約17世紀。</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關鍵字：賽德克</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4" name="Google Shape;644;p45"/>
          <p:cNvSpPr txBox="1"/>
          <p:nvPr/>
        </p:nvSpPr>
        <p:spPr>
          <a:xfrm>
            <a:off x="7484027" y="1972807"/>
            <a:ext cx="1323300" cy="1661963"/>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賽德克X90</a:t>
            </a:r>
            <a:endParaRPr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賽德克人X68</a:t>
            </a:r>
            <a:endParaRPr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賽德克族X68</a:t>
            </a:r>
            <a:endParaRPr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賽德克語X68</a:t>
            </a:r>
            <a:endParaRPr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5" name="Google Shape;645;p45"/>
          <p:cNvSpPr txBox="1"/>
          <p:nvPr/>
        </p:nvSpPr>
        <p:spPr>
          <a:xfrm>
            <a:off x="920774" y="4198072"/>
            <a:ext cx="7577767" cy="24006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本件作品的創作者為太魯閣族的西又．比林，為花蓮縣秀林鄉秀林村知名的木雕家，由於他在成長過程中耳濡目染父親的雕刻創作，當兵退伍後便開始傳承父親的木雕技藝，其創作理念及靈感是來自父執輩的生命經驗、童年環境和老人的互動，以及親身體驗山林的狩獵生活。由於曾花費四年時間確定自己的雕刻風格，在雕刻作品的刀痕上大部分都有「鱗片」工法表現，作品具有高度辨識性。&lt;</a:t>
            </a:r>
            <a:r>
              <a:rPr lang="en-US" sz="1600" b="0" i="0" u="none" strike="noStrike" cap="none" dirty="0" err="1">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br</a:t>
            </a: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&gt;本件作品所描繪的人物是：Seediq（</a:t>
            </a:r>
            <a:r>
              <a:rPr lang="en-US" sz="16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賽德克族</a:t>
            </a: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）Tgdaya（德固達雅群）Mehebu（馬赫坡社）的部落頭目莫那魯道。創作理念為：莫那魯道以堅毅的大腳站在曠野之中，微昂首注視前方，也注視著</a:t>
            </a:r>
            <a:r>
              <a:rPr lang="en-US" sz="16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賽德克人</a:t>
            </a: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死後將走過的hakaw </a:t>
            </a:r>
            <a:r>
              <a:rPr lang="en-US" sz="1600" b="0" i="0" u="none" strike="noStrike" cap="none" dirty="0" err="1">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utux（靈橋</a:t>
            </a: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a:t>
            </a:r>
            <a:r>
              <a:rPr lang="en-US" sz="1600" b="0" i="0" u="none" strike="noStrike" cap="none" dirty="0" err="1">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勇士堅握著手中的刀與獵槍，堅守著祖訓也代表著誓死奮戰捍衛土地的精神</a:t>
            </a:r>
            <a:r>
              <a:rPr lang="en-US" sz="1600" b="0" i="0" u="none" strike="noStrike" cap="none" dirty="0">
                <a:solidFill>
                  <a:srgbClr val="000000"/>
                </a:solidFill>
                <a:highlight>
                  <a:srgbClr val="FFFFFF"/>
                </a:highlight>
                <a:latin typeface="標楷體" panose="03000509000000000000" pitchFamily="65" charset="-120"/>
                <a:ea typeface="標楷體" panose="03000509000000000000" pitchFamily="65" charset="-120"/>
                <a:cs typeface="BiauKai"/>
                <a:sym typeface="BiauKai"/>
              </a:rPr>
              <a:t>。</a:t>
            </a:r>
            <a:endParaRPr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646" name="Google Shape;646;p45"/>
          <p:cNvSpPr/>
          <p:nvPr/>
        </p:nvSpPr>
        <p:spPr>
          <a:xfrm>
            <a:off x="7467364" y="2044390"/>
            <a:ext cx="1323300" cy="1622365"/>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647" name="Google Shape;647;p45"/>
          <p:cNvSpPr/>
          <p:nvPr/>
        </p:nvSpPr>
        <p:spPr>
          <a:xfrm rot="2633533">
            <a:off x="6998686" y="2180375"/>
            <a:ext cx="460837" cy="505791"/>
          </a:xfrm>
          <a:custGeom>
            <a:avLst/>
            <a:gdLst/>
            <a:ahLst/>
            <a:cxnLst/>
            <a:rect l="l" t="t" r="r" b="b"/>
            <a:pathLst>
              <a:path w="120000" h="120000" extrusionOk="0">
                <a:moveTo>
                  <a:pt x="0" y="120000"/>
                </a:moveTo>
                <a:quadBezTo>
                  <a:pt x="20000" y="40000"/>
                  <a:pt x="90000" y="14936"/>
                </a:quadBezTo>
                <a:lnTo>
                  <a:pt x="88310" y="0"/>
                </a:lnTo>
                <a:lnTo>
                  <a:pt x="120000" y="23936"/>
                </a:lnTo>
                <a:lnTo>
                  <a:pt x="95085" y="59873"/>
                </a:lnTo>
                <a:lnTo>
                  <a:pt x="93395" y="44936"/>
                </a:lnTo>
                <a:quadBezTo>
                  <a:pt x="30000" y="54936"/>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45"/>
          <p:cNvSpPr/>
          <p:nvPr/>
        </p:nvSpPr>
        <p:spPr>
          <a:xfrm rot="7560883">
            <a:off x="7731160" y="3650539"/>
            <a:ext cx="496699" cy="470202"/>
          </a:xfrm>
          <a:custGeom>
            <a:avLst/>
            <a:gdLst/>
            <a:ahLst/>
            <a:cxnLst/>
            <a:rect l="l" t="t" r="r" b="b"/>
            <a:pathLst>
              <a:path w="120000" h="120000" extrusionOk="0">
                <a:moveTo>
                  <a:pt x="0" y="120000"/>
                </a:moveTo>
                <a:quadBezTo>
                  <a:pt x="20000" y="40000"/>
                  <a:pt x="90000" y="14937"/>
                </a:quadBezTo>
                <a:lnTo>
                  <a:pt x="88310" y="0"/>
                </a:lnTo>
                <a:lnTo>
                  <a:pt x="120000" y="23937"/>
                </a:lnTo>
                <a:lnTo>
                  <a:pt x="95085" y="59874"/>
                </a:lnTo>
                <a:lnTo>
                  <a:pt x="93394"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45"/>
          <p:cNvSpPr txBox="1"/>
          <p:nvPr/>
        </p:nvSpPr>
        <p:spPr>
          <a:xfrm>
            <a:off x="155265" y="1242050"/>
            <a:ext cx="11859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模糊</a:t>
            </a:r>
            <a:endParaRPr lang="en-US" sz="20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比對</a:t>
            </a:r>
            <a:endParaRPr sz="20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分數</a:t>
            </a:r>
            <a:r>
              <a:rPr lang="en-US" sz="20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20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22" name="圖片 21">
            <a:extLst>
              <a:ext uri="{FF2B5EF4-FFF2-40B4-BE49-F238E27FC236}">
                <a16:creationId xmlns:a16="http://schemas.microsoft.com/office/drawing/2014/main" id="{33DC2383-8886-4CF8-A362-6901FA392ED8}"/>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23" name="Google Shape;524;p38">
            <a:extLst>
              <a:ext uri="{FF2B5EF4-FFF2-40B4-BE49-F238E27FC236}">
                <a16:creationId xmlns:a16="http://schemas.microsoft.com/office/drawing/2014/main" id="{A837DC20-3772-4D7E-A8C4-59125B6B7CE9}"/>
              </a:ext>
            </a:extLst>
          </p:cNvPr>
          <p:cNvSpPr txBox="1"/>
          <p:nvPr/>
        </p:nvSpPr>
        <p:spPr>
          <a:xfrm>
            <a:off x="1248554" y="1135806"/>
            <a:ext cx="2818156" cy="492412"/>
          </a:xfrm>
          <a:prstGeom prst="rect">
            <a:avLst/>
          </a:prstGeom>
          <a:gradFill>
            <a:gsLst>
              <a:gs pos="0">
                <a:srgbClr val="FF9F00"/>
              </a:gs>
              <a:gs pos="100000">
                <a:srgbClr val="FFBB63"/>
              </a:gs>
            </a:gsLst>
            <a:lin ang="16200038" scaled="0"/>
          </a:gradFill>
          <a:ln w="9525" cap="flat" cmpd="sng">
            <a:solidFill>
              <a:srgbClr val="FF95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dirty="0">
                <a:solidFill>
                  <a:srgbClr val="342E22"/>
                </a:solidFill>
                <a:latin typeface="標楷體" panose="03000509000000000000" pitchFamily="65" charset="-120"/>
                <a:ea typeface="標楷體" panose="03000509000000000000" pitchFamily="65" charset="-120"/>
                <a:cs typeface="BiauKai"/>
                <a:sym typeface="BiauKai"/>
              </a:rPr>
              <a:t>Q:</a:t>
            </a:r>
            <a:r>
              <a:rPr lang="zh-TW" altLang="en-US" sz="2000" b="1" i="0" u="none" strike="noStrike" cap="none" dirty="0">
                <a:solidFill>
                  <a:srgbClr val="342E22"/>
                </a:solidFill>
                <a:latin typeface="標楷體" panose="03000509000000000000" pitchFamily="65" charset="-120"/>
                <a:ea typeface="標楷體" panose="03000509000000000000" pitchFamily="65" charset="-120"/>
                <a:cs typeface="BiauKai"/>
                <a:sym typeface="BiauKai"/>
              </a:rPr>
              <a:t>我想要查賽德克巴來</a:t>
            </a:r>
            <a:endParaRPr sz="2000" b="1" i="0" u="none" strike="noStrike" cap="none" dirty="0">
              <a:solidFill>
                <a:srgbClr val="342E22"/>
              </a:solidFill>
              <a:latin typeface="標楷體" panose="03000509000000000000" pitchFamily="65" charset="-120"/>
              <a:ea typeface="標楷體" panose="03000509000000000000" pitchFamily="65" charset="-120"/>
              <a:cs typeface="BiauKai"/>
              <a:sym typeface="BiauKai"/>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6"/>
          <p:cNvSpPr txBox="1">
            <a:spLocks noGrp="1"/>
          </p:cNvSpPr>
          <p:nvPr>
            <p:ph type="title"/>
          </p:nvPr>
        </p:nvSpPr>
        <p:spPr>
          <a:xfrm>
            <a:off x="1248554" y="81064"/>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658" name="Google Shape;658;p46"/>
          <p:cNvSpPr txBox="1"/>
          <p:nvPr/>
        </p:nvSpPr>
        <p:spPr>
          <a:xfrm>
            <a:off x="397792" y="872995"/>
            <a:ext cx="7912490" cy="11695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問句：宋元明清歷史故事</a:t>
            </a:r>
            <a:endParaRPr sz="24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None/>
            </a:pPr>
            <a:r>
              <a:rPr lang="en-US" sz="20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模糊關鍵字</a:t>
            </a:r>
            <a:r>
              <a:rPr lang="en-US" sz="2000" b="0"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a:t>
            </a:r>
            <a:r>
              <a:rPr lang="en-US" sz="2000" b="0" i="0" u="none" strike="noStrike" cap="none" dirty="0" err="1">
                <a:solidFill>
                  <a:srgbClr val="FF0000"/>
                </a:solidFill>
                <a:latin typeface="標楷體" panose="03000509000000000000" pitchFamily="65" charset="-120"/>
                <a:ea typeface="標楷體" panose="03000509000000000000" pitchFamily="65" charset="-120"/>
                <a:sym typeface="Arial"/>
              </a:rPr>
              <a:t>元明</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 90), ('</a:t>
            </a:r>
            <a:r>
              <a:rPr lang="en-US" sz="2000" b="0" i="0" u="none" strike="noStrike" cap="none" dirty="0" err="1">
                <a:solidFill>
                  <a:srgbClr val="FF0000"/>
                </a:solidFill>
                <a:latin typeface="標楷體" panose="03000509000000000000" pitchFamily="65" charset="-120"/>
                <a:ea typeface="標楷體" panose="03000509000000000000" pitchFamily="65" charset="-120"/>
                <a:sym typeface="Arial"/>
              </a:rPr>
              <a:t>宋元</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 90), ('</a:t>
            </a:r>
            <a:r>
              <a:rPr lang="en-US" sz="2000" b="0" i="0" u="none" strike="noStrike" cap="none" dirty="0" err="1">
                <a:solidFill>
                  <a:srgbClr val="FF0000"/>
                </a:solidFill>
                <a:latin typeface="標楷體" panose="03000509000000000000" pitchFamily="65" charset="-120"/>
                <a:ea typeface="標楷體" panose="03000509000000000000" pitchFamily="65" charset="-120"/>
                <a:sym typeface="Arial"/>
              </a:rPr>
              <a:t>明清</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 90), ('</a:t>
            </a:r>
            <a:r>
              <a:rPr lang="en-US" sz="2000" b="0" i="0" u="none" strike="noStrike" cap="none" dirty="0" err="1">
                <a:solidFill>
                  <a:srgbClr val="FF0000"/>
                </a:solidFill>
                <a:latin typeface="標楷體" panose="03000509000000000000" pitchFamily="65" charset="-120"/>
                <a:ea typeface="標楷體" panose="03000509000000000000" pitchFamily="65" charset="-120"/>
                <a:sym typeface="Arial"/>
              </a:rPr>
              <a:t>故事館</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 72), ('</a:t>
            </a:r>
            <a:r>
              <a:rPr lang="en-US" sz="2000" b="0" i="0" u="none" strike="noStrike" cap="none" dirty="0" err="1">
                <a:solidFill>
                  <a:srgbClr val="FF0000"/>
                </a:solidFill>
                <a:latin typeface="標楷體" panose="03000509000000000000" pitchFamily="65" charset="-120"/>
                <a:ea typeface="標楷體" panose="03000509000000000000" pitchFamily="65" charset="-120"/>
                <a:sym typeface="Arial"/>
              </a:rPr>
              <a:t>宋哲元</a:t>
            </a:r>
            <a:r>
              <a:rPr lang="en-US" sz="2000" b="0" i="0" u="none" strike="noStrike" cap="none" dirty="0">
                <a:solidFill>
                  <a:srgbClr val="FF0000"/>
                </a:solidFill>
                <a:latin typeface="標楷體" panose="03000509000000000000" pitchFamily="65" charset="-120"/>
                <a:ea typeface="標楷體" panose="03000509000000000000" pitchFamily="65" charset="-120"/>
                <a:sym typeface="Arial"/>
              </a:rPr>
              <a:t>', 60)</a:t>
            </a:r>
            <a:endParaRPr sz="2000" b="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graphicFrame>
        <p:nvGraphicFramePr>
          <p:cNvPr id="659" name="Google Shape;659;p46"/>
          <p:cNvGraphicFramePr/>
          <p:nvPr>
            <p:extLst>
              <p:ext uri="{D42A27DB-BD31-4B8C-83A1-F6EECF244321}">
                <p14:modId xmlns:p14="http://schemas.microsoft.com/office/powerpoint/2010/main" val="3371830441"/>
              </p:ext>
            </p:extLst>
          </p:nvPr>
        </p:nvGraphicFramePr>
        <p:xfrm>
          <a:off x="397792" y="1971755"/>
          <a:ext cx="8362025" cy="4371670"/>
        </p:xfrm>
        <a:graphic>
          <a:graphicData uri="http://schemas.openxmlformats.org/drawingml/2006/table">
            <a:tbl>
              <a:tblPr firstRow="1" bandRow="1">
                <a:noFill/>
                <a:tableStyleId>{F60777B0-C810-4429-9D48-BAB277C2258C}</a:tableStyleId>
              </a:tblPr>
              <a:tblGrid>
                <a:gridCol w="1352800">
                  <a:extLst>
                    <a:ext uri="{9D8B030D-6E8A-4147-A177-3AD203B41FA5}">
                      <a16:colId xmlns:a16="http://schemas.microsoft.com/office/drawing/2014/main" val="20000"/>
                    </a:ext>
                  </a:extLst>
                </a:gridCol>
                <a:gridCol w="5873890">
                  <a:extLst>
                    <a:ext uri="{9D8B030D-6E8A-4147-A177-3AD203B41FA5}">
                      <a16:colId xmlns:a16="http://schemas.microsoft.com/office/drawing/2014/main" val="20001"/>
                    </a:ext>
                  </a:extLst>
                </a:gridCol>
                <a:gridCol w="1135335">
                  <a:extLst>
                    <a:ext uri="{9D8B030D-6E8A-4147-A177-3AD203B41FA5}">
                      <a16:colId xmlns:a16="http://schemas.microsoft.com/office/drawing/2014/main" val="20002"/>
                    </a:ext>
                  </a:extLst>
                </a:gridCol>
              </a:tblGrid>
              <a:tr h="388300">
                <a:tc>
                  <a:txBody>
                    <a:bodyPr/>
                    <a:lstStyle/>
                    <a:p>
                      <a:pPr marL="0" marR="0" lvl="0" indent="0" algn="l"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文章關鍵字</a:t>
                      </a:r>
                      <a:endParaRPr sz="1800" dirty="0"/>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文章內對應文句</a:t>
                      </a:r>
                      <a:endParaRPr sz="1800" dirty="0"/>
                    </a:p>
                  </a:txBody>
                  <a:tcPr marL="91450" marR="91450" marT="45725" marB="45725" anchor="ctr"/>
                </a:tc>
                <a:tc>
                  <a:txBody>
                    <a:bodyPr/>
                    <a:lstStyle/>
                    <a:p>
                      <a:pPr marL="0" marR="0" lvl="0" indent="0" algn="l"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是否正確</a:t>
                      </a:r>
                      <a:endParaRPr sz="1800" dirty="0"/>
                    </a:p>
                  </a:txBody>
                  <a:tcPr marL="91450" marR="91450" marT="45725" marB="45725" anchor="ctr"/>
                </a:tc>
                <a:extLst>
                  <a:ext uri="{0D108BD9-81ED-4DB2-BD59-A6C34878D82A}">
                    <a16:rowId xmlns:a16="http://schemas.microsoft.com/office/drawing/2014/main" val="10000"/>
                  </a:ext>
                </a:extLst>
              </a:tr>
              <a:tr h="914400">
                <a:tc>
                  <a:txBody>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明清</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 </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宋元</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 </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元明</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周澄曾侍近現代書畫名家江兆申（1925-1996）研習書畫篆刻兼讀史書詩詞，繪畫創作取涉</a:t>
                      </a:r>
                      <a:r>
                        <a:rPr lang="en-US" sz="1800" b="1" i="0" u="none" strike="noStrike" cap="none" dirty="0">
                          <a:solidFill>
                            <a:srgbClr val="FF0000"/>
                          </a:solidFill>
                          <a:latin typeface="標楷體" panose="03000509000000000000" pitchFamily="65" charset="-120"/>
                          <a:ea typeface="標楷體" panose="03000509000000000000" pitchFamily="65" charset="-120"/>
                          <a:cs typeface="Arial"/>
                          <a:sym typeface="Arial"/>
                        </a:rPr>
                        <a:t>宋元明清</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歷代山水大家，包括清代石濤（1642-1718）等名家，博採眾長，融古出新。</a:t>
                      </a:r>
                      <a:endParaRPr sz="1800"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1"/>
                  </a:ext>
                </a:extLst>
              </a:tr>
              <a:tr h="691500">
                <a:tc>
                  <a:txBody>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明清</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討論眷村改建保留與活化再生的「眷村文史座談</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a:t>
                      </a:r>
                      <a:r>
                        <a:rPr lang="en-US" sz="1800" b="1" i="0" u="none" strike="noStrike" cap="none" dirty="0" err="1">
                          <a:solidFill>
                            <a:srgbClr val="FF0000"/>
                          </a:solidFill>
                          <a:latin typeface="標楷體" panose="03000509000000000000" pitchFamily="65" charset="-120"/>
                          <a:ea typeface="標楷體" panose="03000509000000000000" pitchFamily="65" charset="-120"/>
                          <a:cs typeface="Arial"/>
                          <a:sym typeface="Arial"/>
                        </a:rPr>
                        <a:t>明清</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及日據時代的臺灣眷村講座；於電視節目播出的「眷村訪查報導」及「表演藝術季」的劇團演出</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a:t>
                      </a:r>
                      <a:endParaRPr sz="1800"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2"/>
                  </a:ext>
                </a:extLst>
              </a:tr>
              <a:tr h="691500">
                <a:tc>
                  <a:txBody>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明清</a:t>
                      </a:r>
                      <a:endParaRPr sz="1800" u="none" strike="noStrike" cap="none" dirty="0"/>
                    </a:p>
                    <a:p>
                      <a:pPr marL="0" marR="0" lvl="0" indent="0" algn="l" rtl="0">
                        <a:lnSpc>
                          <a:spcPct val="100000"/>
                        </a:lnSpc>
                        <a:spcBef>
                          <a:spcPts val="0"/>
                        </a:spcBef>
                        <a:spcAft>
                          <a:spcPts val="0"/>
                        </a:spcAft>
                        <a:buNone/>
                      </a:pP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芹壁聚落的開發，最早可追溯至</a:t>
                      </a:r>
                      <a:r>
                        <a:rPr lang="en-US" sz="1800" b="1" i="0" u="none" strike="noStrike" cap="none" dirty="0" err="1">
                          <a:solidFill>
                            <a:srgbClr val="FF0000"/>
                          </a:solidFill>
                          <a:latin typeface="標楷體" panose="03000509000000000000" pitchFamily="65" charset="-120"/>
                          <a:ea typeface="標楷體" panose="03000509000000000000" pitchFamily="65" charset="-120"/>
                          <a:cs typeface="Arial"/>
                          <a:sym typeface="Arial"/>
                        </a:rPr>
                        <a:t>明清</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Arial"/>
                          <a:sym typeface="Arial"/>
                        </a:rPr>
                        <a:t>時期，此地多作為中國大陸沿海漁民海上停泊休憩之地</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a:t>
                      </a:r>
                      <a:endParaRPr sz="1800"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3"/>
                  </a:ext>
                </a:extLst>
              </a:tr>
              <a:tr h="691500">
                <a:tc>
                  <a:txBody>
                    <a:bodyPr/>
                    <a:lstStyle/>
                    <a:p>
                      <a:pPr marL="0" marR="0" lvl="0" indent="0" algn="l" rtl="0">
                        <a:lnSpc>
                          <a:spcPct val="100000"/>
                        </a:lnSpc>
                        <a:spcBef>
                          <a:spcPts val="0"/>
                        </a:spcBef>
                        <a:spcAft>
                          <a:spcPts val="0"/>
                        </a:spcAft>
                        <a:buNone/>
                      </a:pPr>
                      <a:r>
                        <a:rPr lang="en-US" sz="1800" i="0" u="none" strike="noStrike" cap="none" dirty="0" err="1">
                          <a:solidFill>
                            <a:srgbClr val="000000"/>
                          </a:solidFill>
                          <a:latin typeface="標楷體" panose="03000509000000000000" pitchFamily="65" charset="-120"/>
                          <a:ea typeface="標楷體" panose="03000509000000000000" pitchFamily="65" charset="-120"/>
                        </a:rPr>
                        <a:t>宋元</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我鄉各島羅列東海，</a:t>
                      </a:r>
                      <a:r>
                        <a:rPr lang="en-US" sz="1800" b="1" i="0" u="none" strike="noStrike" cap="none" dirty="0">
                          <a:solidFill>
                            <a:srgbClr val="FF0000"/>
                          </a:solidFill>
                          <a:latin typeface="標楷體" panose="03000509000000000000" pitchFamily="65" charset="-120"/>
                          <a:ea typeface="標楷體" panose="03000509000000000000" pitchFamily="65" charset="-120"/>
                          <a:cs typeface="Arial"/>
                          <a:sym typeface="Arial"/>
                        </a:rPr>
                        <a:t>宋元</a:t>
                      </a:r>
                      <a:r>
                        <a:rPr lang="en-US" sz="1800" b="0" i="0" u="none" strike="noStrike" cap="none" dirty="0">
                          <a:solidFill>
                            <a:srgbClr val="000000"/>
                          </a:solidFill>
                          <a:latin typeface="標楷體" panose="03000509000000000000" pitchFamily="65" charset="-120"/>
                          <a:ea typeface="標楷體" panose="03000509000000000000" pitchFamily="65" charset="-120"/>
                          <a:cs typeface="Arial"/>
                          <a:sym typeface="Arial"/>
                        </a:rPr>
                        <a:t>以降不乏八閩丁壯渡海棲，止櫛沐胼胝或漁或耕夙夕慘淡於斯，營生先民敬天法祖尊神崇祇，其對天后神靈尤為頂禮，帡幪張覆無論除災去診抑或航海梯山無不四境蔭佑使民大和償安。</a:t>
                      </a:r>
                      <a:endParaRPr sz="1800" u="none" strike="noStrike" cap="none"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4"/>
                  </a:ext>
                </a:extLst>
              </a:tr>
            </a:tbl>
          </a:graphicData>
        </a:graphic>
      </p:graphicFrame>
      <p:pic>
        <p:nvPicPr>
          <p:cNvPr id="8" name="圖片 7">
            <a:extLst>
              <a:ext uri="{FF2B5EF4-FFF2-40B4-BE49-F238E27FC236}">
                <a16:creationId xmlns:a16="http://schemas.microsoft.com/office/drawing/2014/main" id="{5CCBE4E3-8350-45BC-BBF9-CB4473412CDC}"/>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8" name="圖片 7">
            <a:extLst>
              <a:ext uri="{FF2B5EF4-FFF2-40B4-BE49-F238E27FC236}">
                <a16:creationId xmlns:a16="http://schemas.microsoft.com/office/drawing/2014/main" id="{9B95E935-D397-41DB-B42C-498FE7EC91C9}"/>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664" name="Google Shape;664;p47"/>
          <p:cNvSpPr txBox="1">
            <a:spLocks noGrp="1"/>
          </p:cNvSpPr>
          <p:nvPr>
            <p:ph type="title"/>
          </p:nvPr>
        </p:nvSpPr>
        <p:spPr>
          <a:xfrm>
            <a:off x="1248554" y="121405"/>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668" name="Google Shape;668;p47"/>
          <p:cNvSpPr txBox="1"/>
          <p:nvPr/>
        </p:nvSpPr>
        <p:spPr>
          <a:xfrm>
            <a:off x="495547" y="841405"/>
            <a:ext cx="8393084"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問句：</a:t>
            </a:r>
            <a:r>
              <a:rPr lang="en-US" sz="1800" b="0" i="0" u="none" strike="noStrike" cap="none"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皇民化運動時期相關人物</a:t>
            </a:r>
            <a:endParaRPr sz="18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a:p>
            <a:pPr marL="0" lvl="0" indent="0" algn="l" rtl="0">
              <a:spcBef>
                <a:spcPts val="0"/>
              </a:spcBef>
              <a:spcAft>
                <a:spcPts val="0"/>
              </a:spcAft>
              <a:buClr>
                <a:schemeClr val="dk1"/>
              </a:buClr>
              <a:buFont typeface="Arial"/>
              <a:buNone/>
            </a:pPr>
            <a:r>
              <a:rPr lang="en-US" sz="1800" dirty="0" err="1">
                <a:solidFill>
                  <a:srgbClr val="FF0000"/>
                </a:solidFill>
                <a:latin typeface="標楷體" panose="03000509000000000000" pitchFamily="65" charset="-120"/>
                <a:ea typeface="標楷體" panose="03000509000000000000" pitchFamily="65" charset="-120"/>
                <a:cs typeface="BiauKai"/>
                <a:sym typeface="BiauKai"/>
              </a:rPr>
              <a:t>模糊關鍵字</a:t>
            </a:r>
            <a:r>
              <a:rPr lang="en-US" sz="1800" dirty="0">
                <a:solidFill>
                  <a:srgbClr val="FF0000"/>
                </a:solidFill>
                <a:latin typeface="標楷體" panose="03000509000000000000" pitchFamily="65" charset="-120"/>
                <a:ea typeface="標楷體" panose="03000509000000000000" pitchFamily="65" charset="-120"/>
                <a:cs typeface="BiauKai"/>
                <a:sym typeface="BiauKai"/>
              </a:rPr>
              <a:t>:</a:t>
            </a:r>
            <a:r>
              <a:rPr lang="en-US" sz="1800" dirty="0">
                <a:solidFill>
                  <a:srgbClr val="FF0000"/>
                </a:solidFill>
                <a:latin typeface="標楷體" panose="03000509000000000000" pitchFamily="65" charset="-120"/>
                <a:ea typeface="標楷體" panose="03000509000000000000" pitchFamily="65" charset="-120"/>
              </a:rPr>
              <a:t>('</a:t>
            </a:r>
            <a:r>
              <a:rPr lang="en-US" sz="1800" dirty="0" err="1">
                <a:solidFill>
                  <a:srgbClr val="FF0000"/>
                </a:solidFill>
                <a:latin typeface="標楷體" panose="03000509000000000000" pitchFamily="65" charset="-120"/>
                <a:ea typeface="標楷體" panose="03000509000000000000" pitchFamily="65" charset="-120"/>
              </a:rPr>
              <a:t>皇民化</a:t>
            </a:r>
            <a:r>
              <a:rPr lang="en-US" sz="1800" dirty="0">
                <a:solidFill>
                  <a:srgbClr val="FF0000"/>
                </a:solidFill>
                <a:latin typeface="標楷體" panose="03000509000000000000" pitchFamily="65" charset="-120"/>
                <a:ea typeface="標楷體" panose="03000509000000000000" pitchFamily="65" charset="-120"/>
              </a:rPr>
              <a:t>', 90), ('</a:t>
            </a:r>
            <a:r>
              <a:rPr lang="en-US" sz="1800" dirty="0" err="1">
                <a:solidFill>
                  <a:srgbClr val="FF0000"/>
                </a:solidFill>
                <a:latin typeface="標楷體" panose="03000509000000000000" pitchFamily="65" charset="-120"/>
                <a:ea typeface="標楷體" panose="03000509000000000000" pitchFamily="65" charset="-120"/>
              </a:rPr>
              <a:t>皇民化運動</a:t>
            </a:r>
            <a:r>
              <a:rPr lang="en-US" sz="1800" dirty="0">
                <a:solidFill>
                  <a:srgbClr val="FF0000"/>
                </a:solidFill>
                <a:latin typeface="標楷體" panose="03000509000000000000" pitchFamily="65" charset="-120"/>
                <a:ea typeface="標楷體" panose="03000509000000000000" pitchFamily="65" charset="-120"/>
              </a:rPr>
              <a:t>', 90), ('昭和12年（1937）4月皇民化運動時期', 70), ('昭和12年（1937）皇民化運動時期', 70), ('</a:t>
            </a:r>
            <a:r>
              <a:rPr lang="en-US" sz="1800" dirty="0" err="1">
                <a:solidFill>
                  <a:srgbClr val="FF0000"/>
                </a:solidFill>
                <a:latin typeface="標楷體" panose="03000509000000000000" pitchFamily="65" charset="-120"/>
                <a:ea typeface="標楷體" panose="03000509000000000000" pitchFamily="65" charset="-120"/>
              </a:rPr>
              <a:t>皇民化時期</a:t>
            </a:r>
            <a:r>
              <a:rPr lang="en-US" sz="1800" dirty="0">
                <a:solidFill>
                  <a:srgbClr val="FF0000"/>
                </a:solidFill>
                <a:latin typeface="標楷體" panose="03000509000000000000" pitchFamily="65" charset="-120"/>
                <a:ea typeface="標楷體" panose="03000509000000000000" pitchFamily="65" charset="-120"/>
              </a:rPr>
              <a:t>', 62)</a:t>
            </a:r>
            <a:endParaRPr sz="18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p:txBody>
      </p:sp>
      <p:graphicFrame>
        <p:nvGraphicFramePr>
          <p:cNvPr id="669" name="Google Shape;669;p47"/>
          <p:cNvGraphicFramePr/>
          <p:nvPr>
            <p:extLst>
              <p:ext uri="{D42A27DB-BD31-4B8C-83A1-F6EECF244321}">
                <p14:modId xmlns:p14="http://schemas.microsoft.com/office/powerpoint/2010/main" val="2997826149"/>
              </p:ext>
            </p:extLst>
          </p:nvPr>
        </p:nvGraphicFramePr>
        <p:xfrm>
          <a:off x="501041" y="2038980"/>
          <a:ext cx="8362025" cy="4564090"/>
        </p:xfrm>
        <a:graphic>
          <a:graphicData uri="http://schemas.openxmlformats.org/drawingml/2006/table">
            <a:tbl>
              <a:tblPr firstRow="1" bandRow="1">
                <a:noFill/>
                <a:tableStyleId>{F60777B0-C810-4429-9D48-BAB277C2258C}</a:tableStyleId>
              </a:tblPr>
              <a:tblGrid>
                <a:gridCol w="2049325">
                  <a:extLst>
                    <a:ext uri="{9D8B030D-6E8A-4147-A177-3AD203B41FA5}">
                      <a16:colId xmlns:a16="http://schemas.microsoft.com/office/drawing/2014/main" val="20000"/>
                    </a:ext>
                  </a:extLst>
                </a:gridCol>
                <a:gridCol w="5195140">
                  <a:extLst>
                    <a:ext uri="{9D8B030D-6E8A-4147-A177-3AD203B41FA5}">
                      <a16:colId xmlns:a16="http://schemas.microsoft.com/office/drawing/2014/main" val="20001"/>
                    </a:ext>
                  </a:extLst>
                </a:gridCol>
                <a:gridCol w="1117560">
                  <a:extLst>
                    <a:ext uri="{9D8B030D-6E8A-4147-A177-3AD203B41FA5}">
                      <a16:colId xmlns:a16="http://schemas.microsoft.com/office/drawing/2014/main" val="20002"/>
                    </a:ext>
                  </a:extLst>
                </a:gridCol>
              </a:tblGrid>
              <a:tr h="388300">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文章關鍵字</a:t>
                      </a:r>
                      <a:endParaRPr sz="1600" dirty="0"/>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文章內對應文句</a:t>
                      </a:r>
                      <a:endParaRPr sz="1600" dirty="0"/>
                    </a:p>
                  </a:txBody>
                  <a:tcPr marL="91450" marR="91450" marT="45725" marB="45725" anchor="ctr"/>
                </a:tc>
                <a:tc>
                  <a:txBody>
                    <a:bodyPr/>
                    <a:lstStyle/>
                    <a:p>
                      <a:pPr marL="0" marR="0" lvl="0" indent="0" algn="l"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是否正確</a:t>
                      </a:r>
                      <a:endParaRPr sz="1600" dirty="0"/>
                    </a:p>
                  </a:txBody>
                  <a:tcPr marL="91450" marR="91450" marT="45725" marB="45725" anchor="ctr"/>
                </a:tc>
                <a:extLst>
                  <a:ext uri="{0D108BD9-81ED-4DB2-BD59-A6C34878D82A}">
                    <a16:rowId xmlns:a16="http://schemas.microsoft.com/office/drawing/2014/main" val="10000"/>
                  </a:ext>
                </a:extLst>
              </a:tr>
              <a:tr h="9144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皇民化運動</a:t>
                      </a:r>
                      <a:r>
                        <a:rPr lang="en-US" sz="1600" dirty="0">
                          <a:solidFill>
                            <a:schemeClr val="dk1"/>
                          </a:solidFill>
                          <a:latin typeface="標楷體" panose="03000509000000000000" pitchFamily="65" charset="-120"/>
                          <a:ea typeface="標楷體" panose="03000509000000000000" pitchFamily="65" charset="-120"/>
                        </a:rPr>
                        <a:t>, 昭和12年（1937）4月皇民化運動時期</a:t>
                      </a:r>
                      <a:endParaRPr sz="16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拔子公學校創立於大正2年（1913）4月1日，坐落於漢人聚落拔仔庄內。拔仔庄在清帝國後期便有軍隊進駐，並有移民隨之前來開墾，為花東移民史上最早開發的區域之一。昭和12年（1937）4月</a:t>
                      </a:r>
                      <a:r>
                        <a:rPr lang="en-US" sz="1600" b="1" dirty="0">
                          <a:solidFill>
                            <a:srgbClr val="FF0000"/>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運動時期，拔子庄改為白川，校名也隨地名更為「白川公學校」。</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1"/>
                  </a:ext>
                </a:extLst>
              </a:tr>
              <a:tr h="6915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皇民化運動</a:t>
                      </a:r>
                      <a:r>
                        <a:rPr lang="en-US" sz="1600" dirty="0">
                          <a:solidFill>
                            <a:schemeClr val="dk1"/>
                          </a:solidFill>
                          <a:latin typeface="標楷體" panose="03000509000000000000" pitchFamily="65" charset="-120"/>
                          <a:ea typeface="標楷體" panose="03000509000000000000" pitchFamily="65" charset="-120"/>
                        </a:rPr>
                        <a:t>, 昭和12年（1937）皇民化運動時期</a:t>
                      </a:r>
                      <a:endParaRPr sz="16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大庄為今日花蓮縣富里鄉東里村的舊稱。此地居民多是西拉雅族人從南臺灣東遷至舊庄（今玉里長良</a:t>
                      </a:r>
                      <a:r>
                        <a:rPr lang="en-US" sz="1600" dirty="0">
                          <a:solidFill>
                            <a:schemeClr val="dk1"/>
                          </a:solidFill>
                          <a:latin typeface="標楷體" panose="03000509000000000000" pitchFamily="65" charset="-120"/>
                          <a:ea typeface="標楷體" panose="03000509000000000000" pitchFamily="65" charset="-120"/>
                        </a:rPr>
                        <a:t>），後續再往秀姑巒溪東岸遷至今日東里村一帶形成大部落，而稱為大庄。昭和12年（1937）</a:t>
                      </a:r>
                      <a:r>
                        <a:rPr lang="en-US" sz="1600" b="1" dirty="0">
                          <a:solidFill>
                            <a:srgbClr val="FF0000"/>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運動時期將大庄改名為大里。</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2"/>
                  </a:ext>
                </a:extLst>
              </a:tr>
              <a:tr h="824350">
                <a:tc>
                  <a:txBody>
                    <a:bodyPr/>
                    <a:lstStyle/>
                    <a:p>
                      <a:pPr marL="0" marR="0" lvl="0" indent="0" algn="l" rtl="0">
                        <a:lnSpc>
                          <a:spcPct val="100000"/>
                        </a:lnSpc>
                        <a:spcBef>
                          <a:spcPts val="0"/>
                        </a:spcBef>
                        <a:spcAft>
                          <a:spcPts val="0"/>
                        </a:spcAft>
                        <a:buClr>
                          <a:srgbClr val="000000"/>
                        </a:buClr>
                        <a:buSzPts val="1400"/>
                        <a:buFont typeface="Arial"/>
                        <a:buNone/>
                      </a:pPr>
                      <a:r>
                        <a:rPr lang="en-US" sz="1600" dirty="0" err="1">
                          <a:solidFill>
                            <a:schemeClr val="dk1"/>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皇民化運動</a:t>
                      </a:r>
                      <a:r>
                        <a:rPr lang="en-US" sz="1600" dirty="0">
                          <a:solidFill>
                            <a:schemeClr val="dk1"/>
                          </a:solidFill>
                          <a:latin typeface="標楷體" panose="03000509000000000000" pitchFamily="65" charset="-120"/>
                          <a:ea typeface="標楷體" panose="03000509000000000000" pitchFamily="65" charset="-120"/>
                        </a:rPr>
                        <a:t>, 昭和12年（1937）皇民化運動時期</a:t>
                      </a:r>
                      <a:endParaRPr sz="1600" u="none" strike="noStrike" cap="none" dirty="0"/>
                    </a:p>
                    <a:p>
                      <a:pPr marL="0" marR="0" lvl="0" indent="0" algn="l" rtl="0">
                        <a:lnSpc>
                          <a:spcPct val="100000"/>
                        </a:lnSpc>
                        <a:spcBef>
                          <a:spcPts val="0"/>
                        </a:spcBef>
                        <a:spcAft>
                          <a:spcPts val="0"/>
                        </a:spcAft>
                        <a:buNone/>
                      </a:pPr>
                      <a:endParaRPr sz="16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昭和12年（1937）</a:t>
                      </a:r>
                      <a:r>
                        <a:rPr lang="en-US" sz="1600" b="1" dirty="0">
                          <a:solidFill>
                            <a:srgbClr val="FF0000"/>
                          </a:solidFill>
                          <a:latin typeface="標楷體" panose="03000509000000000000" pitchFamily="65" charset="-120"/>
                          <a:ea typeface="標楷體" panose="03000509000000000000" pitchFamily="65" charset="-120"/>
                        </a:rPr>
                        <a:t>皇民化</a:t>
                      </a:r>
                      <a:r>
                        <a:rPr lang="en-US" sz="1600" dirty="0">
                          <a:solidFill>
                            <a:schemeClr val="dk1"/>
                          </a:solidFill>
                          <a:latin typeface="標楷體" panose="03000509000000000000" pitchFamily="65" charset="-120"/>
                          <a:ea typeface="標楷體" panose="03000509000000000000" pitchFamily="65" charset="-120"/>
                        </a:rPr>
                        <a:t>運動時期，日本人把織羅、馬太林兩部落合併改稱「春日」，</a:t>
                      </a:r>
                      <a:r>
                        <a:rPr lang="en-US" sz="1600" dirty="0" err="1">
                          <a:solidFill>
                            <a:schemeClr val="dk1"/>
                          </a:solidFill>
                          <a:latin typeface="標楷體" panose="03000509000000000000" pitchFamily="65" charset="-120"/>
                          <a:ea typeface="標楷體" panose="03000509000000000000" pitchFamily="65" charset="-120"/>
                        </a:rPr>
                        <a:t>沿用至今。織羅派出所與觀音山派出所一樣都位於秀姑巒溪東側的海岸山脈山麓地帶，主要工作是原住民的「教化</a:t>
                      </a:r>
                      <a:r>
                        <a:rPr lang="en-US" sz="1600" dirty="0">
                          <a:solidFill>
                            <a:schemeClr val="dk1"/>
                          </a:solidFill>
                          <a:latin typeface="標楷體" panose="03000509000000000000" pitchFamily="65" charset="-120"/>
                          <a:ea typeface="標楷體" panose="03000509000000000000" pitchFamily="65" charset="-120"/>
                        </a:rPr>
                        <a:t>」，另外也擔任青年團、壯丁團、夜學會的指導，當時有壯丁團員50名、青年團員65名以及夜學會員87名。</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8" name="圖片 7">
            <a:extLst>
              <a:ext uri="{FF2B5EF4-FFF2-40B4-BE49-F238E27FC236}">
                <a16:creationId xmlns:a16="http://schemas.microsoft.com/office/drawing/2014/main" id="{9692468D-6ACD-4AB2-A2C1-2A6D2CA97121}"/>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674" name="Google Shape;674;p48"/>
          <p:cNvSpPr txBox="1">
            <a:spLocks noGrp="1"/>
          </p:cNvSpPr>
          <p:nvPr>
            <p:ph type="title"/>
          </p:nvPr>
        </p:nvSpPr>
        <p:spPr>
          <a:xfrm>
            <a:off x="1248554" y="121405"/>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678" name="Google Shape;678;p48"/>
          <p:cNvSpPr txBox="1"/>
          <p:nvPr/>
        </p:nvSpPr>
        <p:spPr>
          <a:xfrm>
            <a:off x="495547" y="906380"/>
            <a:ext cx="7392629"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0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問句：</a:t>
            </a:r>
            <a:r>
              <a:rPr lang="en-US" sz="2000"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廟會紀念日</a:t>
            </a:r>
            <a:endParaRPr sz="20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600"/>
              <a:buFont typeface="Arial"/>
              <a:buNone/>
            </a:pPr>
            <a:r>
              <a:rPr lang="en-US" sz="2000"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模糊關鍵字</a:t>
            </a:r>
            <a:r>
              <a:rPr lang="en-US"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a:t>
            </a:r>
            <a:r>
              <a:rPr lang="en-US" sz="2000" dirty="0">
                <a:solidFill>
                  <a:srgbClr val="FF0000"/>
                </a:solidFill>
                <a:latin typeface="標楷體" panose="03000509000000000000" pitchFamily="65" charset="-120"/>
                <a:ea typeface="標楷體" panose="03000509000000000000" pitchFamily="65" charset="-120"/>
              </a:rPr>
              <a:t>('</a:t>
            </a:r>
            <a:r>
              <a:rPr lang="en-US" sz="2000" dirty="0" err="1">
                <a:solidFill>
                  <a:srgbClr val="FF0000"/>
                </a:solidFill>
                <a:latin typeface="標楷體" panose="03000509000000000000" pitchFamily="65" charset="-120"/>
                <a:ea typeface="標楷體" panose="03000509000000000000" pitchFamily="65" charset="-120"/>
              </a:rPr>
              <a:t>廟會</a:t>
            </a:r>
            <a:r>
              <a:rPr lang="en-US" sz="2000" dirty="0">
                <a:solidFill>
                  <a:srgbClr val="FF0000"/>
                </a:solidFill>
                <a:latin typeface="標楷體" panose="03000509000000000000" pitchFamily="65" charset="-120"/>
                <a:ea typeface="標楷體" panose="03000509000000000000" pitchFamily="65" charset="-120"/>
              </a:rPr>
              <a:t>', 90), ('日', 90), ('</a:t>
            </a:r>
            <a:r>
              <a:rPr lang="en-US" sz="2000" dirty="0" err="1">
                <a:solidFill>
                  <a:srgbClr val="FF0000"/>
                </a:solidFill>
                <a:latin typeface="標楷體" panose="03000509000000000000" pitchFamily="65" charset="-120"/>
                <a:ea typeface="標楷體" panose="03000509000000000000" pitchFamily="65" charset="-120"/>
              </a:rPr>
              <a:t>始政紀念日</a:t>
            </a:r>
            <a:r>
              <a:rPr lang="en-US" sz="2000" dirty="0">
                <a:solidFill>
                  <a:srgbClr val="FF0000"/>
                </a:solidFill>
                <a:latin typeface="標楷體" panose="03000509000000000000" pitchFamily="65" charset="-120"/>
                <a:ea typeface="標楷體" panose="03000509000000000000" pitchFamily="65" charset="-120"/>
              </a:rPr>
              <a:t>', 60), ('</a:t>
            </a:r>
            <a:r>
              <a:rPr lang="en-US" sz="2000" dirty="0" err="1">
                <a:solidFill>
                  <a:srgbClr val="FF0000"/>
                </a:solidFill>
                <a:latin typeface="標楷體" panose="03000509000000000000" pitchFamily="65" charset="-120"/>
                <a:ea typeface="標楷體" panose="03000509000000000000" pitchFamily="65" charset="-120"/>
              </a:rPr>
              <a:t>廟委會</a:t>
            </a:r>
            <a:r>
              <a:rPr lang="en-US" sz="2000" dirty="0">
                <a:solidFill>
                  <a:srgbClr val="FF0000"/>
                </a:solidFill>
                <a:latin typeface="標楷體" panose="03000509000000000000" pitchFamily="65" charset="-120"/>
                <a:ea typeface="標楷體" panose="03000509000000000000" pitchFamily="65" charset="-120"/>
              </a:rPr>
              <a:t>', 60), ('</a:t>
            </a:r>
            <a:r>
              <a:rPr lang="en-US" sz="2000" dirty="0" err="1">
                <a:solidFill>
                  <a:srgbClr val="FF0000"/>
                </a:solidFill>
                <a:latin typeface="標楷體" panose="03000509000000000000" pitchFamily="65" charset="-120"/>
                <a:ea typeface="標楷體" panose="03000509000000000000" pitchFamily="65" charset="-120"/>
              </a:rPr>
              <a:t>廟管會</a:t>
            </a:r>
            <a:r>
              <a:rPr lang="en-US" sz="2000" dirty="0">
                <a:solidFill>
                  <a:srgbClr val="FF0000"/>
                </a:solidFill>
                <a:latin typeface="標楷體" panose="03000509000000000000" pitchFamily="65" charset="-120"/>
                <a:ea typeface="標楷體" panose="03000509000000000000" pitchFamily="65" charset="-120"/>
              </a:rPr>
              <a:t>', 60)</a:t>
            </a:r>
            <a:endParaRPr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p:txBody>
      </p:sp>
      <p:graphicFrame>
        <p:nvGraphicFramePr>
          <p:cNvPr id="679" name="Google Shape;679;p48"/>
          <p:cNvGraphicFramePr/>
          <p:nvPr>
            <p:extLst>
              <p:ext uri="{D42A27DB-BD31-4B8C-83A1-F6EECF244321}">
                <p14:modId xmlns:p14="http://schemas.microsoft.com/office/powerpoint/2010/main" val="2786265991"/>
              </p:ext>
            </p:extLst>
          </p:nvPr>
        </p:nvGraphicFramePr>
        <p:xfrm>
          <a:off x="495473" y="2000379"/>
          <a:ext cx="8362025" cy="4320250"/>
        </p:xfrm>
        <a:graphic>
          <a:graphicData uri="http://schemas.openxmlformats.org/drawingml/2006/table">
            <a:tbl>
              <a:tblPr firstRow="1" bandRow="1">
                <a:noFill/>
                <a:tableStyleId>{F60777B0-C810-4429-9D48-BAB277C2258C}</a:tableStyleId>
              </a:tblPr>
              <a:tblGrid>
                <a:gridCol w="1494692">
                  <a:extLst>
                    <a:ext uri="{9D8B030D-6E8A-4147-A177-3AD203B41FA5}">
                      <a16:colId xmlns:a16="http://schemas.microsoft.com/office/drawing/2014/main" val="20000"/>
                    </a:ext>
                  </a:extLst>
                </a:gridCol>
                <a:gridCol w="5741894">
                  <a:extLst>
                    <a:ext uri="{9D8B030D-6E8A-4147-A177-3AD203B41FA5}">
                      <a16:colId xmlns:a16="http://schemas.microsoft.com/office/drawing/2014/main" val="20001"/>
                    </a:ext>
                  </a:extLst>
                </a:gridCol>
                <a:gridCol w="1125439">
                  <a:extLst>
                    <a:ext uri="{9D8B030D-6E8A-4147-A177-3AD203B41FA5}">
                      <a16:colId xmlns:a16="http://schemas.microsoft.com/office/drawing/2014/main" val="20002"/>
                    </a:ext>
                  </a:extLst>
                </a:gridCol>
              </a:tblGrid>
              <a:tr h="388300">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文章關鍵字</a:t>
                      </a:r>
                      <a:endParaRPr sz="1600"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文章內對應文句</a:t>
                      </a:r>
                      <a:endParaRPr sz="1600"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是否正確</a:t>
                      </a:r>
                      <a:endParaRPr sz="1600" dirty="0">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0"/>
                  </a:ext>
                </a:extLst>
              </a:tr>
              <a:tr h="9144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廟會</a:t>
                      </a:r>
                      <a:r>
                        <a:rPr lang="en-US" sz="1600" dirty="0">
                          <a:solidFill>
                            <a:schemeClr val="dk1"/>
                          </a:solidFill>
                          <a:latin typeface="標楷體" panose="03000509000000000000" pitchFamily="65" charset="-120"/>
                          <a:ea typeface="標楷體" panose="03000509000000000000" pitchFamily="65" charset="-120"/>
                        </a:rPr>
                        <a:t>, 日</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作者李潼原名賴西安。出生花蓮，定居宜蘭縣羅東鎮。年輕時在校園民歌時代勤於歌詞創作，以〈</a:t>
                      </a:r>
                      <a:r>
                        <a:rPr lang="en-US" sz="1600" b="1" dirty="0" err="1">
                          <a:solidFill>
                            <a:srgbClr val="FF0000"/>
                          </a:solidFill>
                          <a:latin typeface="標楷體" panose="03000509000000000000" pitchFamily="65" charset="-120"/>
                          <a:ea typeface="標楷體" panose="03000509000000000000" pitchFamily="65" charset="-120"/>
                        </a:rPr>
                        <a:t>廟會</a:t>
                      </a:r>
                      <a:r>
                        <a:rPr lang="en-US" sz="1600" dirty="0">
                          <a:solidFill>
                            <a:schemeClr val="dk1"/>
                          </a:solidFill>
                          <a:latin typeface="標楷體" panose="03000509000000000000" pitchFamily="65" charset="-120"/>
                          <a:ea typeface="標楷體" panose="03000509000000000000" pitchFamily="65" charset="-120"/>
                        </a:rPr>
                        <a:t>〉、〈</a:t>
                      </a:r>
                      <a:r>
                        <a:rPr lang="en-US" sz="1600" dirty="0" err="1">
                          <a:solidFill>
                            <a:schemeClr val="dk1"/>
                          </a:solidFill>
                          <a:latin typeface="標楷體" panose="03000509000000000000" pitchFamily="65" charset="-120"/>
                          <a:ea typeface="標楷體" panose="03000509000000000000" pitchFamily="65" charset="-120"/>
                        </a:rPr>
                        <a:t>月琴</a:t>
                      </a:r>
                      <a:r>
                        <a:rPr lang="en-US" sz="1600" dirty="0">
                          <a:solidFill>
                            <a:schemeClr val="dk1"/>
                          </a:solidFill>
                          <a:latin typeface="標楷體" panose="03000509000000000000" pitchFamily="65" charset="-120"/>
                          <a:ea typeface="標楷體" panose="03000509000000000000" pitchFamily="65" charset="-120"/>
                        </a:rPr>
                        <a:t>〉、〈</a:t>
                      </a:r>
                      <a:r>
                        <a:rPr lang="en-US" sz="1600" dirty="0" err="1">
                          <a:solidFill>
                            <a:schemeClr val="dk1"/>
                          </a:solidFill>
                          <a:latin typeface="標楷體" panose="03000509000000000000" pitchFamily="65" charset="-120"/>
                          <a:ea typeface="標楷體" panose="03000509000000000000" pitchFamily="65" charset="-120"/>
                        </a:rPr>
                        <a:t>散場電影〉最為膾炙人口。這本少年小說雖以童年趣事為主，但在敘述中，卻隱隱約約融入族群關懷與現實批判兩大主題</a:t>
                      </a:r>
                      <a:r>
                        <a:rPr lang="en-US" sz="1600" dirty="0">
                          <a:solidFill>
                            <a:schemeClr val="dk1"/>
                          </a:solidFill>
                          <a:latin typeface="標楷體" panose="03000509000000000000" pitchFamily="65" charset="-120"/>
                          <a:ea typeface="標楷體" panose="03000509000000000000" pitchFamily="65" charset="-120"/>
                        </a:rPr>
                        <a:t>。</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1"/>
                  </a:ext>
                </a:extLst>
              </a:tr>
              <a:tr h="691500">
                <a:tc>
                  <a:txBody>
                    <a:bodyPr/>
                    <a:lstStyle/>
                    <a:p>
                      <a:pPr marL="0" marR="0" lvl="0" indent="0" algn="l" rtl="0">
                        <a:lnSpc>
                          <a:spcPct val="100000"/>
                        </a:lnSpc>
                        <a:spcBef>
                          <a:spcPts val="0"/>
                        </a:spcBef>
                        <a:spcAft>
                          <a:spcPts val="0"/>
                        </a:spcAft>
                        <a:buClr>
                          <a:srgbClr val="000000"/>
                        </a:buClr>
                        <a:buSzPts val="1400"/>
                        <a:buFont typeface="Arial"/>
                        <a:buNone/>
                      </a:pPr>
                      <a:r>
                        <a:rPr lang="en-US" sz="1600" dirty="0" err="1">
                          <a:solidFill>
                            <a:schemeClr val="dk1"/>
                          </a:solidFill>
                          <a:latin typeface="標楷體" panose="03000509000000000000" pitchFamily="65" charset="-120"/>
                          <a:ea typeface="標楷體" panose="03000509000000000000" pitchFamily="65" charset="-120"/>
                        </a:rPr>
                        <a:t>廟會</a:t>
                      </a:r>
                      <a:r>
                        <a:rPr lang="en-US" sz="1600" dirty="0">
                          <a:solidFill>
                            <a:schemeClr val="dk1"/>
                          </a:solidFill>
                          <a:latin typeface="標楷體" panose="03000509000000000000" pitchFamily="65" charset="-120"/>
                          <a:ea typeface="標楷體" panose="03000509000000000000" pitchFamily="65" charset="-120"/>
                        </a:rPr>
                        <a:t>, 日</a:t>
                      </a:r>
                      <a:endParaRPr sz="1600" u="none" strike="noStrike" cap="none"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花鳥字，又稱龍鳳字，朝鮮半島稱為革筆畫或文字圖，日本稱為花文字，是用一些花卉和禽鳥的圖案拼寫成漢字，由飛白書演變而成，是一種字畫結合的藝術形式，一種多彩花鳥蟲魚組合書法。現存最中的花鳥字是唐代昇仙太子之碑上由武則天所書的花鳥字。而民間的花鳥字多於新春、</a:t>
                      </a:r>
                      <a:r>
                        <a:rPr lang="en-US" sz="1600" b="1" dirty="0">
                          <a:solidFill>
                            <a:srgbClr val="FF0000"/>
                          </a:solidFill>
                          <a:latin typeface="標楷體" panose="03000509000000000000" pitchFamily="65" charset="-120"/>
                          <a:ea typeface="標楷體" panose="03000509000000000000" pitchFamily="65" charset="-120"/>
                        </a:rPr>
                        <a:t>廟會</a:t>
                      </a:r>
                      <a:r>
                        <a:rPr lang="en-US" sz="1600" dirty="0">
                          <a:solidFill>
                            <a:schemeClr val="dk1"/>
                          </a:solidFill>
                          <a:latin typeface="標楷體" panose="03000509000000000000" pitchFamily="65" charset="-120"/>
                          <a:ea typeface="標楷體" panose="03000509000000000000" pitchFamily="65" charset="-120"/>
                        </a:rPr>
                        <a:t>和一些節日集會中才可以看到。</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2"/>
                  </a:ext>
                </a:extLst>
              </a:tr>
              <a:tr h="6915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廟會</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廟管會</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擺暝：為農曆正月十四日，擺暝祭典多於當日早上9點開始至隔日清晨才謝神撤供，擺暝供品以廟內有2份素食及7份葷食供品，</a:t>
                      </a:r>
                      <a:r>
                        <a:rPr lang="en-US" sz="1600" b="1" dirty="0">
                          <a:solidFill>
                            <a:srgbClr val="FF0000"/>
                          </a:solidFill>
                          <a:latin typeface="標楷體" panose="03000509000000000000" pitchFamily="65" charset="-120"/>
                          <a:ea typeface="標楷體" panose="03000509000000000000" pitchFamily="65" charset="-120"/>
                        </a:rPr>
                        <a:t>廟管會</a:t>
                      </a:r>
                      <a:r>
                        <a:rPr lang="en-US" sz="1600" dirty="0">
                          <a:solidFill>
                            <a:schemeClr val="dk1"/>
                          </a:solidFill>
                          <a:latin typeface="標楷體" panose="03000509000000000000" pitchFamily="65" charset="-120"/>
                          <a:ea typeface="標楷體" panose="03000509000000000000" pitchFamily="65" charset="-120"/>
                        </a:rPr>
                        <a:t>也會備辦一頭神豬供祭，此外另有多位會友敬獻7頭神豬，一次擺暝祭典共有8頭神豬一同敬獻，數量位居南竿之冠。</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8" name="圖片 7">
            <a:extLst>
              <a:ext uri="{FF2B5EF4-FFF2-40B4-BE49-F238E27FC236}">
                <a16:creationId xmlns:a16="http://schemas.microsoft.com/office/drawing/2014/main" id="{016CD83C-EFB8-4DFD-8165-AB486841CC86}"/>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684" name="Google Shape;684;p49"/>
          <p:cNvSpPr txBox="1">
            <a:spLocks noGrp="1"/>
          </p:cNvSpPr>
          <p:nvPr>
            <p:ph type="title"/>
          </p:nvPr>
        </p:nvSpPr>
        <p:spPr>
          <a:xfrm>
            <a:off x="1248554" y="10795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688" name="Google Shape;688;p49"/>
          <p:cNvSpPr txBox="1"/>
          <p:nvPr/>
        </p:nvSpPr>
        <p:spPr>
          <a:xfrm>
            <a:off x="249874" y="887033"/>
            <a:ext cx="8894126"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0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問句：</a:t>
            </a:r>
            <a:r>
              <a:rPr lang="en-US" sz="2000" b="0" i="0" u="none" strike="noStrike" cap="none"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古今書法家作品</a:t>
            </a:r>
            <a:endParaRPr sz="20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600"/>
              <a:buFont typeface="Arial"/>
              <a:buNone/>
            </a:pPr>
            <a:r>
              <a:rPr lang="en-US" sz="2000"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模糊關鍵字</a:t>
            </a:r>
            <a:r>
              <a:rPr lang="en-US"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a:t>
            </a:r>
            <a:r>
              <a:rPr lang="en-US" sz="2000" dirty="0">
                <a:solidFill>
                  <a:srgbClr val="FF0000"/>
                </a:solidFill>
                <a:latin typeface="標楷體" panose="03000509000000000000" pitchFamily="65" charset="-120"/>
                <a:ea typeface="標楷體" panose="03000509000000000000" pitchFamily="65" charset="-120"/>
              </a:rPr>
              <a:t>(</a:t>
            </a:r>
            <a:r>
              <a:rPr lang="en-US" sz="2000" dirty="0" err="1">
                <a:solidFill>
                  <a:srgbClr val="FF0000"/>
                </a:solidFill>
                <a:latin typeface="標楷體" panose="03000509000000000000" pitchFamily="65" charset="-120"/>
                <a:ea typeface="標楷體" panose="03000509000000000000" pitchFamily="65" charset="-120"/>
              </a:rPr>
              <a:t>書法</a:t>
            </a:r>
            <a:r>
              <a:rPr lang="en-US" sz="2000" dirty="0">
                <a:solidFill>
                  <a:srgbClr val="FF0000"/>
                </a:solidFill>
                <a:latin typeface="標楷體" panose="03000509000000000000" pitchFamily="65" charset="-120"/>
                <a:ea typeface="標楷體" panose="03000509000000000000" pitchFamily="65" charset="-120"/>
              </a:rPr>
              <a:t>, 90), (古, 90), (</a:t>
            </a:r>
            <a:r>
              <a:rPr lang="en-US" sz="2000" dirty="0" err="1">
                <a:solidFill>
                  <a:srgbClr val="FF0000"/>
                </a:solidFill>
                <a:latin typeface="標楷體" panose="03000509000000000000" pitchFamily="65" charset="-120"/>
                <a:ea typeface="標楷體" panose="03000509000000000000" pitchFamily="65" charset="-120"/>
              </a:rPr>
              <a:t>定今</a:t>
            </a:r>
            <a:r>
              <a:rPr lang="en-US" sz="2000" dirty="0">
                <a:solidFill>
                  <a:srgbClr val="FF0000"/>
                </a:solidFill>
                <a:latin typeface="標楷體" panose="03000509000000000000" pitchFamily="65" charset="-120"/>
                <a:ea typeface="標楷體" panose="03000509000000000000" pitchFamily="65" charset="-120"/>
              </a:rPr>
              <a:t>, 45), (</a:t>
            </a:r>
            <a:r>
              <a:rPr lang="en-US" sz="2000" dirty="0" err="1">
                <a:solidFill>
                  <a:srgbClr val="FF0000"/>
                </a:solidFill>
                <a:latin typeface="標楷體" panose="03000509000000000000" pitchFamily="65" charset="-120"/>
                <a:ea typeface="標楷體" panose="03000509000000000000" pitchFamily="65" charset="-120"/>
              </a:rPr>
              <a:t>七家</a:t>
            </a:r>
            <a:r>
              <a:rPr lang="en-US" sz="2000" dirty="0">
                <a:solidFill>
                  <a:srgbClr val="FF0000"/>
                </a:solidFill>
                <a:latin typeface="標楷體" panose="03000509000000000000" pitchFamily="65" charset="-120"/>
                <a:ea typeface="標楷體" panose="03000509000000000000" pitchFamily="65" charset="-120"/>
              </a:rPr>
              <a:t>, 45), (</a:t>
            </a:r>
            <a:r>
              <a:rPr lang="en-US" sz="2000" dirty="0" err="1">
                <a:solidFill>
                  <a:srgbClr val="FF0000"/>
                </a:solidFill>
                <a:latin typeface="標楷體" panose="03000509000000000000" pitchFamily="65" charset="-120"/>
                <a:ea typeface="標楷體" panose="03000509000000000000" pitchFamily="65" charset="-120"/>
              </a:rPr>
              <a:t>二家</a:t>
            </a:r>
            <a:r>
              <a:rPr lang="en-US" sz="2000" dirty="0">
                <a:solidFill>
                  <a:srgbClr val="FF0000"/>
                </a:solidFill>
                <a:latin typeface="標楷體" panose="03000509000000000000" pitchFamily="65" charset="-120"/>
                <a:ea typeface="標楷體" panose="03000509000000000000" pitchFamily="65" charset="-120"/>
              </a:rPr>
              <a:t>, 45)</a:t>
            </a:r>
            <a:endParaRPr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p:txBody>
      </p:sp>
      <p:graphicFrame>
        <p:nvGraphicFramePr>
          <p:cNvPr id="689" name="Google Shape;689;p49"/>
          <p:cNvGraphicFramePr/>
          <p:nvPr>
            <p:extLst>
              <p:ext uri="{D42A27DB-BD31-4B8C-83A1-F6EECF244321}">
                <p14:modId xmlns:p14="http://schemas.microsoft.com/office/powerpoint/2010/main" val="1733431391"/>
              </p:ext>
            </p:extLst>
          </p:nvPr>
        </p:nvGraphicFramePr>
        <p:xfrm>
          <a:off x="390987" y="1746298"/>
          <a:ext cx="8362025" cy="4503130"/>
        </p:xfrm>
        <a:graphic>
          <a:graphicData uri="http://schemas.openxmlformats.org/drawingml/2006/table">
            <a:tbl>
              <a:tblPr firstRow="1" bandRow="1">
                <a:noFill/>
                <a:tableStyleId>{F60777B0-C810-4429-9D48-BAB277C2258C}</a:tableStyleId>
              </a:tblPr>
              <a:tblGrid>
                <a:gridCol w="1352800">
                  <a:extLst>
                    <a:ext uri="{9D8B030D-6E8A-4147-A177-3AD203B41FA5}">
                      <a16:colId xmlns:a16="http://schemas.microsoft.com/office/drawing/2014/main" val="20000"/>
                    </a:ext>
                  </a:extLst>
                </a:gridCol>
                <a:gridCol w="5853801">
                  <a:extLst>
                    <a:ext uri="{9D8B030D-6E8A-4147-A177-3AD203B41FA5}">
                      <a16:colId xmlns:a16="http://schemas.microsoft.com/office/drawing/2014/main" val="20001"/>
                    </a:ext>
                  </a:extLst>
                </a:gridCol>
                <a:gridCol w="1155424">
                  <a:extLst>
                    <a:ext uri="{9D8B030D-6E8A-4147-A177-3AD203B41FA5}">
                      <a16:colId xmlns:a16="http://schemas.microsoft.com/office/drawing/2014/main" val="20002"/>
                    </a:ext>
                  </a:extLst>
                </a:gridCol>
              </a:tblGrid>
              <a:tr h="388300">
                <a:tc>
                  <a:txBody>
                    <a:bodyPr/>
                    <a:lstStyle/>
                    <a:p>
                      <a:pPr marL="0" marR="0" lvl="0" indent="0" algn="l"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文章關鍵字</a:t>
                      </a:r>
                      <a:endParaRPr sz="1800"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文章內對應文句</a:t>
                      </a:r>
                      <a:endParaRPr sz="1800"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dirty="0" err="1">
                          <a:latin typeface="標楷體" panose="03000509000000000000" pitchFamily="65" charset="-120"/>
                          <a:ea typeface="標楷體" panose="03000509000000000000" pitchFamily="65" charset="-120"/>
                        </a:rPr>
                        <a:t>是否正確</a:t>
                      </a:r>
                      <a:endParaRPr sz="1800" dirty="0">
                        <a:latin typeface="標楷體" panose="03000509000000000000" pitchFamily="65" charset="-120"/>
                        <a:ea typeface="標楷體" panose="03000509000000000000" pitchFamily="65" charset="-120"/>
                      </a:endParaRPr>
                    </a:p>
                  </a:txBody>
                  <a:tcPr marL="91450" marR="91450" marT="45725" marB="45725"/>
                </a:tc>
                <a:extLst>
                  <a:ext uri="{0D108BD9-81ED-4DB2-BD59-A6C34878D82A}">
                    <a16:rowId xmlns:a16="http://schemas.microsoft.com/office/drawing/2014/main" val="10000"/>
                  </a:ext>
                </a:extLst>
              </a:tr>
              <a:tr h="914400">
                <a:tc>
                  <a:txBody>
                    <a:bodyPr/>
                    <a:lstStyle/>
                    <a:p>
                      <a:pPr marL="0" marR="0" lvl="0" indent="0" algn="l" rtl="0">
                        <a:lnSpc>
                          <a:spcPct val="100000"/>
                        </a:lnSpc>
                        <a:spcBef>
                          <a:spcPts val="0"/>
                        </a:spcBef>
                        <a:spcAft>
                          <a:spcPts val="0"/>
                        </a:spcAft>
                        <a:buNone/>
                      </a:pPr>
                      <a:r>
                        <a:rPr lang="en-US" sz="1800" dirty="0" err="1">
                          <a:solidFill>
                            <a:schemeClr val="dk1"/>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 古</a:t>
                      </a: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〈象外環中〉是</a:t>
                      </a:r>
                      <a:r>
                        <a:rPr lang="en-US" sz="1800" b="1" dirty="0">
                          <a:solidFill>
                            <a:srgbClr val="FF0000"/>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家黃羣英（1920-2019）作品，釋文：「</a:t>
                      </a:r>
                      <a:r>
                        <a:rPr lang="en-US" sz="1800" dirty="0" err="1">
                          <a:solidFill>
                            <a:schemeClr val="dk1"/>
                          </a:solidFill>
                          <a:latin typeface="標楷體" panose="03000509000000000000" pitchFamily="65" charset="-120"/>
                          <a:ea typeface="標楷體" panose="03000509000000000000" pitchFamily="65" charset="-120"/>
                        </a:rPr>
                        <a:t>象外環中。泮翁</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姓名章</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泮翁八十五後作</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白文</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黃羣英印</a:t>
                      </a:r>
                      <a:r>
                        <a:rPr lang="en-US" sz="1800" dirty="0">
                          <a:solidFill>
                            <a:schemeClr val="dk1"/>
                          </a:solidFill>
                          <a:latin typeface="標楷體" panose="03000509000000000000" pitchFamily="65" charset="-120"/>
                          <a:ea typeface="標楷體" panose="03000509000000000000" pitchFamily="65" charset="-120"/>
                        </a:rPr>
                        <a:t>」 （</a:t>
                      </a:r>
                      <a:r>
                        <a:rPr lang="en-US" sz="1800" dirty="0" err="1">
                          <a:solidFill>
                            <a:schemeClr val="dk1"/>
                          </a:solidFill>
                          <a:latin typeface="標楷體" panose="03000509000000000000" pitchFamily="65" charset="-120"/>
                          <a:ea typeface="標楷體" panose="03000509000000000000" pitchFamily="65" charset="-120"/>
                        </a:rPr>
                        <a:t>朱文</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引首章</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得自然</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朱文</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壓角章</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筆情墨趣</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朱文</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鈐印</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乙酉</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朱文</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用于書</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朱文</a:t>
                      </a:r>
                      <a:r>
                        <a:rPr lang="en-US" sz="1800" dirty="0">
                          <a:solidFill>
                            <a:schemeClr val="dk1"/>
                          </a:solidFill>
                          <a:latin typeface="標楷體" panose="03000509000000000000" pitchFamily="65" charset="-120"/>
                          <a:ea typeface="標楷體" panose="03000509000000000000" pitchFamily="65" charset="-120"/>
                        </a:rPr>
                        <a:t>）。</a:t>
                      </a: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1"/>
                  </a:ext>
                </a:extLst>
              </a:tr>
              <a:tr h="691500">
                <a:tc>
                  <a:txBody>
                    <a:bodyPr/>
                    <a:lstStyle/>
                    <a:p>
                      <a:pPr marL="0" lvl="0" indent="0" algn="l" rtl="0">
                        <a:spcBef>
                          <a:spcPts val="0"/>
                        </a:spcBef>
                        <a:spcAft>
                          <a:spcPts val="0"/>
                        </a:spcAft>
                        <a:buClr>
                          <a:schemeClr val="dk1"/>
                        </a:buClr>
                        <a:buFont typeface="Arial"/>
                        <a:buNone/>
                      </a:pPr>
                      <a:r>
                        <a:rPr lang="en-US" sz="1800" dirty="0" err="1">
                          <a:solidFill>
                            <a:schemeClr val="dk1"/>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 古</a:t>
                      </a: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err="1">
                          <a:solidFill>
                            <a:schemeClr val="dk1"/>
                          </a:solidFill>
                          <a:latin typeface="標楷體" panose="03000509000000000000" pitchFamily="65" charset="-120"/>
                          <a:ea typeface="標楷體" panose="03000509000000000000" pitchFamily="65" charset="-120"/>
                        </a:rPr>
                        <a:t>陳其銓精研甲骨金文、篆隸、草、真、行各體，並於晚年融會諸體，自創「綜體</a:t>
                      </a:r>
                      <a:r>
                        <a:rPr lang="en-US" sz="1800" b="1" dirty="0" err="1">
                          <a:solidFill>
                            <a:srgbClr val="FF0000"/>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a:t>
                      </a:r>
                      <a:r>
                        <a:rPr lang="en-US" sz="1800" dirty="0" err="1">
                          <a:solidFill>
                            <a:schemeClr val="dk1"/>
                          </a:solidFill>
                          <a:latin typeface="標楷體" panose="03000509000000000000" pitchFamily="65" charset="-120"/>
                          <a:ea typeface="標楷體" panose="03000509000000000000" pitchFamily="65" charset="-120"/>
                        </a:rPr>
                        <a:t>風格質樸超逸，富有拙趣，</a:t>
                      </a:r>
                      <a:r>
                        <a:rPr lang="en-US" sz="1800" b="1" dirty="0" err="1">
                          <a:solidFill>
                            <a:srgbClr val="FF0000"/>
                          </a:solidFill>
                          <a:latin typeface="標楷體" panose="03000509000000000000" pitchFamily="65" charset="-120"/>
                          <a:ea typeface="標楷體" panose="03000509000000000000" pitchFamily="65" charset="-120"/>
                        </a:rPr>
                        <a:t>古</a:t>
                      </a:r>
                      <a:r>
                        <a:rPr lang="en-US" sz="1800" dirty="0" err="1">
                          <a:solidFill>
                            <a:schemeClr val="dk1"/>
                          </a:solidFill>
                          <a:latin typeface="標楷體" panose="03000509000000000000" pitchFamily="65" charset="-120"/>
                          <a:ea typeface="標楷體" panose="03000509000000000000" pitchFamily="65" charset="-120"/>
                        </a:rPr>
                        <a:t>意盎然</a:t>
                      </a:r>
                      <a:r>
                        <a:rPr lang="en-US" sz="1800" dirty="0">
                          <a:solidFill>
                            <a:schemeClr val="dk1"/>
                          </a:solidFill>
                          <a:latin typeface="標楷體" panose="03000509000000000000" pitchFamily="65" charset="-120"/>
                          <a:ea typeface="標楷體" panose="03000509000000000000" pitchFamily="65" charset="-120"/>
                        </a:rPr>
                        <a:t>。 陳其銓對</a:t>
                      </a:r>
                      <a:r>
                        <a:rPr lang="en-US" sz="1800" b="1" dirty="0">
                          <a:solidFill>
                            <a:srgbClr val="FF0000"/>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推廣教育不遺餘力，民國69年（1980）他招集臺灣</a:t>
                      </a:r>
                      <a:r>
                        <a:rPr lang="en-US" sz="1800" b="1" dirty="0">
                          <a:solidFill>
                            <a:srgbClr val="FF0000"/>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界人士創立「弘道書藝會」，民國88年（1999）正名為「中華弘道書學會」，</a:t>
                      </a:r>
                      <a:r>
                        <a:rPr lang="en-US" sz="1800" dirty="0" err="1">
                          <a:solidFill>
                            <a:schemeClr val="dk1"/>
                          </a:solidFill>
                          <a:latin typeface="標楷體" panose="03000509000000000000" pitchFamily="65" charset="-120"/>
                          <a:ea typeface="標楷體" panose="03000509000000000000" pitchFamily="65" charset="-120"/>
                        </a:rPr>
                        <a:t>以推廣</a:t>
                      </a:r>
                      <a:r>
                        <a:rPr lang="en-US" sz="1800" b="1" dirty="0" err="1">
                          <a:solidFill>
                            <a:srgbClr val="FF0000"/>
                          </a:solidFill>
                          <a:latin typeface="標楷體" panose="03000509000000000000" pitchFamily="65" charset="-120"/>
                          <a:ea typeface="標楷體" panose="03000509000000000000" pitchFamily="65" charset="-120"/>
                        </a:rPr>
                        <a:t>書法</a:t>
                      </a:r>
                      <a:r>
                        <a:rPr lang="en-US" sz="1800" dirty="0" err="1">
                          <a:solidFill>
                            <a:schemeClr val="dk1"/>
                          </a:solidFill>
                          <a:latin typeface="標楷體" panose="03000509000000000000" pitchFamily="65" charset="-120"/>
                          <a:ea typeface="標楷體" panose="03000509000000000000" pitchFamily="65" charset="-120"/>
                        </a:rPr>
                        <a:t>教學、書藝創作為宗旨</a:t>
                      </a:r>
                      <a:r>
                        <a:rPr lang="en-US" sz="1800" dirty="0">
                          <a:solidFill>
                            <a:schemeClr val="dk1"/>
                          </a:solidFill>
                          <a:latin typeface="標楷體" panose="03000509000000000000" pitchFamily="65" charset="-120"/>
                          <a:ea typeface="標楷體" panose="03000509000000000000" pitchFamily="65" charset="-120"/>
                        </a:rPr>
                        <a:t>。</a:t>
                      </a: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2"/>
                  </a:ext>
                </a:extLst>
              </a:tr>
              <a:tr h="691500">
                <a:tc>
                  <a:txBody>
                    <a:bodyPr/>
                    <a:lstStyle/>
                    <a:p>
                      <a:pPr marL="0" lvl="0" indent="0" algn="l" rtl="0">
                        <a:spcBef>
                          <a:spcPts val="0"/>
                        </a:spcBef>
                        <a:spcAft>
                          <a:spcPts val="0"/>
                        </a:spcAft>
                        <a:buClr>
                          <a:schemeClr val="dk1"/>
                        </a:buClr>
                        <a:buFont typeface="Arial"/>
                        <a:buNone/>
                      </a:pPr>
                      <a:r>
                        <a:rPr lang="en-US" sz="1800" dirty="0" err="1">
                          <a:solidFill>
                            <a:schemeClr val="dk1"/>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 古</a:t>
                      </a:r>
                      <a:endParaRPr sz="1800" u="none" strike="noStrike" cap="none"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solidFill>
                            <a:schemeClr val="dk1"/>
                          </a:solidFill>
                          <a:latin typeface="標楷體" panose="03000509000000000000" pitchFamily="65" charset="-120"/>
                          <a:ea typeface="標楷體" panose="03000509000000000000" pitchFamily="65" charset="-120"/>
                        </a:rPr>
                        <a:t>本物件為裱框</a:t>
                      </a:r>
                      <a:r>
                        <a:rPr lang="en-US" sz="1800" b="1" dirty="0">
                          <a:solidFill>
                            <a:srgbClr val="FF0000"/>
                          </a:solidFill>
                          <a:latin typeface="標楷體" panose="03000509000000000000" pitchFamily="65" charset="-120"/>
                          <a:ea typeface="標楷體" panose="03000509000000000000" pitchFamily="65" charset="-120"/>
                        </a:rPr>
                        <a:t>書法</a:t>
                      </a:r>
                      <a:r>
                        <a:rPr lang="en-US" sz="1800" dirty="0">
                          <a:solidFill>
                            <a:schemeClr val="dk1"/>
                          </a:solidFill>
                          <a:latin typeface="標楷體" panose="03000509000000000000" pitchFamily="65" charset="-120"/>
                          <a:ea typeface="標楷體" panose="03000509000000000000" pitchFamily="65" charset="-120"/>
                        </a:rPr>
                        <a:t>作品，由馬祖新村社區168號住戶古玉英女士提供，照片翻拍的于右任的墨寶手稿，正是古女士的夫婿－劉元戎先生的珍藏。</a:t>
                      </a:r>
                      <a:endParaRPr sz="1800" u="none" strike="noStrike" cap="none" dirty="0">
                        <a:latin typeface="標楷體" panose="03000509000000000000" pitchFamily="65" charset="-120"/>
                        <a:ea typeface="標楷體" panose="03000509000000000000" pitchFamily="65" charset="-120"/>
                      </a:endParaRPr>
                    </a:p>
                  </a:txBody>
                  <a:tcPr marL="91450" marR="91450" marT="45725" marB="45725"/>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8" name="圖片 7">
            <a:extLst>
              <a:ext uri="{FF2B5EF4-FFF2-40B4-BE49-F238E27FC236}">
                <a16:creationId xmlns:a16="http://schemas.microsoft.com/office/drawing/2014/main" id="{A2058F47-C54A-484F-A509-37E911E11588}"/>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694" name="Google Shape;694;p50"/>
          <p:cNvSpPr txBox="1">
            <a:spLocks noGrp="1"/>
          </p:cNvSpPr>
          <p:nvPr>
            <p:ph type="title"/>
          </p:nvPr>
        </p:nvSpPr>
        <p:spPr>
          <a:xfrm>
            <a:off x="1248554" y="94511"/>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698" name="Google Shape;698;p50"/>
          <p:cNvSpPr txBox="1"/>
          <p:nvPr/>
        </p:nvSpPr>
        <p:spPr>
          <a:xfrm>
            <a:off x="495598" y="947438"/>
            <a:ext cx="8361900"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000" b="0"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問句：</a:t>
            </a:r>
            <a:r>
              <a:rPr lang="en-US" sz="2000" b="0" i="0" u="none" strike="noStrike" cap="none"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蔣中正介石經國的關係</a:t>
            </a:r>
            <a:endParaRPr sz="2000" b="0" i="0" u="none" strike="noStrike" cap="none"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600"/>
              <a:buFont typeface="Arial"/>
              <a:buNone/>
            </a:pPr>
            <a:r>
              <a:rPr lang="en-US" sz="2000" dirty="0" err="1">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模糊關鍵字</a:t>
            </a:r>
            <a:r>
              <a:rPr lang="en-US"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rPr>
              <a:t>:</a:t>
            </a:r>
            <a:r>
              <a:rPr lang="en-US" sz="2000" dirty="0">
                <a:solidFill>
                  <a:srgbClr val="FF0000"/>
                </a:solidFill>
                <a:latin typeface="標楷體" panose="03000509000000000000" pitchFamily="65" charset="-120"/>
                <a:ea typeface="標楷體" panose="03000509000000000000" pitchFamily="65" charset="-120"/>
              </a:rPr>
              <a:t>('</a:t>
            </a:r>
            <a:r>
              <a:rPr lang="en-US" sz="2000" dirty="0" err="1">
                <a:solidFill>
                  <a:srgbClr val="FF0000"/>
                </a:solidFill>
                <a:latin typeface="標楷體" panose="03000509000000000000" pitchFamily="65" charset="-120"/>
                <a:ea typeface="標楷體" panose="03000509000000000000" pitchFamily="65" charset="-120"/>
              </a:rPr>
              <a:t>經國</a:t>
            </a:r>
            <a:r>
              <a:rPr lang="en-US" sz="2000" dirty="0">
                <a:solidFill>
                  <a:srgbClr val="FF0000"/>
                </a:solidFill>
                <a:latin typeface="標楷體" panose="03000509000000000000" pitchFamily="65" charset="-120"/>
                <a:ea typeface="標楷體" panose="03000509000000000000" pitchFamily="65" charset="-120"/>
              </a:rPr>
              <a:t>', 90), ('</a:t>
            </a:r>
            <a:r>
              <a:rPr lang="en-US" sz="2000" dirty="0" err="1">
                <a:solidFill>
                  <a:srgbClr val="FF0000"/>
                </a:solidFill>
                <a:latin typeface="標楷體" panose="03000509000000000000" pitchFamily="65" charset="-120"/>
                <a:ea typeface="標楷體" panose="03000509000000000000" pitchFamily="65" charset="-120"/>
              </a:rPr>
              <a:t>中正</a:t>
            </a:r>
            <a:r>
              <a:rPr lang="en-US" sz="2000" dirty="0">
                <a:solidFill>
                  <a:srgbClr val="FF0000"/>
                </a:solidFill>
                <a:latin typeface="標楷體" panose="03000509000000000000" pitchFamily="65" charset="-120"/>
                <a:ea typeface="標楷體" panose="03000509000000000000" pitchFamily="65" charset="-120"/>
              </a:rPr>
              <a:t>', 90), ('</a:t>
            </a:r>
            <a:r>
              <a:rPr lang="en-US" sz="2000" dirty="0" err="1">
                <a:solidFill>
                  <a:srgbClr val="FF0000"/>
                </a:solidFill>
                <a:latin typeface="標楷體" panose="03000509000000000000" pitchFamily="65" charset="-120"/>
                <a:ea typeface="標楷體" panose="03000509000000000000" pitchFamily="65" charset="-120"/>
              </a:rPr>
              <a:t>蔣中正</a:t>
            </a:r>
            <a:r>
              <a:rPr lang="en-US" sz="2000" dirty="0">
                <a:solidFill>
                  <a:srgbClr val="FF0000"/>
                </a:solidFill>
                <a:latin typeface="標楷體" panose="03000509000000000000" pitchFamily="65" charset="-120"/>
                <a:ea typeface="標楷體" panose="03000509000000000000" pitchFamily="65" charset="-120"/>
              </a:rPr>
              <a:t>', 90)</a:t>
            </a:r>
            <a:endParaRPr sz="2000" dirty="0">
              <a:solidFill>
                <a:srgbClr val="FF0000"/>
              </a:solidFill>
              <a:highlight>
                <a:srgbClr val="FFFFFF"/>
              </a:highlight>
              <a:latin typeface="標楷體" panose="03000509000000000000" pitchFamily="65" charset="-120"/>
              <a:ea typeface="標楷體" panose="03000509000000000000" pitchFamily="65" charset="-120"/>
              <a:cs typeface="BiauKai"/>
              <a:sym typeface="BiauKai"/>
            </a:endParaRPr>
          </a:p>
        </p:txBody>
      </p:sp>
      <p:graphicFrame>
        <p:nvGraphicFramePr>
          <p:cNvPr id="699" name="Google Shape;699;p50"/>
          <p:cNvGraphicFramePr/>
          <p:nvPr>
            <p:extLst>
              <p:ext uri="{D42A27DB-BD31-4B8C-83A1-F6EECF244321}">
                <p14:modId xmlns:p14="http://schemas.microsoft.com/office/powerpoint/2010/main" val="2765553394"/>
              </p:ext>
            </p:extLst>
          </p:nvPr>
        </p:nvGraphicFramePr>
        <p:xfrm>
          <a:off x="250716" y="1761074"/>
          <a:ext cx="8750475" cy="4564090"/>
        </p:xfrm>
        <a:graphic>
          <a:graphicData uri="http://schemas.openxmlformats.org/drawingml/2006/table">
            <a:tbl>
              <a:tblPr firstRow="1" bandRow="1">
                <a:noFill/>
                <a:tableStyleId>{F60777B0-C810-4429-9D48-BAB277C2258C}</a:tableStyleId>
              </a:tblPr>
              <a:tblGrid>
                <a:gridCol w="1366200">
                  <a:extLst>
                    <a:ext uri="{9D8B030D-6E8A-4147-A177-3AD203B41FA5}">
                      <a16:colId xmlns:a16="http://schemas.microsoft.com/office/drawing/2014/main" val="20000"/>
                    </a:ext>
                  </a:extLst>
                </a:gridCol>
                <a:gridCol w="6343743">
                  <a:extLst>
                    <a:ext uri="{9D8B030D-6E8A-4147-A177-3AD203B41FA5}">
                      <a16:colId xmlns:a16="http://schemas.microsoft.com/office/drawing/2014/main" val="20001"/>
                    </a:ext>
                  </a:extLst>
                </a:gridCol>
                <a:gridCol w="1040532">
                  <a:extLst>
                    <a:ext uri="{9D8B030D-6E8A-4147-A177-3AD203B41FA5}">
                      <a16:colId xmlns:a16="http://schemas.microsoft.com/office/drawing/2014/main" val="20002"/>
                    </a:ext>
                  </a:extLst>
                </a:gridCol>
              </a:tblGrid>
              <a:tr h="388300">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文章關鍵字</a:t>
                      </a:r>
                      <a:endParaRPr sz="1600"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文章內對應文句</a:t>
                      </a:r>
                      <a:endParaRPr sz="1600"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u="none" strike="noStrike" cap="none" dirty="0" err="1">
                          <a:latin typeface="標楷體" panose="03000509000000000000" pitchFamily="65" charset="-120"/>
                          <a:ea typeface="標楷體" panose="03000509000000000000" pitchFamily="65" charset="-120"/>
                        </a:rPr>
                        <a:t>是否正確</a:t>
                      </a:r>
                      <a:endParaRPr sz="1600" dirty="0">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0"/>
                  </a:ext>
                </a:extLst>
              </a:tr>
              <a:tr h="9144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中正</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戰地政務期間，中興或是馬祖酒廠，不斷出品紀念酒，市場反應不是很好，庫存不斷增加，但是為何還要出產呢？主要目的在討好長官歡心</a:t>
                      </a:r>
                      <a:r>
                        <a:rPr lang="en-US" sz="1600" dirty="0">
                          <a:solidFill>
                            <a:schemeClr val="dk1"/>
                          </a:solidFill>
                          <a:latin typeface="標楷體" panose="03000509000000000000" pitchFamily="65" charset="-120"/>
                          <a:ea typeface="標楷體" panose="03000509000000000000" pitchFamily="65" charset="-120"/>
                        </a:rPr>
                        <a:t>。 中華民國元旦、國慶、台灣光復節，故總統</a:t>
                      </a:r>
                      <a:r>
                        <a:rPr lang="en-US" sz="1600" b="1" dirty="0">
                          <a:solidFill>
                            <a:srgbClr val="FF0000"/>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就職、生日，蔣</a:t>
                      </a:r>
                      <a:r>
                        <a:rPr lang="en-US" sz="1600" b="1" dirty="0">
                          <a:solidFill>
                            <a:srgbClr val="FF0000"/>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總統就任以及重要節慶等，都會出品紀念酒，而且年年如此。而紀念酒瓶選擇，並非專業人士，長官認可就好，甚至印製反共標語。</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1"/>
                  </a:ext>
                </a:extLst>
              </a:tr>
              <a:tr h="691500">
                <a:tc>
                  <a:txBody>
                    <a:bodyPr/>
                    <a:lstStyle/>
                    <a:p>
                      <a:pPr marL="0" marR="0" lvl="0" indent="0" algn="l" rtl="0">
                        <a:lnSpc>
                          <a:spcPct val="100000"/>
                        </a:lnSpc>
                        <a:spcBef>
                          <a:spcPts val="0"/>
                        </a:spcBef>
                        <a:spcAft>
                          <a:spcPts val="0"/>
                        </a:spcAft>
                        <a:buNone/>
                      </a:pPr>
                      <a:r>
                        <a:rPr lang="en-US" sz="1600" dirty="0" err="1">
                          <a:solidFill>
                            <a:schemeClr val="dk1"/>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中正</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本物件為郭師雄先生於民國54年所印製的《自反自勉錄》書籍，由馬祖新村社區49號住戶韓麟將軍所提供，韓麟先生為前國軍少將。 《自反自勉錄》是由先總統及行政院長蔣</a:t>
                      </a:r>
                      <a:r>
                        <a:rPr lang="en-US" sz="1600" b="1" dirty="0">
                          <a:solidFill>
                            <a:srgbClr val="FF0000"/>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先生所著，記載蔣</a:t>
                      </a:r>
                      <a:r>
                        <a:rPr lang="en-US" sz="1600" b="1" dirty="0">
                          <a:solidFill>
                            <a:srgbClr val="FF0000"/>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的人生感悟及從政心得，與其父</a:t>
                      </a:r>
                      <a:r>
                        <a:rPr lang="en-US" sz="1600" b="1" dirty="0">
                          <a:solidFill>
                            <a:srgbClr val="FF0000"/>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先生所著《自反錄》相同，皆是人生經驗及對國際情勢、治國方針的反思，為當時國民黨員及國民政府軍官所研讀之刊物。</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2"/>
                  </a:ext>
                </a:extLst>
              </a:tr>
              <a:tr h="691500">
                <a:tc>
                  <a:txBody>
                    <a:bodyPr/>
                    <a:lstStyle/>
                    <a:p>
                      <a:pPr marL="0" marR="0" lvl="0" indent="0" algn="l" rtl="0">
                        <a:lnSpc>
                          <a:spcPct val="100000"/>
                        </a:lnSpc>
                        <a:spcBef>
                          <a:spcPts val="0"/>
                        </a:spcBef>
                        <a:spcAft>
                          <a:spcPts val="0"/>
                        </a:spcAft>
                        <a:buClr>
                          <a:srgbClr val="000000"/>
                        </a:buClr>
                        <a:buSzPts val="1400"/>
                        <a:buFont typeface="Arial"/>
                        <a:buNone/>
                      </a:pPr>
                      <a:r>
                        <a:rPr lang="en-US" sz="1600" dirty="0" err="1">
                          <a:solidFill>
                            <a:schemeClr val="dk1"/>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經國</a:t>
                      </a:r>
                      <a:r>
                        <a:rPr lang="en-US" sz="1600" dirty="0">
                          <a:solidFill>
                            <a:schemeClr val="dk1"/>
                          </a:solidFill>
                          <a:latin typeface="標楷體" panose="03000509000000000000" pitchFamily="65" charset="-120"/>
                          <a:ea typeface="標楷體" panose="03000509000000000000" pitchFamily="65" charset="-120"/>
                        </a:rPr>
                        <a:t>, </a:t>
                      </a:r>
                      <a:r>
                        <a:rPr lang="en-US" sz="1600" dirty="0" err="1">
                          <a:solidFill>
                            <a:schemeClr val="dk1"/>
                          </a:solidFill>
                          <a:latin typeface="標楷體" panose="03000509000000000000" pitchFamily="65" charset="-120"/>
                          <a:ea typeface="標楷體" panose="03000509000000000000" pitchFamily="65" charset="-120"/>
                        </a:rPr>
                        <a:t>中正</a:t>
                      </a:r>
                      <a:endParaRPr sz="1600" u="none" strike="noStrike" cap="none"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600" dirty="0">
                          <a:solidFill>
                            <a:schemeClr val="dk1"/>
                          </a:solidFill>
                          <a:latin typeface="標楷體" panose="03000509000000000000" pitchFamily="65" charset="-120"/>
                          <a:ea typeface="標楷體" panose="03000509000000000000" pitchFamily="65" charset="-120"/>
                        </a:rPr>
                        <a:t>本物件為韓麟將軍從軍時期與時任中華民國總統</a:t>
                      </a:r>
                      <a:r>
                        <a:rPr lang="en-US" sz="1600" b="1" dirty="0">
                          <a:solidFill>
                            <a:srgbClr val="FF0000"/>
                          </a:solidFill>
                          <a:latin typeface="標楷體" panose="03000509000000000000" pitchFamily="65" charset="-120"/>
                          <a:ea typeface="標楷體" panose="03000509000000000000" pitchFamily="65" charset="-120"/>
                        </a:rPr>
                        <a:t>蔣中正</a:t>
                      </a:r>
                      <a:r>
                        <a:rPr lang="en-US" sz="1600" dirty="0">
                          <a:solidFill>
                            <a:schemeClr val="dk1"/>
                          </a:solidFill>
                          <a:latin typeface="標楷體" panose="03000509000000000000" pitchFamily="65" charset="-120"/>
                          <a:ea typeface="標楷體" panose="03000509000000000000" pitchFamily="65" charset="-120"/>
                        </a:rPr>
                        <a:t>先生之合影照片，為馬祖新村社區49號住戶韓麟將軍所提供，韓麟先生為前國軍少將。 </a:t>
                      </a:r>
                      <a:r>
                        <a:rPr lang="en-US" sz="1600" dirty="0" err="1">
                          <a:solidFill>
                            <a:schemeClr val="dk1"/>
                          </a:solidFill>
                          <a:latin typeface="標楷體" panose="03000509000000000000" pitchFamily="65" charset="-120"/>
                          <a:ea typeface="標楷體" panose="03000509000000000000" pitchFamily="65" charset="-120"/>
                        </a:rPr>
                        <a:t>照片中的韓麟將軍在最左側，</a:t>
                      </a:r>
                      <a:r>
                        <a:rPr lang="en-US" sz="1600" b="1" dirty="0" err="1">
                          <a:solidFill>
                            <a:srgbClr val="FF0000"/>
                          </a:solidFill>
                          <a:latin typeface="標楷體" panose="03000509000000000000" pitchFamily="65" charset="-120"/>
                          <a:ea typeface="標楷體" panose="03000509000000000000" pitchFamily="65" charset="-120"/>
                        </a:rPr>
                        <a:t>蔣中正</a:t>
                      </a:r>
                      <a:r>
                        <a:rPr lang="en-US" sz="1600" dirty="0" err="1">
                          <a:solidFill>
                            <a:schemeClr val="dk1"/>
                          </a:solidFill>
                          <a:latin typeface="標楷體" panose="03000509000000000000" pitchFamily="65" charset="-120"/>
                          <a:ea typeface="標楷體" panose="03000509000000000000" pitchFamily="65" charset="-120"/>
                        </a:rPr>
                        <a:t>總統位於照片正中央，其餘人員為韓麟將軍同袍</a:t>
                      </a:r>
                      <a:r>
                        <a:rPr lang="en-US" sz="1600" dirty="0">
                          <a:solidFill>
                            <a:schemeClr val="dk1"/>
                          </a:solidFill>
                          <a:latin typeface="標楷體" panose="03000509000000000000" pitchFamily="65" charset="-120"/>
                          <a:ea typeface="標楷體" panose="03000509000000000000" pitchFamily="65" charset="-120"/>
                        </a:rPr>
                        <a:t>。</a:t>
                      </a:r>
                      <a:endParaRPr sz="1600" u="none" strike="noStrike" cap="none" dirty="0">
                        <a:latin typeface="標楷體" panose="03000509000000000000" pitchFamily="65" charset="-120"/>
                        <a:ea typeface="標楷體" panose="03000509000000000000" pitchFamily="65" charset="-120"/>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dirty="0">
                        <a:solidFill>
                          <a:srgbClr val="FF0000"/>
                        </a:solidFill>
                        <a:latin typeface="標楷體" panose="03000509000000000000" pitchFamily="65" charset="-120"/>
                        <a:ea typeface="標楷體" panose="03000509000000000000" pitchFamily="65" charset="-120"/>
                      </a:endParaRPr>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1"/>
          <p:cNvSpPr txBox="1">
            <a:spLocks noGrp="1"/>
          </p:cNvSpPr>
          <p:nvPr>
            <p:ph type="title"/>
          </p:nvPr>
        </p:nvSpPr>
        <p:spPr>
          <a:xfrm>
            <a:off x="1248554" y="94511"/>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FW搜尋法效能評估</a:t>
            </a:r>
            <a:endParaRPr sz="4000" dirty="0">
              <a:solidFill>
                <a:srgbClr val="FF3300"/>
              </a:solidFill>
              <a:cs typeface="BiauKai"/>
              <a:sym typeface="BiauKai"/>
            </a:endParaRPr>
          </a:p>
        </p:txBody>
      </p:sp>
      <p:sp>
        <p:nvSpPr>
          <p:cNvPr id="708" name="Google Shape;708;p51"/>
          <p:cNvSpPr txBox="1">
            <a:spLocks noGrp="1"/>
          </p:cNvSpPr>
          <p:nvPr>
            <p:ph type="body" idx="4294967295"/>
          </p:nvPr>
        </p:nvSpPr>
        <p:spPr>
          <a:xfrm>
            <a:off x="311150" y="454511"/>
            <a:ext cx="8521700" cy="5138421"/>
          </a:xfrm>
          <a:prstGeom prst="rect">
            <a:avLst/>
          </a:prstGeom>
          <a:noFill/>
          <a:ln>
            <a:noFill/>
          </a:ln>
        </p:spPr>
        <p:txBody>
          <a:bodyPr spcFirstLastPara="1" wrap="square" lIns="91425" tIns="91425" rIns="91425" bIns="91425" anchor="t" anchorCtr="0">
            <a:normAutofit fontScale="77500" lnSpcReduction="20000"/>
          </a:bodyPr>
          <a:lstStyle/>
          <a:p>
            <a:pPr marL="914400" lvl="0" indent="-457200" algn="l" rtl="0">
              <a:lnSpc>
                <a:spcPct val="250000"/>
              </a:lnSpc>
              <a:spcBef>
                <a:spcPts val="0"/>
              </a:spcBef>
              <a:spcAft>
                <a:spcPts val="0"/>
              </a:spcAft>
              <a:buSzPct val="120000"/>
              <a:buFont typeface="Wingdings" panose="05000000000000000000" pitchFamily="2" charset="2"/>
              <a:buChar char="ü"/>
            </a:pPr>
            <a:endParaRPr dirty="0">
              <a:solidFill>
                <a:srgbClr val="FF0000"/>
              </a:solidFill>
              <a:latin typeface="標楷體" panose="03000509000000000000" pitchFamily="65" charset="-120"/>
              <a:ea typeface="標楷體" panose="03000509000000000000" pitchFamily="65" charset="-120"/>
            </a:endParaRPr>
          </a:p>
          <a:p>
            <a:pPr marL="571500" lvl="0" indent="-457200" algn="l" rtl="0">
              <a:lnSpc>
                <a:spcPct val="250000"/>
              </a:lnSpc>
              <a:spcBef>
                <a:spcPts val="0"/>
              </a:spcBef>
              <a:spcAft>
                <a:spcPts val="0"/>
              </a:spcAft>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輸入40個問句，依模糊關鍵字加權排名</a:t>
            </a:r>
            <a:endParaRPr dirty="0">
              <a:latin typeface="標楷體" panose="03000509000000000000" pitchFamily="65" charset="-120"/>
              <a:ea typeface="標楷體" panose="03000509000000000000" pitchFamily="65" charset="-120"/>
            </a:endParaRPr>
          </a:p>
          <a:p>
            <a:pPr marL="571500" lvl="0" indent="-457200">
              <a:lnSpc>
                <a:spcPct val="250000"/>
              </a:lnSpc>
              <a:spcBef>
                <a:spcPts val="0"/>
              </a:spcBef>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前10名文章內容相關(400個答案)</a:t>
            </a:r>
            <a:r>
              <a:rPr lang="zh-TW" altLang="zh-TW" sz="2800" dirty="0">
                <a:latin typeface="標楷體" panose="03000509000000000000" pitchFamily="65" charset="-120"/>
                <a:ea typeface="標楷體" panose="03000509000000000000" pitchFamily="65" charset="-120"/>
              </a:rPr>
              <a:t>依使用者主觀判定符合意圖的比例</a:t>
            </a:r>
            <a:r>
              <a:rPr lang="en-US" dirty="0">
                <a:latin typeface="標楷體" panose="03000509000000000000" pitchFamily="65" charset="-120"/>
                <a:ea typeface="標楷體" panose="03000509000000000000" pitchFamily="65" charset="-120"/>
              </a:rPr>
              <a:t>為</a:t>
            </a:r>
            <a:r>
              <a:rPr lang="en-US" dirty="0">
                <a:solidFill>
                  <a:srgbClr val="FF0000"/>
                </a:solidFill>
                <a:latin typeface="標楷體" panose="03000509000000000000" pitchFamily="65" charset="-120"/>
                <a:ea typeface="標楷體" panose="03000509000000000000" pitchFamily="65" charset="-120"/>
              </a:rPr>
              <a:t>92.8%</a:t>
            </a:r>
            <a:endParaRPr dirty="0">
              <a:latin typeface="標楷體" panose="03000509000000000000" pitchFamily="65" charset="-120"/>
              <a:ea typeface="標楷體" panose="03000509000000000000" pitchFamily="65" charset="-120"/>
            </a:endParaRPr>
          </a:p>
          <a:p>
            <a:pPr marL="571500" lvl="0" indent="-457200">
              <a:lnSpc>
                <a:spcPct val="250000"/>
              </a:lnSpc>
              <a:spcBef>
                <a:spcPts val="0"/>
              </a:spcBef>
              <a:buSzPct val="120000"/>
              <a:buFont typeface="Wingdings" panose="05000000000000000000" pitchFamily="2" charset="2"/>
              <a:buChar char="ü"/>
            </a:pPr>
            <a:r>
              <a:rPr lang="en-US" dirty="0">
                <a:latin typeface="標楷體" panose="03000509000000000000" pitchFamily="65" charset="-120"/>
                <a:ea typeface="標楷體" panose="03000509000000000000" pitchFamily="65" charset="-120"/>
              </a:rPr>
              <a:t>前5名文章內容相關(200個答案)</a:t>
            </a:r>
            <a:r>
              <a:rPr lang="zh-TW" altLang="zh-TW" sz="2800" dirty="0">
                <a:latin typeface="標楷體" panose="03000509000000000000" pitchFamily="65" charset="-120"/>
                <a:ea typeface="標楷體" panose="03000509000000000000" pitchFamily="65" charset="-120"/>
              </a:rPr>
              <a:t>依使用者主觀判定符合意圖的比例</a:t>
            </a:r>
            <a:r>
              <a:rPr lang="en-US" dirty="0">
                <a:latin typeface="標楷體" panose="03000509000000000000" pitchFamily="65" charset="-120"/>
                <a:ea typeface="標楷體" panose="03000509000000000000" pitchFamily="65" charset="-120"/>
              </a:rPr>
              <a:t>為</a:t>
            </a:r>
            <a:r>
              <a:rPr lang="en-US" dirty="0">
                <a:solidFill>
                  <a:srgbClr val="FF0000"/>
                </a:solidFill>
                <a:latin typeface="標楷體" panose="03000509000000000000" pitchFamily="65" charset="-120"/>
                <a:ea typeface="標楷體" panose="03000509000000000000" pitchFamily="65" charset="-120"/>
              </a:rPr>
              <a:t>94.8%</a:t>
            </a:r>
            <a:endParaRPr dirty="0">
              <a:solidFill>
                <a:srgbClr val="FF0000"/>
              </a:solidFill>
              <a:latin typeface="標楷體" panose="03000509000000000000" pitchFamily="65" charset="-120"/>
              <a:ea typeface="標楷體" panose="03000509000000000000" pitchFamily="65" charset="-120"/>
            </a:endParaRPr>
          </a:p>
          <a:p>
            <a:pPr lvl="0" indent="-457200" algn="l" rtl="0">
              <a:lnSpc>
                <a:spcPct val="250000"/>
              </a:lnSpc>
              <a:spcBef>
                <a:spcPts val="0"/>
              </a:spcBef>
              <a:spcAft>
                <a:spcPts val="0"/>
              </a:spcAft>
              <a:buSzPct val="120000"/>
              <a:buFont typeface="Wingdings" panose="05000000000000000000" pitchFamily="2" charset="2"/>
              <a:buChar char="ü"/>
            </a:pPr>
            <a:endParaRPr dirty="0">
              <a:solidFill>
                <a:srgbClr val="FF0000"/>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51B7E500-7F67-4A85-BDB6-E86CA3A23F2E}"/>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26"/>
          <p:cNvSpPr txBox="1">
            <a:spLocks noGrp="1"/>
          </p:cNvSpPr>
          <p:nvPr>
            <p:ph type="title" idx="4294967295"/>
          </p:nvPr>
        </p:nvSpPr>
        <p:spPr>
          <a:xfrm>
            <a:off x="958582" y="81370"/>
            <a:ext cx="7608888" cy="719138"/>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zh-TW" altLang="en-US" sz="4000" dirty="0">
                <a:latin typeface="標楷體" panose="03000509000000000000" pitchFamily="65" charset="-120"/>
                <a:ea typeface="標楷體" panose="03000509000000000000" pitchFamily="65" charset="-120"/>
              </a:rPr>
              <a:t>團隊介紹</a:t>
            </a:r>
            <a:endParaRPr sz="4000" dirty="0">
              <a:latin typeface="標楷體" panose="03000509000000000000" pitchFamily="65" charset="-120"/>
              <a:ea typeface="標楷體" panose="03000509000000000000" pitchFamily="65" charset="-120"/>
            </a:endParaRPr>
          </a:p>
        </p:txBody>
      </p:sp>
      <p:pic>
        <p:nvPicPr>
          <p:cNvPr id="9" name="Google Shape;211;p24">
            <a:extLst>
              <a:ext uri="{FF2B5EF4-FFF2-40B4-BE49-F238E27FC236}">
                <a16:creationId xmlns:a16="http://schemas.microsoft.com/office/drawing/2014/main" id="{929E3BC5-874A-457C-980B-1697B8CE68EB}"/>
              </a:ext>
            </a:extLst>
          </p:cNvPr>
          <p:cNvPicPr preferRelativeResize="0"/>
          <p:nvPr/>
        </p:nvPicPr>
        <p:blipFill rotWithShape="1">
          <a:blip r:embed="rId3">
            <a:alphaModFix/>
          </a:blip>
          <a:srcRect b="5268"/>
          <a:stretch/>
        </p:blipFill>
        <p:spPr>
          <a:xfrm>
            <a:off x="3836444" y="2128849"/>
            <a:ext cx="1471111" cy="1872341"/>
          </a:xfrm>
          <a:prstGeom prst="rect">
            <a:avLst/>
          </a:prstGeom>
          <a:noFill/>
          <a:ln>
            <a:noFill/>
          </a:ln>
          <a:effectLst>
            <a:softEdge rad="63500"/>
          </a:effectLst>
        </p:spPr>
      </p:pic>
      <p:pic>
        <p:nvPicPr>
          <p:cNvPr id="16" name="Google Shape;183;p23">
            <a:extLst>
              <a:ext uri="{FF2B5EF4-FFF2-40B4-BE49-F238E27FC236}">
                <a16:creationId xmlns:a16="http://schemas.microsoft.com/office/drawing/2014/main" id="{3CE00EC5-EBD6-485F-B472-C99B60311024}"/>
              </a:ext>
            </a:extLst>
          </p:cNvPr>
          <p:cNvPicPr preferRelativeResize="0"/>
          <p:nvPr/>
        </p:nvPicPr>
        <p:blipFill rotWithShape="1">
          <a:blip r:embed="rId4">
            <a:alphaModFix/>
          </a:blip>
          <a:srcRect l="4638" t="-1" b="19258"/>
          <a:stretch/>
        </p:blipFill>
        <p:spPr>
          <a:xfrm>
            <a:off x="808413" y="2153910"/>
            <a:ext cx="1964887" cy="1806614"/>
          </a:xfrm>
          <a:prstGeom prst="rect">
            <a:avLst/>
          </a:prstGeom>
          <a:noFill/>
          <a:ln>
            <a:noFill/>
          </a:ln>
          <a:effectLst>
            <a:softEdge rad="63500"/>
          </a:effectLst>
        </p:spPr>
      </p:pic>
      <p:sp>
        <p:nvSpPr>
          <p:cNvPr id="20" name="Google Shape;190;p23">
            <a:extLst>
              <a:ext uri="{FF2B5EF4-FFF2-40B4-BE49-F238E27FC236}">
                <a16:creationId xmlns:a16="http://schemas.microsoft.com/office/drawing/2014/main" id="{DB78F4E7-4715-4FF2-8479-8C63BCB2D136}"/>
              </a:ext>
            </a:extLst>
          </p:cNvPr>
          <p:cNvSpPr/>
          <p:nvPr/>
        </p:nvSpPr>
        <p:spPr>
          <a:xfrm>
            <a:off x="759200" y="3974590"/>
            <a:ext cx="2694000" cy="1940765"/>
          </a:xfrm>
          <a:prstGeom prst="rect">
            <a:avLst/>
          </a:prstGeom>
          <a:noFill/>
          <a:ln>
            <a:noFill/>
          </a:ln>
        </p:spPr>
        <p:txBody>
          <a:bodyPr spcFirstLastPara="1" wrap="square" lIns="91425" tIns="45700" rIns="91425" bIns="45700" anchor="t" anchorCtr="0">
            <a:noAutofit/>
          </a:bodyPr>
          <a:lstStyle/>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深度學習</a:t>
            </a:r>
            <a:endParaRPr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自然語言處理</a:t>
            </a:r>
            <a:endParaRPr lang="en-US"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網頁</a:t>
            </a:r>
          </a:p>
          <a:p>
            <a:pPr marL="457200" lvl="0" indent="-317500">
              <a:lnSpc>
                <a:spcPct val="150000"/>
              </a:lnSpc>
              <a:buClr>
                <a:srgbClr val="002060"/>
              </a:buClr>
              <a:buSzPts val="1400"/>
              <a:buFont typeface="Wingdings" panose="05000000000000000000" pitchFamily="2" charset="2"/>
              <a:buChar char="ü"/>
            </a:pPr>
            <a:r>
              <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rPr>
              <a:t>APP</a:t>
            </a: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開發</a:t>
            </a:r>
            <a:endPar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17500">
              <a:lnSpc>
                <a:spcPct val="150000"/>
              </a:lnSpc>
              <a:buClr>
                <a:srgbClr val="002060"/>
              </a:buClr>
              <a:buSzPts val="14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影像處理</a:t>
            </a:r>
          </a:p>
          <a:p>
            <a:pPr marL="114300" marR="0" lvl="0" algn="l" rtl="0">
              <a:lnSpc>
                <a:spcPct val="100000"/>
              </a:lnSpc>
              <a:spcBef>
                <a:spcPts val="0"/>
              </a:spcBef>
              <a:spcAft>
                <a:spcPts val="0"/>
              </a:spcAft>
              <a:buClr>
                <a:srgbClr val="002060"/>
              </a:buClr>
              <a:buSzPts val="1800"/>
            </a:pPr>
            <a:endParaRPr sz="1800" b="1"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5" name="矩形 4">
            <a:extLst>
              <a:ext uri="{FF2B5EF4-FFF2-40B4-BE49-F238E27FC236}">
                <a16:creationId xmlns:a16="http://schemas.microsoft.com/office/drawing/2014/main" id="{126173E7-60DF-4ED9-ABB8-15DEBE6ADE02}"/>
              </a:ext>
            </a:extLst>
          </p:cNvPr>
          <p:cNvSpPr/>
          <p:nvPr/>
        </p:nvSpPr>
        <p:spPr>
          <a:xfrm>
            <a:off x="-445692" y="1079313"/>
            <a:ext cx="4607308" cy="499880"/>
          </a:xfrm>
          <a:prstGeom prst="rect">
            <a:avLst/>
          </a:prstGeom>
        </p:spPr>
        <p:txBody>
          <a:bodyPr wrap="square">
            <a:spAutoFit/>
          </a:bodyPr>
          <a:lstStyle/>
          <a:p>
            <a:pPr lvl="0" algn="ctr">
              <a:lnSpc>
                <a:spcPct val="150000"/>
              </a:lnSpc>
              <a:buSzPts val="1800"/>
            </a:pPr>
            <a:r>
              <a:rPr lang="en-US" altLang="zh-TW" sz="2000" dirty="0" err="1">
                <a:latin typeface="標楷體" panose="03000509000000000000" pitchFamily="65" charset="-120"/>
                <a:ea typeface="標楷體" panose="03000509000000000000" pitchFamily="65" charset="-120"/>
                <a:cs typeface="Times New Roman"/>
                <a:sym typeface="Times New Roman"/>
              </a:rPr>
              <a:t>淡江大學資訊工程學系</a:t>
            </a:r>
            <a:endParaRPr lang="zh-TW" altLang="en-US" sz="2000" dirty="0">
              <a:latin typeface="標楷體" panose="03000509000000000000" pitchFamily="65" charset="-120"/>
              <a:ea typeface="標楷體" panose="03000509000000000000" pitchFamily="65" charset="-120"/>
            </a:endParaRPr>
          </a:p>
        </p:txBody>
      </p:sp>
      <p:sp>
        <p:nvSpPr>
          <p:cNvPr id="10" name="矩形 9">
            <a:extLst>
              <a:ext uri="{FF2B5EF4-FFF2-40B4-BE49-F238E27FC236}">
                <a16:creationId xmlns:a16="http://schemas.microsoft.com/office/drawing/2014/main" id="{788705AF-FF51-4A0C-8C81-A8441843E563}"/>
              </a:ext>
            </a:extLst>
          </p:cNvPr>
          <p:cNvSpPr/>
          <p:nvPr/>
        </p:nvSpPr>
        <p:spPr>
          <a:xfrm>
            <a:off x="575624" y="1487718"/>
            <a:ext cx="2430464" cy="499880"/>
          </a:xfrm>
          <a:prstGeom prst="rect">
            <a:avLst/>
          </a:prstGeom>
        </p:spPr>
        <p:txBody>
          <a:bodyPr wrap="square">
            <a:spAutoFit/>
          </a:bodyPr>
          <a:lstStyle/>
          <a:p>
            <a:pPr lvl="0" algn="ctr">
              <a:lnSpc>
                <a:spcPct val="150000"/>
              </a:lnSpc>
              <a:buSzPts val="1800"/>
            </a:pPr>
            <a:r>
              <a:rPr lang="en-US" altLang="zh-TW" sz="2000" b="1" dirty="0" err="1">
                <a:latin typeface="標楷體" panose="03000509000000000000" pitchFamily="65" charset="-120"/>
                <a:ea typeface="標楷體" panose="03000509000000000000" pitchFamily="65" charset="-120"/>
                <a:cs typeface="Times New Roman"/>
                <a:sym typeface="Times New Roman"/>
              </a:rPr>
              <a:t>黃崇睿</a:t>
            </a:r>
            <a:r>
              <a:rPr lang="en-US" altLang="zh-TW" sz="2000" dirty="0">
                <a:latin typeface="標楷體" panose="03000509000000000000" pitchFamily="65" charset="-120"/>
                <a:ea typeface="標楷體" panose="03000509000000000000" pitchFamily="65" charset="-120"/>
                <a:cs typeface="Times New Roman"/>
                <a:sym typeface="Times New Roman"/>
              </a:rPr>
              <a:t> </a:t>
            </a:r>
            <a:r>
              <a:rPr lang="en-US" altLang="zh-TW" sz="2000" dirty="0" err="1">
                <a:latin typeface="標楷體" panose="03000509000000000000" pitchFamily="65" charset="-120"/>
                <a:ea typeface="標楷體" panose="03000509000000000000" pitchFamily="65" charset="-120"/>
                <a:cs typeface="Times New Roman"/>
                <a:sym typeface="Times New Roman"/>
              </a:rPr>
              <a:t>研究生</a:t>
            </a:r>
            <a:r>
              <a:rPr lang="zh-TW" altLang="en-US" sz="2000" b="1" dirty="0">
                <a:latin typeface="標楷體" panose="03000509000000000000" pitchFamily="65" charset="-120"/>
                <a:ea typeface="標楷體" panose="03000509000000000000" pitchFamily="65" charset="-120"/>
                <a:cs typeface="Times New Roman"/>
                <a:sym typeface="Times New Roman"/>
              </a:rPr>
              <a:t> </a:t>
            </a:r>
            <a:endParaRPr lang="en-US" altLang="zh-TW" sz="2000" b="1" dirty="0">
              <a:latin typeface="標楷體" panose="03000509000000000000" pitchFamily="65" charset="-120"/>
              <a:ea typeface="標楷體" panose="03000509000000000000" pitchFamily="65" charset="-120"/>
              <a:cs typeface="Times New Roman"/>
              <a:sym typeface="Times New Roman"/>
            </a:endParaRPr>
          </a:p>
        </p:txBody>
      </p:sp>
      <p:sp>
        <p:nvSpPr>
          <p:cNvPr id="23" name="矩形 22">
            <a:extLst>
              <a:ext uri="{FF2B5EF4-FFF2-40B4-BE49-F238E27FC236}">
                <a16:creationId xmlns:a16="http://schemas.microsoft.com/office/drawing/2014/main" id="{C1C31F30-61A7-4B73-B663-9DFE5EF9A0FE}"/>
              </a:ext>
            </a:extLst>
          </p:cNvPr>
          <p:cNvSpPr/>
          <p:nvPr/>
        </p:nvSpPr>
        <p:spPr>
          <a:xfrm>
            <a:off x="3603536" y="1537603"/>
            <a:ext cx="1980029" cy="400110"/>
          </a:xfrm>
          <a:prstGeom prst="rect">
            <a:avLst/>
          </a:prstGeom>
        </p:spPr>
        <p:txBody>
          <a:bodyPr wrap="none">
            <a:spAutoFit/>
          </a:bodyPr>
          <a:lstStyle/>
          <a:p>
            <a:r>
              <a:rPr lang="en-US" altLang="zh-TW" sz="2000" b="1" dirty="0" err="1">
                <a:latin typeface="標楷體" panose="03000509000000000000" pitchFamily="65" charset="-120"/>
                <a:ea typeface="標楷體" panose="03000509000000000000" pitchFamily="65" charset="-120"/>
                <a:cs typeface="Times New Roman"/>
                <a:sym typeface="Times New Roman"/>
              </a:rPr>
              <a:t>郭俞含</a:t>
            </a:r>
            <a:r>
              <a:rPr lang="en-US" altLang="zh-TW" sz="2000" dirty="0">
                <a:latin typeface="標楷體" panose="03000509000000000000" pitchFamily="65" charset="-120"/>
                <a:ea typeface="標楷體" panose="03000509000000000000" pitchFamily="65" charset="-120"/>
                <a:cs typeface="Times New Roman"/>
                <a:sym typeface="Times New Roman"/>
              </a:rPr>
              <a:t> </a:t>
            </a:r>
            <a:r>
              <a:rPr lang="en-US" altLang="zh-TW" sz="2000" dirty="0" err="1">
                <a:latin typeface="標楷體" panose="03000509000000000000" pitchFamily="65" charset="-120"/>
                <a:ea typeface="標楷體" panose="03000509000000000000" pitchFamily="65" charset="-120"/>
                <a:cs typeface="Times New Roman"/>
                <a:sym typeface="Times New Roman"/>
              </a:rPr>
              <a:t>研究生</a:t>
            </a:r>
            <a:r>
              <a:rPr lang="zh-TW" altLang="en-US" sz="2000" b="1" dirty="0">
                <a:latin typeface="標楷體" panose="03000509000000000000" pitchFamily="65" charset="-120"/>
                <a:ea typeface="標楷體" panose="03000509000000000000" pitchFamily="65" charset="-120"/>
                <a:cs typeface="Times New Roman"/>
                <a:sym typeface="Times New Roman"/>
              </a:rPr>
              <a:t> </a:t>
            </a:r>
            <a:endParaRPr lang="zh-TW" altLang="en-US" sz="2000" dirty="0">
              <a:latin typeface="標楷體" panose="03000509000000000000" pitchFamily="65" charset="-120"/>
              <a:ea typeface="標楷體" panose="03000509000000000000" pitchFamily="65" charset="-120"/>
            </a:endParaRPr>
          </a:p>
        </p:txBody>
      </p:sp>
      <p:sp>
        <p:nvSpPr>
          <p:cNvPr id="27" name="Google Shape;190;p23">
            <a:extLst>
              <a:ext uri="{FF2B5EF4-FFF2-40B4-BE49-F238E27FC236}">
                <a16:creationId xmlns:a16="http://schemas.microsoft.com/office/drawing/2014/main" id="{D454F736-0155-4F5A-A758-2AC58D871266}"/>
              </a:ext>
            </a:extLst>
          </p:cNvPr>
          <p:cNvSpPr/>
          <p:nvPr/>
        </p:nvSpPr>
        <p:spPr>
          <a:xfrm>
            <a:off x="3523165" y="4006283"/>
            <a:ext cx="2694000" cy="190907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深度學習</a:t>
            </a:r>
            <a:endParaRPr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自然語言處理</a:t>
            </a:r>
            <a:endParaRPr lang="en-US"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網頁</a:t>
            </a:r>
            <a:endPar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影像處理</a:t>
            </a:r>
            <a:endPar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endPar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114300" marR="0" lvl="0" algn="l" rtl="0">
              <a:lnSpc>
                <a:spcPct val="100000"/>
              </a:lnSpc>
              <a:spcBef>
                <a:spcPts val="0"/>
              </a:spcBef>
              <a:spcAft>
                <a:spcPts val="0"/>
              </a:spcAft>
              <a:buClr>
                <a:srgbClr val="002060"/>
              </a:buClr>
              <a:buSzPts val="1800"/>
            </a:pPr>
            <a:endParaRPr sz="1800" b="1"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33" name="圖片 32">
            <a:extLst>
              <a:ext uri="{FF2B5EF4-FFF2-40B4-BE49-F238E27FC236}">
                <a16:creationId xmlns:a16="http://schemas.microsoft.com/office/drawing/2014/main" id="{2DD207DB-29CF-4081-93D1-59311CD067C8}"/>
              </a:ext>
            </a:extLst>
          </p:cNvPr>
          <p:cNvPicPr>
            <a:picLocks noChangeAspect="1"/>
          </p:cNvPicPr>
          <p:nvPr/>
        </p:nvPicPr>
        <p:blipFill rotWithShape="1">
          <a:blip r:embed="rId5"/>
          <a:srcRect l="34030" t="33411" r="30393" b="9952"/>
          <a:stretch/>
        </p:blipFill>
        <p:spPr>
          <a:xfrm>
            <a:off x="138547" y="5884512"/>
            <a:ext cx="714001" cy="852498"/>
          </a:xfrm>
          <a:prstGeom prst="rect">
            <a:avLst/>
          </a:prstGeom>
        </p:spPr>
      </p:pic>
      <p:sp>
        <p:nvSpPr>
          <p:cNvPr id="18" name="矩形 17">
            <a:extLst>
              <a:ext uri="{FF2B5EF4-FFF2-40B4-BE49-F238E27FC236}">
                <a16:creationId xmlns:a16="http://schemas.microsoft.com/office/drawing/2014/main" id="{F3035DD2-EA28-41B2-91CB-F66683D3DD79}"/>
              </a:ext>
            </a:extLst>
          </p:cNvPr>
          <p:cNvSpPr/>
          <p:nvPr/>
        </p:nvSpPr>
        <p:spPr>
          <a:xfrm>
            <a:off x="6529859" y="1587488"/>
            <a:ext cx="2404022" cy="400110"/>
          </a:xfrm>
          <a:prstGeom prst="rect">
            <a:avLst/>
          </a:prstGeom>
        </p:spPr>
        <p:txBody>
          <a:bodyPr wrap="square">
            <a:spAutoFit/>
          </a:bodyPr>
          <a:lstStyle/>
          <a:p>
            <a:r>
              <a:rPr lang="zh-TW" altLang="en-US" sz="2000" b="1" dirty="0">
                <a:latin typeface="標楷體" panose="03000509000000000000" pitchFamily="65" charset="-120"/>
                <a:ea typeface="標楷體" panose="03000509000000000000" pitchFamily="65" charset="-120"/>
                <a:cs typeface="Times New Roman"/>
                <a:sym typeface="Times New Roman"/>
              </a:rPr>
              <a:t>張菘芳 </a:t>
            </a:r>
            <a:r>
              <a:rPr lang="en-US" altLang="zh-TW" sz="2000" dirty="0" err="1">
                <a:latin typeface="標楷體" panose="03000509000000000000" pitchFamily="65" charset="-120"/>
                <a:ea typeface="標楷體" panose="03000509000000000000" pitchFamily="65" charset="-120"/>
                <a:cs typeface="Times New Roman"/>
                <a:sym typeface="Times New Roman"/>
              </a:rPr>
              <a:t>研究生</a:t>
            </a:r>
            <a:r>
              <a:rPr lang="zh-TW" altLang="en-US" sz="2000" b="1" dirty="0">
                <a:latin typeface="標楷體" panose="03000509000000000000" pitchFamily="65" charset="-120"/>
                <a:ea typeface="標楷體" panose="03000509000000000000" pitchFamily="65" charset="-120"/>
                <a:cs typeface="Times New Roman"/>
                <a:sym typeface="Times New Roman"/>
              </a:rPr>
              <a:t> </a:t>
            </a:r>
            <a:endParaRPr lang="zh-TW" altLang="en-US" sz="20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622B4AE1-DECA-4BEF-99C5-FAEFF7F8F6D2}"/>
              </a:ext>
            </a:extLst>
          </p:cNvPr>
          <p:cNvPicPr>
            <a:picLocks noChangeAspect="1"/>
          </p:cNvPicPr>
          <p:nvPr/>
        </p:nvPicPr>
        <p:blipFill>
          <a:blip r:embed="rId6"/>
          <a:stretch>
            <a:fillRect/>
          </a:stretch>
        </p:blipFill>
        <p:spPr>
          <a:xfrm>
            <a:off x="6590448" y="2217432"/>
            <a:ext cx="1616497" cy="1616497"/>
          </a:xfrm>
          <a:prstGeom prst="rect">
            <a:avLst/>
          </a:prstGeom>
        </p:spPr>
      </p:pic>
      <p:sp>
        <p:nvSpPr>
          <p:cNvPr id="21" name="矩形 20">
            <a:extLst>
              <a:ext uri="{FF2B5EF4-FFF2-40B4-BE49-F238E27FC236}">
                <a16:creationId xmlns:a16="http://schemas.microsoft.com/office/drawing/2014/main" id="{678BF51D-D7F5-4B43-B23C-F3D8436A778C}"/>
              </a:ext>
            </a:extLst>
          </p:cNvPr>
          <p:cNvSpPr/>
          <p:nvPr/>
        </p:nvSpPr>
        <p:spPr>
          <a:xfrm>
            <a:off x="5025485" y="1092871"/>
            <a:ext cx="4878399" cy="499880"/>
          </a:xfrm>
          <a:prstGeom prst="rect">
            <a:avLst/>
          </a:prstGeom>
        </p:spPr>
        <p:txBody>
          <a:bodyPr wrap="square">
            <a:spAutoFit/>
          </a:bodyPr>
          <a:lstStyle/>
          <a:p>
            <a:pPr lvl="0" algn="ctr">
              <a:lnSpc>
                <a:spcPct val="150000"/>
              </a:lnSpc>
              <a:buSzPts val="1800"/>
            </a:pPr>
            <a:r>
              <a:rPr lang="zh-TW" altLang="en-US" sz="2000" dirty="0">
                <a:latin typeface="標楷體" panose="03000509000000000000" pitchFamily="65" charset="-120"/>
                <a:ea typeface="標楷體" panose="03000509000000000000" pitchFamily="65" charset="-120"/>
                <a:cs typeface="Times New Roman"/>
                <a:sym typeface="Times New Roman"/>
              </a:rPr>
              <a:t>真理</a:t>
            </a:r>
            <a:r>
              <a:rPr lang="en-US" altLang="zh-TW" sz="2000" dirty="0" err="1">
                <a:latin typeface="標楷體" panose="03000509000000000000" pitchFamily="65" charset="-120"/>
                <a:ea typeface="標楷體" panose="03000509000000000000" pitchFamily="65" charset="-120"/>
                <a:cs typeface="Times New Roman"/>
                <a:sym typeface="Times New Roman"/>
              </a:rPr>
              <a:t>大學</a:t>
            </a:r>
            <a:r>
              <a:rPr lang="en-US" altLang="zh-TW" sz="2000" dirty="0">
                <a:latin typeface="標楷體" panose="03000509000000000000" pitchFamily="65" charset="-120"/>
                <a:ea typeface="標楷體" panose="03000509000000000000" pitchFamily="65" charset="-120"/>
                <a:cs typeface="Times New Roman"/>
                <a:sym typeface="Times New Roman"/>
              </a:rPr>
              <a:t> </a:t>
            </a:r>
            <a:r>
              <a:rPr lang="en-US" altLang="zh-TW" sz="2000" dirty="0" err="1">
                <a:latin typeface="標楷體" panose="03000509000000000000" pitchFamily="65" charset="-120"/>
                <a:ea typeface="標楷體" panose="03000509000000000000" pitchFamily="65" charset="-120"/>
                <a:cs typeface="Times New Roman"/>
                <a:sym typeface="Times New Roman"/>
              </a:rPr>
              <a:t>資訊工程學系</a:t>
            </a:r>
            <a:r>
              <a:rPr lang="en-US" altLang="zh-TW" sz="2000" dirty="0">
                <a:latin typeface="標楷體" panose="03000509000000000000" pitchFamily="65" charset="-120"/>
                <a:ea typeface="標楷體" panose="03000509000000000000" pitchFamily="65" charset="-120"/>
                <a:cs typeface="Times New Roman"/>
                <a:sym typeface="Times New Roman"/>
              </a:rPr>
              <a:t> </a:t>
            </a:r>
            <a:endParaRPr lang="zh-TW" altLang="en-US" sz="2000" dirty="0">
              <a:latin typeface="標楷體" panose="03000509000000000000" pitchFamily="65" charset="-120"/>
              <a:ea typeface="標楷體" panose="03000509000000000000" pitchFamily="65" charset="-120"/>
            </a:endParaRPr>
          </a:p>
        </p:txBody>
      </p:sp>
      <p:sp>
        <p:nvSpPr>
          <p:cNvPr id="24" name="Google Shape;190;p23">
            <a:extLst>
              <a:ext uri="{FF2B5EF4-FFF2-40B4-BE49-F238E27FC236}">
                <a16:creationId xmlns:a16="http://schemas.microsoft.com/office/drawing/2014/main" id="{E3C3186A-B9CC-40B4-9D10-EE5369E9F836}"/>
              </a:ext>
            </a:extLst>
          </p:cNvPr>
          <p:cNvSpPr/>
          <p:nvPr/>
        </p:nvSpPr>
        <p:spPr>
          <a:xfrm>
            <a:off x="6239881" y="3990436"/>
            <a:ext cx="2694000" cy="190907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深度學習</a:t>
            </a:r>
            <a:endParaRPr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marR="0" lvl="0" indent="-342900" algn="l" rtl="0">
              <a:lnSpc>
                <a:spcPct val="150000"/>
              </a:lnSpc>
              <a:spcBef>
                <a:spcPts val="0"/>
              </a:spcBef>
              <a:spcAft>
                <a:spcPts val="0"/>
              </a:spcAft>
              <a:buClr>
                <a:srgbClr val="002060"/>
              </a:buClr>
              <a:buSzPts val="1800"/>
              <a:buFont typeface="Wingdings" panose="05000000000000000000" pitchFamily="2" charset="2"/>
              <a:buChar char="ü"/>
            </a:pPr>
            <a:r>
              <a:rPr lang="en-US" sz="1800" b="1" i="0" u="none" strike="noStrike" cap="none" dirty="0" err="1">
                <a:solidFill>
                  <a:srgbClr val="002060"/>
                </a:solidFill>
                <a:latin typeface="標楷體" panose="03000509000000000000" pitchFamily="65" charset="-120"/>
                <a:ea typeface="標楷體" panose="03000509000000000000" pitchFamily="65" charset="-120"/>
                <a:cs typeface="Times New Roman"/>
                <a:sym typeface="Times New Roman"/>
              </a:rPr>
              <a:t>自然語言處理</a:t>
            </a:r>
            <a:endParaRPr lang="en-US" sz="1800" b="1" i="0" u="none" strike="noStrike" cap="none"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網頁</a:t>
            </a:r>
            <a:endPar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r>
              <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rPr>
              <a:t>影像處理</a:t>
            </a:r>
            <a:endParaRPr lang="en-US" altLang="zh-TW"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457200" lvl="0" indent="-330200">
              <a:lnSpc>
                <a:spcPct val="150000"/>
              </a:lnSpc>
              <a:buClr>
                <a:srgbClr val="002060"/>
              </a:buClr>
              <a:buSzPts val="1600"/>
              <a:buFont typeface="Wingdings" panose="05000000000000000000" pitchFamily="2" charset="2"/>
              <a:buChar char="ü"/>
            </a:pPr>
            <a:endParaRPr lang="zh-TW" altLang="en-US" sz="1800" b="1" dirty="0">
              <a:solidFill>
                <a:srgbClr val="002060"/>
              </a:solidFill>
              <a:latin typeface="標楷體" panose="03000509000000000000" pitchFamily="65" charset="-120"/>
              <a:ea typeface="標楷體" panose="03000509000000000000" pitchFamily="65" charset="-120"/>
              <a:cs typeface="Times New Roman"/>
              <a:sym typeface="Times New Roman"/>
            </a:endParaRPr>
          </a:p>
          <a:p>
            <a:pPr marL="114300" marR="0" lvl="0" algn="l" rtl="0">
              <a:lnSpc>
                <a:spcPct val="100000"/>
              </a:lnSpc>
              <a:spcBef>
                <a:spcPts val="0"/>
              </a:spcBef>
              <a:spcAft>
                <a:spcPts val="0"/>
              </a:spcAft>
              <a:buClr>
                <a:srgbClr val="002060"/>
              </a:buClr>
              <a:buSzPts val="1800"/>
            </a:pPr>
            <a:endParaRPr sz="1800" b="1"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25" name="矩形 24">
            <a:extLst>
              <a:ext uri="{FF2B5EF4-FFF2-40B4-BE49-F238E27FC236}">
                <a16:creationId xmlns:a16="http://schemas.microsoft.com/office/drawing/2014/main" id="{231019A5-FE0A-483A-AD07-80BDA3FF7FBC}"/>
              </a:ext>
            </a:extLst>
          </p:cNvPr>
          <p:cNvSpPr/>
          <p:nvPr/>
        </p:nvSpPr>
        <p:spPr>
          <a:xfrm>
            <a:off x="2289897" y="1062501"/>
            <a:ext cx="4607308" cy="499880"/>
          </a:xfrm>
          <a:prstGeom prst="rect">
            <a:avLst/>
          </a:prstGeom>
        </p:spPr>
        <p:txBody>
          <a:bodyPr wrap="square">
            <a:spAutoFit/>
          </a:bodyPr>
          <a:lstStyle/>
          <a:p>
            <a:pPr lvl="0" algn="ctr">
              <a:lnSpc>
                <a:spcPct val="150000"/>
              </a:lnSpc>
              <a:buSzPts val="1800"/>
            </a:pPr>
            <a:r>
              <a:rPr lang="en-US" altLang="zh-TW" sz="2000" dirty="0" err="1">
                <a:latin typeface="標楷體" panose="03000509000000000000" pitchFamily="65" charset="-120"/>
                <a:ea typeface="標楷體" panose="03000509000000000000" pitchFamily="65" charset="-120"/>
                <a:cs typeface="Times New Roman"/>
                <a:sym typeface="Times New Roman"/>
              </a:rPr>
              <a:t>淡江大學資訊工程學系</a:t>
            </a: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50239235"/>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2"/>
          <p:cNvSpPr txBox="1">
            <a:spLocks noGrp="1"/>
          </p:cNvSpPr>
          <p:nvPr>
            <p:ph type="title"/>
          </p:nvPr>
        </p:nvSpPr>
        <p:spPr>
          <a:xfrm>
            <a:off x="1276295" y="116632"/>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成果與已完成之工作項目</a:t>
            </a:r>
            <a:endParaRPr sz="4000" dirty="0"/>
          </a:p>
        </p:txBody>
      </p:sp>
      <p:sp>
        <p:nvSpPr>
          <p:cNvPr id="714" name="Google Shape;714;p5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rPr>
              <a:t>30</a:t>
            </a:fld>
            <a:endParaRPr sz="18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sp>
        <p:nvSpPr>
          <p:cNvPr id="715" name="Google Shape;715;p52"/>
          <p:cNvSpPr txBox="1"/>
          <p:nvPr/>
        </p:nvSpPr>
        <p:spPr>
          <a:xfrm>
            <a:off x="292800" y="979538"/>
            <a:ext cx="85584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en-US" sz="3600" b="1" i="0" u="sng" strike="noStrike" cap="none" dirty="0">
                <a:solidFill>
                  <a:schemeClr val="hlink"/>
                </a:solidFill>
                <a:latin typeface="標楷體" panose="03000509000000000000" pitchFamily="65" charset="-120"/>
                <a:ea typeface="標楷體" panose="03000509000000000000" pitchFamily="65" charset="-120"/>
                <a:cs typeface="BiauKai"/>
                <a:sym typeface="BiauKai"/>
                <a:hlinkClick r:id="rId3"/>
              </a:rPr>
              <a:t>http://203.145.219.146:56077</a:t>
            </a:r>
            <a:endParaRPr sz="36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endParaRPr>
          </a:p>
        </p:txBody>
      </p:sp>
      <p:pic>
        <p:nvPicPr>
          <p:cNvPr id="716" name="Google Shape;716;p52"/>
          <p:cNvPicPr preferRelativeResize="0"/>
          <p:nvPr/>
        </p:nvPicPr>
        <p:blipFill rotWithShape="1">
          <a:blip r:embed="rId4">
            <a:alphaModFix/>
          </a:blip>
          <a:srcRect/>
          <a:stretch/>
        </p:blipFill>
        <p:spPr>
          <a:xfrm>
            <a:off x="1258400" y="1710700"/>
            <a:ext cx="6863225" cy="4663550"/>
          </a:xfrm>
          <a:prstGeom prst="rect">
            <a:avLst/>
          </a:prstGeom>
          <a:noFill/>
          <a:ln>
            <a:noFill/>
          </a:ln>
        </p:spPr>
      </p:pic>
      <p:pic>
        <p:nvPicPr>
          <p:cNvPr id="6" name="圖片 5">
            <a:extLst>
              <a:ext uri="{FF2B5EF4-FFF2-40B4-BE49-F238E27FC236}">
                <a16:creationId xmlns:a16="http://schemas.microsoft.com/office/drawing/2014/main" id="{A0830AA7-4236-433F-A501-82A66BACC92D}"/>
              </a:ext>
            </a:extLst>
          </p:cNvPr>
          <p:cNvPicPr>
            <a:picLocks noChangeAspect="1"/>
          </p:cNvPicPr>
          <p:nvPr/>
        </p:nvPicPr>
        <p:blipFill rotWithShape="1">
          <a:blip r:embed="rId5"/>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3"/>
          <p:cNvSpPr txBox="1">
            <a:spLocks noGrp="1"/>
          </p:cNvSpPr>
          <p:nvPr>
            <p:ph type="title"/>
          </p:nvPr>
        </p:nvSpPr>
        <p:spPr>
          <a:xfrm>
            <a:off x="1276295" y="116632"/>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成果與已完成之工作項目</a:t>
            </a:r>
            <a:endParaRPr sz="4000" dirty="0"/>
          </a:p>
        </p:txBody>
      </p:sp>
      <p:sp>
        <p:nvSpPr>
          <p:cNvPr id="722" name="Google Shape;722;p5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rPr>
              <a:t>31</a:t>
            </a:fld>
            <a:endParaRPr sz="18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sp>
        <p:nvSpPr>
          <p:cNvPr id="723" name="Google Shape;723;p53"/>
          <p:cNvSpPr txBox="1"/>
          <p:nvPr/>
        </p:nvSpPr>
        <p:spPr>
          <a:xfrm>
            <a:off x="1632175" y="1646500"/>
            <a:ext cx="2892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724" name="Google Shape;724;p53"/>
          <p:cNvSpPr txBox="1">
            <a:spLocks noGrp="1"/>
          </p:cNvSpPr>
          <p:nvPr>
            <p:ph type="body" idx="1"/>
          </p:nvPr>
        </p:nvSpPr>
        <p:spPr>
          <a:xfrm>
            <a:off x="605795" y="988220"/>
            <a:ext cx="8279400" cy="4669108"/>
          </a:xfrm>
          <a:prstGeom prst="rect">
            <a:avLst/>
          </a:prstGeom>
          <a:noFill/>
          <a:ln>
            <a:noFill/>
          </a:ln>
        </p:spPr>
        <p:txBody>
          <a:bodyPr spcFirstLastPara="1" wrap="square" lIns="92075" tIns="46025" rIns="92075" bIns="46025" anchor="t" anchorCtr="0">
            <a:normAutofit/>
          </a:bodyPr>
          <a:lstStyle/>
          <a:p>
            <a:pPr marL="292190" lvl="0" indent="-292190" algn="l" rtl="0">
              <a:lnSpc>
                <a:spcPct val="150000"/>
              </a:lnSpc>
              <a:spcBef>
                <a:spcPts val="0"/>
              </a:spcBef>
              <a:spcAft>
                <a:spcPts val="0"/>
              </a:spcAft>
              <a:buSzPts val="2700"/>
              <a:buChar char="❑"/>
            </a:pPr>
            <a:r>
              <a:rPr lang="en-US" sz="3200" dirty="0" err="1"/>
              <a:t>文化部API介接</a:t>
            </a:r>
            <a:endParaRPr sz="3200" dirty="0"/>
          </a:p>
          <a:p>
            <a:pPr marL="292190" lvl="0" indent="-292190" algn="l" rtl="0">
              <a:lnSpc>
                <a:spcPct val="150000"/>
              </a:lnSpc>
              <a:spcBef>
                <a:spcPts val="0"/>
              </a:spcBef>
              <a:spcAft>
                <a:spcPts val="0"/>
              </a:spcAft>
              <a:buSzPts val="2700"/>
              <a:buChar char="❑"/>
            </a:pPr>
            <a:r>
              <a:rPr lang="en-US" sz="3200" dirty="0" err="1"/>
              <a:t>模型實作與效能驗證</a:t>
            </a:r>
            <a:endParaRPr sz="3200" dirty="0"/>
          </a:p>
          <a:p>
            <a:pPr lvl="1" indent="-457200" algn="l" rtl="0">
              <a:lnSpc>
                <a:spcPct val="150000"/>
              </a:lnSpc>
              <a:spcBef>
                <a:spcPts val="0"/>
              </a:spcBef>
              <a:spcAft>
                <a:spcPts val="0"/>
              </a:spcAft>
              <a:buSzPts val="2700"/>
              <a:buFont typeface="Wingdings" panose="05000000000000000000" pitchFamily="2" charset="2"/>
              <a:buChar char="ü"/>
            </a:pPr>
            <a:r>
              <a:rPr lang="en-US" sz="3200" dirty="0" err="1">
                <a:latin typeface="標楷體" panose="03000509000000000000" pitchFamily="65" charset="-120"/>
                <a:ea typeface="標楷體" panose="03000509000000000000" pitchFamily="65" charset="-120"/>
              </a:rPr>
              <a:t>GT搜尋法</a:t>
            </a:r>
            <a:endParaRPr sz="3200" dirty="0">
              <a:latin typeface="標楷體" panose="03000509000000000000" pitchFamily="65" charset="-120"/>
              <a:ea typeface="標楷體" panose="03000509000000000000" pitchFamily="65" charset="-120"/>
            </a:endParaRPr>
          </a:p>
          <a:p>
            <a:pPr lvl="1" indent="-457200" algn="l" rtl="0">
              <a:lnSpc>
                <a:spcPct val="150000"/>
              </a:lnSpc>
              <a:spcBef>
                <a:spcPts val="0"/>
              </a:spcBef>
              <a:spcAft>
                <a:spcPts val="0"/>
              </a:spcAft>
              <a:buSzPts val="2700"/>
              <a:buFont typeface="Wingdings" panose="05000000000000000000" pitchFamily="2" charset="2"/>
              <a:buChar char="ü"/>
            </a:pPr>
            <a:r>
              <a:rPr lang="en-US" sz="3200" dirty="0" err="1">
                <a:latin typeface="標楷體" panose="03000509000000000000" pitchFamily="65" charset="-120"/>
                <a:ea typeface="標楷體" panose="03000509000000000000" pitchFamily="65" charset="-120"/>
              </a:rPr>
              <a:t>FW搜尋法</a:t>
            </a:r>
            <a:endParaRPr sz="3200" dirty="0">
              <a:latin typeface="標楷體" panose="03000509000000000000" pitchFamily="65" charset="-120"/>
              <a:ea typeface="標楷體" panose="03000509000000000000" pitchFamily="65" charset="-120"/>
            </a:endParaRPr>
          </a:p>
          <a:p>
            <a:pPr lvl="1" indent="-457200" algn="l" rtl="0">
              <a:lnSpc>
                <a:spcPct val="150000"/>
              </a:lnSpc>
              <a:spcBef>
                <a:spcPts val="0"/>
              </a:spcBef>
              <a:spcAft>
                <a:spcPts val="0"/>
              </a:spcAft>
              <a:buSzPts val="2700"/>
              <a:buFont typeface="Wingdings" panose="05000000000000000000" pitchFamily="2" charset="2"/>
              <a:buChar char="ü"/>
            </a:pPr>
            <a:r>
              <a:rPr lang="en-US" sz="3200" dirty="0" err="1">
                <a:latin typeface="標楷體" panose="03000509000000000000" pitchFamily="65" charset="-120"/>
                <a:ea typeface="標楷體" panose="03000509000000000000" pitchFamily="65" charset="-120"/>
              </a:rPr>
              <a:t>ST搜尋法</a:t>
            </a:r>
            <a:endParaRPr sz="3200" dirty="0">
              <a:latin typeface="標楷體" panose="03000509000000000000" pitchFamily="65" charset="-120"/>
              <a:ea typeface="標楷體" panose="03000509000000000000" pitchFamily="65" charset="-120"/>
            </a:endParaRPr>
          </a:p>
          <a:p>
            <a:pPr marL="292190" lvl="0" indent="-292190" algn="l" rtl="0">
              <a:lnSpc>
                <a:spcPct val="150000"/>
              </a:lnSpc>
              <a:spcBef>
                <a:spcPts val="0"/>
              </a:spcBef>
              <a:spcAft>
                <a:spcPts val="0"/>
              </a:spcAft>
              <a:buSzPts val="2700"/>
              <a:buChar char="❑"/>
            </a:pPr>
            <a:r>
              <a:rPr lang="en-US" sz="3200" dirty="0" err="1"/>
              <a:t>Demo網站建置與回饋意見收集</a:t>
            </a:r>
            <a:endParaRPr sz="3200" dirty="0"/>
          </a:p>
          <a:p>
            <a:pPr marL="292190" lvl="0" indent="-120739" algn="l" rtl="0">
              <a:lnSpc>
                <a:spcPct val="150000"/>
              </a:lnSpc>
              <a:spcBef>
                <a:spcPts val="0"/>
              </a:spcBef>
              <a:spcAft>
                <a:spcPts val="0"/>
              </a:spcAft>
              <a:buSzPts val="2700"/>
              <a:buNone/>
            </a:pPr>
            <a:endParaRPr sz="3200" dirty="0"/>
          </a:p>
          <a:p>
            <a:pPr marL="292190" lvl="0" indent="-120739" algn="l" rtl="0">
              <a:lnSpc>
                <a:spcPct val="150000"/>
              </a:lnSpc>
              <a:spcBef>
                <a:spcPts val="0"/>
              </a:spcBef>
              <a:spcAft>
                <a:spcPts val="0"/>
              </a:spcAft>
              <a:buSzPts val="2700"/>
              <a:buNone/>
            </a:pPr>
            <a:endParaRPr sz="3200" dirty="0"/>
          </a:p>
          <a:p>
            <a:pPr marL="0" lvl="0" indent="0" algn="l" rtl="0">
              <a:lnSpc>
                <a:spcPct val="100000"/>
              </a:lnSpc>
              <a:spcBef>
                <a:spcPts val="0"/>
              </a:spcBef>
              <a:spcAft>
                <a:spcPts val="0"/>
              </a:spcAft>
              <a:buSzPts val="1800"/>
              <a:buNone/>
            </a:pPr>
            <a:endParaRPr sz="3200" dirty="0"/>
          </a:p>
          <a:p>
            <a:pPr marL="292190" lvl="0" indent="-177889" algn="l" rtl="0">
              <a:lnSpc>
                <a:spcPct val="100000"/>
              </a:lnSpc>
              <a:spcBef>
                <a:spcPts val="0"/>
              </a:spcBef>
              <a:spcAft>
                <a:spcPts val="0"/>
              </a:spcAft>
              <a:buSzPts val="1800"/>
              <a:buNone/>
            </a:pPr>
            <a:endParaRPr sz="3200" dirty="0"/>
          </a:p>
        </p:txBody>
      </p:sp>
      <p:pic>
        <p:nvPicPr>
          <p:cNvPr id="6" name="圖片 5">
            <a:extLst>
              <a:ext uri="{FF2B5EF4-FFF2-40B4-BE49-F238E27FC236}">
                <a16:creationId xmlns:a16="http://schemas.microsoft.com/office/drawing/2014/main" id="{FAD7D34A-850C-4055-AA91-450176D8EB6E}"/>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4"/>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商轉可行性</a:t>
            </a:r>
            <a:endParaRPr sz="4000" dirty="0"/>
          </a:p>
        </p:txBody>
      </p:sp>
      <p:sp>
        <p:nvSpPr>
          <p:cNvPr id="730" name="Google Shape;730;p54"/>
          <p:cNvSpPr txBox="1">
            <a:spLocks noGrp="1"/>
          </p:cNvSpPr>
          <p:nvPr>
            <p:ph type="body" idx="1"/>
          </p:nvPr>
        </p:nvSpPr>
        <p:spPr>
          <a:xfrm>
            <a:off x="605763" y="886209"/>
            <a:ext cx="8279476" cy="5723657"/>
          </a:xfrm>
          <a:prstGeom prst="rect">
            <a:avLst/>
          </a:prstGeom>
          <a:noFill/>
          <a:ln>
            <a:noFill/>
          </a:ln>
        </p:spPr>
        <p:txBody>
          <a:bodyPr spcFirstLastPara="1" wrap="square" lIns="92075" tIns="46025" rIns="92075" bIns="46025" anchor="t" anchorCtr="0">
            <a:noAutofit/>
          </a:bodyPr>
          <a:lstStyle/>
          <a:p>
            <a:pPr marL="292190" lvl="0" indent="-292190" algn="l" rtl="0">
              <a:lnSpc>
                <a:spcPct val="130000"/>
              </a:lnSpc>
              <a:spcBef>
                <a:spcPts val="0"/>
              </a:spcBef>
              <a:spcAft>
                <a:spcPts val="0"/>
              </a:spcAft>
              <a:buSzPct val="107037"/>
              <a:buChar char="❑"/>
            </a:pPr>
            <a:r>
              <a:rPr lang="en-US" sz="2800" dirty="0" err="1"/>
              <a:t>民間產業</a:t>
            </a:r>
            <a:endParaRPr sz="2800" dirty="0"/>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導覽系統</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搜尋引擎</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客服機器人</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教學產業</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主題搜尋</a:t>
            </a:r>
            <a:endParaRPr sz="2300" dirty="0">
              <a:latin typeface="標楷體" panose="03000509000000000000" pitchFamily="65" charset="-120"/>
              <a:ea typeface="標楷體" panose="03000509000000000000" pitchFamily="65" charset="-120"/>
            </a:endParaRPr>
          </a:p>
          <a:p>
            <a:pPr marL="292190" lvl="0" indent="-292190" algn="l" rtl="0">
              <a:lnSpc>
                <a:spcPct val="130000"/>
              </a:lnSpc>
              <a:spcBef>
                <a:spcPts val="0"/>
              </a:spcBef>
              <a:spcAft>
                <a:spcPts val="0"/>
              </a:spcAft>
              <a:buSzPct val="107037"/>
              <a:buChar char="❑"/>
            </a:pPr>
            <a:r>
              <a:rPr lang="en-US" sz="2800" dirty="0" err="1"/>
              <a:t>政府機關</a:t>
            </a:r>
            <a:endParaRPr sz="2800" dirty="0"/>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協助民眾存取政府資訊網站</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政府資訊分析</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提升民眾滿意度</a:t>
            </a:r>
            <a:endParaRPr sz="2300" dirty="0">
              <a:latin typeface="標楷體" panose="03000509000000000000" pitchFamily="65" charset="-120"/>
              <a:ea typeface="標楷體" panose="03000509000000000000" pitchFamily="65" charset="-120"/>
            </a:endParaRPr>
          </a:p>
          <a:p>
            <a:pPr marL="633078" lvl="1" indent="-243491" algn="l" rtl="0">
              <a:lnSpc>
                <a:spcPct val="130000"/>
              </a:lnSpc>
              <a:spcBef>
                <a:spcPts val="0"/>
              </a:spcBef>
              <a:spcAft>
                <a:spcPts val="0"/>
              </a:spcAft>
              <a:buSzPct val="81556"/>
              <a:buChar char="–"/>
            </a:pPr>
            <a:r>
              <a:rPr lang="en-US" sz="2300" dirty="0" err="1">
                <a:latin typeface="標楷體" panose="03000509000000000000" pitchFamily="65" charset="-120"/>
                <a:ea typeface="標楷體" panose="03000509000000000000" pitchFamily="65" charset="-120"/>
              </a:rPr>
              <a:t>減少人力成本</a:t>
            </a:r>
            <a:endParaRPr sz="2300" dirty="0">
              <a:latin typeface="標楷體" panose="03000509000000000000" pitchFamily="65" charset="-120"/>
              <a:ea typeface="標楷體" panose="03000509000000000000" pitchFamily="65" charset="-120"/>
            </a:endParaRPr>
          </a:p>
          <a:p>
            <a:pPr marL="389587" lvl="1" indent="0" algn="l" rtl="0">
              <a:lnSpc>
                <a:spcPct val="130000"/>
              </a:lnSpc>
              <a:spcBef>
                <a:spcPts val="0"/>
              </a:spcBef>
              <a:spcAft>
                <a:spcPts val="0"/>
              </a:spcAft>
              <a:buSzPct val="81556"/>
              <a:buNone/>
            </a:pPr>
            <a:endParaRPr sz="2200" dirty="0">
              <a:latin typeface="標楷體" panose="03000509000000000000" pitchFamily="65" charset="-120"/>
              <a:ea typeface="標楷體" panose="03000509000000000000" pitchFamily="65" charset="-120"/>
            </a:endParaRPr>
          </a:p>
          <a:p>
            <a:pPr marL="292190" lvl="0" indent="-120739" algn="l" rtl="0">
              <a:lnSpc>
                <a:spcPct val="130000"/>
              </a:lnSpc>
              <a:spcBef>
                <a:spcPts val="0"/>
              </a:spcBef>
              <a:spcAft>
                <a:spcPts val="0"/>
              </a:spcAft>
              <a:buSzPct val="107037"/>
              <a:buNone/>
            </a:pPr>
            <a:endParaRPr sz="2200" dirty="0"/>
          </a:p>
          <a:p>
            <a:pPr marL="292190" lvl="0" indent="-120739" algn="l" rtl="0">
              <a:lnSpc>
                <a:spcPct val="130000"/>
              </a:lnSpc>
              <a:spcBef>
                <a:spcPts val="0"/>
              </a:spcBef>
              <a:spcAft>
                <a:spcPts val="0"/>
              </a:spcAft>
              <a:buSzPct val="107037"/>
              <a:buNone/>
            </a:pPr>
            <a:endParaRPr sz="2200" dirty="0"/>
          </a:p>
          <a:p>
            <a:pPr marL="389587" lvl="1" indent="0" algn="l" rtl="0">
              <a:lnSpc>
                <a:spcPct val="130000"/>
              </a:lnSpc>
              <a:spcBef>
                <a:spcPts val="0"/>
              </a:spcBef>
              <a:spcAft>
                <a:spcPts val="0"/>
              </a:spcAft>
              <a:buSzPct val="81556"/>
              <a:buNone/>
            </a:pPr>
            <a:endParaRPr sz="2200" dirty="0">
              <a:latin typeface="標楷體" panose="03000509000000000000" pitchFamily="65" charset="-120"/>
              <a:ea typeface="標楷體" panose="03000509000000000000" pitchFamily="65" charset="-120"/>
            </a:endParaRPr>
          </a:p>
          <a:p>
            <a:pPr marL="0" lvl="0" indent="0" algn="l" rtl="0">
              <a:lnSpc>
                <a:spcPct val="130000"/>
              </a:lnSpc>
              <a:spcBef>
                <a:spcPts val="560"/>
              </a:spcBef>
              <a:spcAft>
                <a:spcPts val="0"/>
              </a:spcAft>
              <a:buSzPct val="69498"/>
              <a:buNone/>
            </a:pPr>
            <a:endParaRPr sz="2200" dirty="0">
              <a:latin typeface="DFKai-SB"/>
              <a:ea typeface="DFKai-SB"/>
              <a:cs typeface="DFKai-SB"/>
              <a:sym typeface="DFKai-SB"/>
            </a:endParaRPr>
          </a:p>
          <a:p>
            <a:pPr marL="633078" lvl="1" indent="-91980" algn="l" rtl="0">
              <a:lnSpc>
                <a:spcPct val="130000"/>
              </a:lnSpc>
              <a:spcBef>
                <a:spcPts val="477"/>
              </a:spcBef>
              <a:spcAft>
                <a:spcPts val="0"/>
              </a:spcAft>
              <a:buSzPct val="108108"/>
              <a:buFont typeface="Times New Roman"/>
              <a:buNone/>
            </a:pPr>
            <a:endParaRPr sz="2200" dirty="0">
              <a:solidFill>
                <a:srgbClr val="FF0000"/>
              </a:solidFill>
              <a:latin typeface="DFKai-SB"/>
              <a:ea typeface="DFKai-SB"/>
              <a:cs typeface="DFKai-SB"/>
              <a:sym typeface="DFKai-SB"/>
            </a:endParaRPr>
          </a:p>
        </p:txBody>
      </p:sp>
      <p:pic>
        <p:nvPicPr>
          <p:cNvPr id="5" name="圖片 4">
            <a:extLst>
              <a:ext uri="{FF2B5EF4-FFF2-40B4-BE49-F238E27FC236}">
                <a16:creationId xmlns:a16="http://schemas.microsoft.com/office/drawing/2014/main" id="{19A03978-80CA-486A-B85F-14654B8AF0F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5"/>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商轉可行性</a:t>
            </a:r>
            <a:endParaRPr sz="4000" dirty="0"/>
          </a:p>
        </p:txBody>
      </p:sp>
      <p:sp>
        <p:nvSpPr>
          <p:cNvPr id="737" name="Google Shape;737;p55"/>
          <p:cNvSpPr txBox="1">
            <a:spLocks noGrp="1"/>
          </p:cNvSpPr>
          <p:nvPr>
            <p:ph type="body" idx="1"/>
          </p:nvPr>
        </p:nvSpPr>
        <p:spPr>
          <a:xfrm>
            <a:off x="318196" y="1123077"/>
            <a:ext cx="8567043" cy="5411687"/>
          </a:xfrm>
          <a:prstGeom prst="rect">
            <a:avLst/>
          </a:prstGeom>
          <a:noFill/>
          <a:ln>
            <a:noFill/>
          </a:ln>
        </p:spPr>
        <p:txBody>
          <a:bodyPr spcFirstLastPara="1" wrap="square" lIns="92075" tIns="46025" rIns="92075" bIns="46025" anchor="t" anchorCtr="0">
            <a:normAutofit fontScale="40000" lnSpcReduction="20000"/>
          </a:bodyPr>
          <a:lstStyle/>
          <a:p>
            <a:pPr marL="292190" lvl="0" indent="-292190" algn="l" rtl="0">
              <a:lnSpc>
                <a:spcPct val="100000"/>
              </a:lnSpc>
              <a:spcBef>
                <a:spcPts val="0"/>
              </a:spcBef>
              <a:spcAft>
                <a:spcPts val="0"/>
              </a:spcAft>
              <a:buSzPct val="100000"/>
              <a:buChar char="❑"/>
            </a:pPr>
            <a:r>
              <a:rPr lang="en-US" sz="8000" dirty="0" err="1">
                <a:latin typeface="DFKai-SB"/>
                <a:ea typeface="DFKai-SB"/>
                <a:cs typeface="DFKai-SB"/>
                <a:sym typeface="DFKai-SB"/>
              </a:rPr>
              <a:t>解決的痛點</a:t>
            </a:r>
            <a:endParaRPr sz="8000" dirty="0">
              <a:latin typeface="DFKai-SB"/>
              <a:ea typeface="DFKai-SB"/>
              <a:cs typeface="DFKai-SB"/>
              <a:sym typeface="DFKai-SB"/>
            </a:endParaRPr>
          </a:p>
          <a:p>
            <a:pPr marL="0" lvl="0" indent="0" algn="l" rtl="0">
              <a:lnSpc>
                <a:spcPct val="100000"/>
              </a:lnSpc>
              <a:spcBef>
                <a:spcPts val="0"/>
              </a:spcBef>
              <a:spcAft>
                <a:spcPts val="0"/>
              </a:spcAft>
              <a:buSzPct val="100000"/>
              <a:buNone/>
            </a:pPr>
            <a:endParaRPr dirty="0"/>
          </a:p>
          <a:p>
            <a:pPr marL="633078" lvl="1" indent="-243554" algn="l" rtl="0">
              <a:lnSpc>
                <a:spcPct val="140000"/>
              </a:lnSpc>
              <a:spcBef>
                <a:spcPts val="522"/>
              </a:spcBef>
              <a:spcAft>
                <a:spcPts val="0"/>
              </a:spcAft>
              <a:buSzPct val="100000"/>
              <a:buFont typeface="DFKai-SB"/>
              <a:buChar char="–"/>
            </a:pPr>
            <a:r>
              <a:rPr lang="en-US" sz="6300" dirty="0" err="1">
                <a:latin typeface="DFKai-SB"/>
                <a:ea typeface="DFKai-SB"/>
                <a:cs typeface="DFKai-SB"/>
                <a:sym typeface="DFKai-SB"/>
              </a:rPr>
              <a:t>GT搜尋法比原搜尋系統更貼近使用者搜尋意圖</a:t>
            </a:r>
            <a:r>
              <a:rPr lang="zh-TW" altLang="en-US" sz="6300" dirty="0">
                <a:latin typeface="DFKai-SB"/>
                <a:ea typeface="DFKai-SB"/>
                <a:cs typeface="DFKai-SB"/>
                <a:sym typeface="DFKai-SB"/>
              </a:rPr>
              <a:t>。</a:t>
            </a:r>
            <a:endParaRPr sz="6300" dirty="0">
              <a:latin typeface="DFKai-SB"/>
              <a:ea typeface="DFKai-SB"/>
              <a:cs typeface="DFKai-SB"/>
              <a:sym typeface="DFKai-SB"/>
            </a:endParaRPr>
          </a:p>
          <a:p>
            <a:pPr marL="633078" lvl="1" indent="-243554" algn="l" rtl="0">
              <a:lnSpc>
                <a:spcPct val="140000"/>
              </a:lnSpc>
              <a:spcBef>
                <a:spcPts val="522"/>
              </a:spcBef>
              <a:spcAft>
                <a:spcPts val="0"/>
              </a:spcAft>
              <a:buSzPct val="100000"/>
              <a:buFont typeface="DFKai-SB"/>
              <a:buChar char="–"/>
            </a:pPr>
            <a:r>
              <a:rPr lang="en-US" sz="6300" dirty="0" err="1">
                <a:latin typeface="DFKai-SB"/>
                <a:ea typeface="DFKai-SB"/>
                <a:cs typeface="DFKai-SB"/>
                <a:sym typeface="DFKai-SB"/>
              </a:rPr>
              <a:t>FW搜尋法比原搜尋系統更能處理不精準的文字查詢</a:t>
            </a:r>
            <a:r>
              <a:rPr lang="zh-TW" altLang="en-US" sz="6300" dirty="0">
                <a:latin typeface="DFKai-SB"/>
                <a:ea typeface="DFKai-SB"/>
                <a:cs typeface="DFKai-SB"/>
                <a:sym typeface="DFKai-SB"/>
              </a:rPr>
              <a:t>。</a:t>
            </a:r>
            <a:endParaRPr sz="6300" dirty="0">
              <a:latin typeface="DFKai-SB"/>
              <a:ea typeface="DFKai-SB"/>
              <a:cs typeface="DFKai-SB"/>
              <a:sym typeface="DFKai-SB"/>
            </a:endParaRPr>
          </a:p>
          <a:p>
            <a:pPr marL="633078" lvl="1" indent="-243554" algn="l" rtl="0">
              <a:lnSpc>
                <a:spcPct val="140000"/>
              </a:lnSpc>
              <a:spcBef>
                <a:spcPts val="522"/>
              </a:spcBef>
              <a:spcAft>
                <a:spcPts val="0"/>
              </a:spcAft>
              <a:buSzPct val="100000"/>
              <a:buFont typeface="DFKai-SB"/>
              <a:buChar char="–"/>
            </a:pPr>
            <a:r>
              <a:rPr lang="en-US" sz="6300" dirty="0" err="1">
                <a:latin typeface="DFKai-SB"/>
                <a:ea typeface="DFKai-SB"/>
                <a:cs typeface="DFKai-SB"/>
                <a:sym typeface="DFKai-SB"/>
              </a:rPr>
              <a:t>ST搜尋法提供原搜尋系統無法提供之語意衍生查詢服務</a:t>
            </a:r>
            <a:r>
              <a:rPr lang="zh-TW" altLang="en-US" sz="6300" dirty="0">
                <a:latin typeface="DFKai-SB"/>
                <a:ea typeface="DFKai-SB"/>
                <a:cs typeface="DFKai-SB"/>
                <a:sym typeface="DFKai-SB"/>
              </a:rPr>
              <a:t>。</a:t>
            </a:r>
            <a:endParaRPr dirty="0">
              <a:latin typeface="標楷體" panose="03000509000000000000" pitchFamily="65" charset="-120"/>
              <a:ea typeface="標楷體" panose="03000509000000000000" pitchFamily="65" charset="-120"/>
            </a:endParaRPr>
          </a:p>
          <a:p>
            <a:pPr marL="389524" lvl="1" indent="0" algn="l" rtl="0">
              <a:lnSpc>
                <a:spcPct val="100000"/>
              </a:lnSpc>
              <a:spcBef>
                <a:spcPts val="522"/>
              </a:spcBef>
              <a:spcAft>
                <a:spcPts val="0"/>
              </a:spcAft>
              <a:buSzPct val="100000"/>
              <a:buNone/>
            </a:pPr>
            <a:endParaRPr dirty="0">
              <a:latin typeface="標楷體" panose="03000509000000000000" pitchFamily="65" charset="-120"/>
              <a:ea typeface="標楷體" panose="03000509000000000000" pitchFamily="65" charset="-120"/>
            </a:endParaRPr>
          </a:p>
          <a:p>
            <a:pPr marL="292190" lvl="0" indent="-292190" algn="l" rtl="0">
              <a:lnSpc>
                <a:spcPct val="100000"/>
              </a:lnSpc>
              <a:spcBef>
                <a:spcPts val="522"/>
              </a:spcBef>
              <a:spcAft>
                <a:spcPts val="0"/>
              </a:spcAft>
              <a:buSzPct val="100000"/>
              <a:buChar char="❑"/>
            </a:pPr>
            <a:r>
              <a:rPr lang="en-US" sz="8000" dirty="0" err="1">
                <a:latin typeface="DFKai-SB"/>
                <a:ea typeface="DFKai-SB"/>
                <a:cs typeface="DFKai-SB"/>
                <a:sym typeface="DFKai-SB"/>
              </a:rPr>
              <a:t>適用範圍廣（市場對象</a:t>
            </a:r>
            <a:r>
              <a:rPr lang="en-US" sz="8000" dirty="0">
                <a:latin typeface="DFKai-SB"/>
                <a:ea typeface="DFKai-SB"/>
                <a:cs typeface="DFKai-SB"/>
                <a:sym typeface="DFKai-SB"/>
              </a:rPr>
              <a:t>）</a:t>
            </a:r>
            <a:endParaRPr sz="8000" dirty="0"/>
          </a:p>
          <a:p>
            <a:pPr marL="633078" lvl="1" indent="-243553" algn="l" rtl="0">
              <a:lnSpc>
                <a:spcPct val="140000"/>
              </a:lnSpc>
              <a:spcBef>
                <a:spcPts val="522"/>
              </a:spcBef>
              <a:spcAft>
                <a:spcPts val="0"/>
              </a:spcAft>
              <a:buSzPct val="100000"/>
              <a:buFont typeface="DFKai-SB"/>
              <a:buChar char="–"/>
            </a:pPr>
            <a:r>
              <a:rPr lang="en-US" sz="6300" dirty="0" err="1">
                <a:latin typeface="DFKai-SB"/>
                <a:ea typeface="DFKai-SB"/>
                <a:cs typeface="DFKai-SB"/>
                <a:sym typeface="DFKai-SB"/>
              </a:rPr>
              <a:t>本方案可提供政府或民間企業網站基於語意之自然語言形態內容搜尋服務，適用範圍廣泛</a:t>
            </a:r>
            <a:r>
              <a:rPr lang="zh-TW" altLang="en-US" sz="6300" dirty="0">
                <a:latin typeface="DFKai-SB"/>
                <a:ea typeface="DFKai-SB"/>
                <a:cs typeface="DFKai-SB"/>
                <a:sym typeface="DFKai-SB"/>
              </a:rPr>
              <a:t>。</a:t>
            </a:r>
            <a:endParaRPr sz="6300" dirty="0">
              <a:latin typeface="標楷體" panose="03000509000000000000" pitchFamily="65" charset="-120"/>
              <a:ea typeface="標楷體" panose="03000509000000000000" pitchFamily="65" charset="-120"/>
            </a:endParaRPr>
          </a:p>
          <a:p>
            <a:pPr marL="633078" lvl="1" indent="-243553" algn="l" rtl="0">
              <a:lnSpc>
                <a:spcPct val="140000"/>
              </a:lnSpc>
              <a:spcBef>
                <a:spcPts val="522"/>
              </a:spcBef>
              <a:spcAft>
                <a:spcPts val="0"/>
              </a:spcAft>
              <a:buSzPct val="100000"/>
              <a:buFont typeface="DFKai-SB"/>
              <a:buChar char="–"/>
            </a:pPr>
            <a:r>
              <a:rPr lang="en-US" sz="6300" dirty="0" err="1">
                <a:latin typeface="DFKai-SB"/>
                <a:ea typeface="DFKai-SB"/>
                <a:cs typeface="DFKai-SB"/>
                <a:sym typeface="DFKai-SB"/>
              </a:rPr>
              <a:t>ST搜尋法可協助政府及民間企業管理內部語意相似之文件</a:t>
            </a:r>
            <a:r>
              <a:rPr lang="zh-TW" altLang="en-US" sz="6300" dirty="0">
                <a:latin typeface="DFKai-SB"/>
                <a:ea typeface="DFKai-SB"/>
                <a:cs typeface="DFKai-SB"/>
                <a:sym typeface="DFKai-SB"/>
              </a:rPr>
              <a:t>。</a:t>
            </a:r>
            <a:endParaRPr sz="63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9F0D40E8-24E8-499F-9A13-53BED61AB707}"/>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6"/>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商轉可行性</a:t>
            </a:r>
            <a:endParaRPr sz="4000" dirty="0"/>
          </a:p>
        </p:txBody>
      </p:sp>
      <p:sp>
        <p:nvSpPr>
          <p:cNvPr id="743" name="Google Shape;743;p56"/>
          <p:cNvSpPr txBox="1">
            <a:spLocks noGrp="1"/>
          </p:cNvSpPr>
          <p:nvPr>
            <p:ph type="body" idx="1"/>
          </p:nvPr>
        </p:nvSpPr>
        <p:spPr>
          <a:xfrm>
            <a:off x="422963" y="836632"/>
            <a:ext cx="8462276" cy="4819418"/>
          </a:xfrm>
          <a:prstGeom prst="rect">
            <a:avLst/>
          </a:prstGeom>
          <a:noFill/>
          <a:ln>
            <a:noFill/>
          </a:ln>
        </p:spPr>
        <p:txBody>
          <a:bodyPr spcFirstLastPara="1" wrap="square" lIns="92075" tIns="46025" rIns="92075" bIns="46025" anchor="t" anchorCtr="0">
            <a:noAutofit/>
          </a:bodyPr>
          <a:lstStyle/>
          <a:p>
            <a:pPr marL="292190" lvl="0" indent="-292221" algn="l" rtl="0">
              <a:lnSpc>
                <a:spcPct val="150000"/>
              </a:lnSpc>
              <a:spcBef>
                <a:spcPts val="0"/>
              </a:spcBef>
              <a:spcAft>
                <a:spcPts val="0"/>
              </a:spcAft>
              <a:buSzPct val="100000"/>
              <a:buChar char="❑"/>
            </a:pPr>
            <a:r>
              <a:rPr lang="en-US" sz="3200" dirty="0" err="1">
                <a:latin typeface="DFKai-SB"/>
                <a:ea typeface="DFKai-SB"/>
                <a:cs typeface="DFKai-SB"/>
                <a:sym typeface="DFKai-SB"/>
              </a:rPr>
              <a:t>市場需求高</a:t>
            </a:r>
            <a:endParaRPr sz="3200" dirty="0"/>
          </a:p>
          <a:p>
            <a:pPr marL="633078" lvl="1" indent="-243522" algn="l" rtl="0">
              <a:lnSpc>
                <a:spcPct val="150000"/>
              </a:lnSpc>
              <a:spcBef>
                <a:spcPts val="605"/>
              </a:spcBef>
              <a:spcAft>
                <a:spcPts val="0"/>
              </a:spcAft>
              <a:buSzPct val="100000"/>
              <a:buFont typeface="DFKai-SB"/>
              <a:buChar char="–"/>
            </a:pPr>
            <a:r>
              <a:rPr lang="en-US" sz="2800" dirty="0" err="1">
                <a:latin typeface="DFKai-SB"/>
                <a:ea typeface="DFKai-SB"/>
                <a:cs typeface="DFKai-SB"/>
                <a:sym typeface="DFKai-SB"/>
              </a:rPr>
              <a:t>多數網站提供搜尋功能尋找網站資料，可提供之搜尋效能，市場需求高</a:t>
            </a:r>
            <a:r>
              <a:rPr lang="en-US" sz="2800" dirty="0">
                <a:latin typeface="DFKai-SB"/>
                <a:ea typeface="DFKai-SB"/>
                <a:cs typeface="DFKai-SB"/>
                <a:sym typeface="DFKai-SB"/>
              </a:rPr>
              <a:t>。</a:t>
            </a:r>
            <a:endParaRPr sz="2800" dirty="0">
              <a:latin typeface="標楷體" panose="03000509000000000000" pitchFamily="65" charset="-120"/>
              <a:ea typeface="標楷體" panose="03000509000000000000" pitchFamily="65" charset="-120"/>
            </a:endParaRPr>
          </a:p>
          <a:p>
            <a:pPr marL="292190" lvl="0" indent="-292221" algn="l" rtl="0">
              <a:lnSpc>
                <a:spcPct val="150000"/>
              </a:lnSpc>
              <a:spcBef>
                <a:spcPts val="605"/>
              </a:spcBef>
              <a:spcAft>
                <a:spcPts val="0"/>
              </a:spcAft>
              <a:buSzPct val="100000"/>
              <a:buChar char="❑"/>
            </a:pPr>
            <a:r>
              <a:rPr lang="en-US" sz="3200" dirty="0" err="1">
                <a:latin typeface="DFKai-SB"/>
                <a:ea typeface="DFKai-SB"/>
                <a:cs typeface="DFKai-SB"/>
                <a:sym typeface="DFKai-SB"/>
              </a:rPr>
              <a:t>系統具高移植性</a:t>
            </a:r>
            <a:endParaRPr sz="3200" dirty="0"/>
          </a:p>
          <a:p>
            <a:pPr marL="633078" lvl="1" indent="-243522" algn="l" rtl="0">
              <a:lnSpc>
                <a:spcPct val="150000"/>
              </a:lnSpc>
              <a:spcBef>
                <a:spcPts val="605"/>
              </a:spcBef>
              <a:spcAft>
                <a:spcPts val="0"/>
              </a:spcAft>
              <a:buSzPct val="100000"/>
              <a:buFont typeface="DFKai-SB"/>
              <a:buChar char="–"/>
            </a:pPr>
            <a:r>
              <a:rPr lang="en-US" sz="2800" dirty="0" err="1">
                <a:latin typeface="DFKai-SB"/>
                <a:ea typeface="DFKai-SB"/>
                <a:cs typeface="DFKai-SB"/>
                <a:sym typeface="DFKai-SB"/>
              </a:rPr>
              <a:t>系統採用python為主要語言，移植性高</a:t>
            </a:r>
            <a:r>
              <a:rPr lang="en-US" sz="2800" dirty="0">
                <a:latin typeface="DFKai-SB"/>
                <a:ea typeface="DFKai-SB"/>
                <a:cs typeface="DFKai-SB"/>
                <a:sym typeface="DFKai-SB"/>
              </a:rPr>
              <a:t>。</a:t>
            </a:r>
            <a:endParaRPr sz="2800" dirty="0">
              <a:latin typeface="標楷體" panose="03000509000000000000" pitchFamily="65" charset="-120"/>
              <a:ea typeface="標楷體" panose="03000509000000000000" pitchFamily="65" charset="-120"/>
            </a:endParaRPr>
          </a:p>
          <a:p>
            <a:pPr marL="633078" lvl="1" indent="-243522" algn="l" rtl="0">
              <a:lnSpc>
                <a:spcPct val="150000"/>
              </a:lnSpc>
              <a:spcBef>
                <a:spcPts val="605"/>
              </a:spcBef>
              <a:spcAft>
                <a:spcPts val="0"/>
              </a:spcAft>
              <a:buSzPct val="100000"/>
              <a:buFont typeface="DFKai-SB"/>
              <a:buChar char="–"/>
            </a:pPr>
            <a:r>
              <a:rPr lang="en-US" sz="2800" dirty="0" err="1">
                <a:latin typeface="DFKai-SB"/>
                <a:ea typeface="DFKai-SB"/>
                <a:cs typeface="DFKai-SB"/>
                <a:sym typeface="DFKai-SB"/>
              </a:rPr>
              <a:t>本系統可包裝成RESTful</a:t>
            </a:r>
            <a:r>
              <a:rPr lang="en-US" sz="2800" dirty="0">
                <a:latin typeface="DFKai-SB"/>
                <a:ea typeface="DFKai-SB"/>
                <a:cs typeface="DFKai-SB"/>
                <a:sym typeface="DFKai-SB"/>
              </a:rPr>
              <a:t> </a:t>
            </a:r>
            <a:r>
              <a:rPr lang="en-US" sz="2800" dirty="0" err="1">
                <a:latin typeface="DFKai-SB"/>
                <a:ea typeface="DFKai-SB"/>
                <a:cs typeface="DFKai-SB"/>
                <a:sym typeface="DFKai-SB"/>
              </a:rPr>
              <a:t>API與企業介接使用，不影響內部系統運作</a:t>
            </a:r>
            <a:r>
              <a:rPr lang="en-US" sz="2800" dirty="0">
                <a:latin typeface="DFKai-SB"/>
                <a:ea typeface="DFKai-SB"/>
                <a:cs typeface="DFKai-SB"/>
                <a:sym typeface="DFKai-SB"/>
              </a:rPr>
              <a:t>。</a:t>
            </a:r>
            <a:endParaRPr sz="2800" dirty="0">
              <a:latin typeface="標楷體" panose="03000509000000000000" pitchFamily="65" charset="-120"/>
              <a:ea typeface="標楷體" panose="03000509000000000000" pitchFamily="65" charset="-120"/>
            </a:endParaRPr>
          </a:p>
          <a:p>
            <a:pPr marL="633078" lvl="1" indent="-243522" algn="l" rtl="0">
              <a:lnSpc>
                <a:spcPct val="150000"/>
              </a:lnSpc>
              <a:spcBef>
                <a:spcPts val="605"/>
              </a:spcBef>
              <a:spcAft>
                <a:spcPts val="0"/>
              </a:spcAft>
              <a:buSzPct val="100000"/>
              <a:buFont typeface="DFKai-SB"/>
              <a:buChar char="–"/>
            </a:pPr>
            <a:r>
              <a:rPr lang="en-US" sz="2800" dirty="0" err="1">
                <a:latin typeface="DFKai-SB"/>
                <a:ea typeface="DFKai-SB"/>
                <a:cs typeface="DFKai-SB"/>
                <a:sym typeface="DFKai-SB"/>
              </a:rPr>
              <a:t>系統擴充性高，可動態增加文章內容</a:t>
            </a:r>
            <a:r>
              <a:rPr lang="en-US" sz="2800" dirty="0">
                <a:latin typeface="DFKai-SB"/>
                <a:ea typeface="DFKai-SB"/>
                <a:cs typeface="DFKai-SB"/>
                <a:sym typeface="DFKai-SB"/>
              </a:rPr>
              <a:t>。</a:t>
            </a:r>
            <a:endParaRPr sz="28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BA89722A-128E-426B-BAED-496ED46CABFC}"/>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7"/>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商轉可行性</a:t>
            </a:r>
            <a:endParaRPr sz="4000" dirty="0"/>
          </a:p>
        </p:txBody>
      </p:sp>
      <p:sp>
        <p:nvSpPr>
          <p:cNvPr id="749" name="Google Shape;749;p57"/>
          <p:cNvSpPr txBox="1">
            <a:spLocks noGrp="1"/>
          </p:cNvSpPr>
          <p:nvPr>
            <p:ph type="body" idx="1"/>
          </p:nvPr>
        </p:nvSpPr>
        <p:spPr>
          <a:xfrm>
            <a:off x="457200" y="1230653"/>
            <a:ext cx="8279476" cy="5411687"/>
          </a:xfrm>
          <a:prstGeom prst="rect">
            <a:avLst/>
          </a:prstGeom>
          <a:noFill/>
          <a:ln>
            <a:noFill/>
          </a:ln>
        </p:spPr>
        <p:txBody>
          <a:bodyPr spcFirstLastPara="1" wrap="square" lIns="92075" tIns="46025" rIns="92075" bIns="46025" anchor="t" anchorCtr="0">
            <a:normAutofit/>
          </a:bodyPr>
          <a:lstStyle/>
          <a:p>
            <a:pPr marL="292190" lvl="0" indent="-349250" algn="l" rtl="0">
              <a:lnSpc>
                <a:spcPct val="100000"/>
              </a:lnSpc>
              <a:spcBef>
                <a:spcPts val="0"/>
              </a:spcBef>
              <a:spcAft>
                <a:spcPts val="0"/>
              </a:spcAft>
              <a:buSzPts val="5500"/>
              <a:buChar char="❑"/>
            </a:pPr>
            <a:r>
              <a:rPr lang="en-US" sz="4400" dirty="0" err="1">
                <a:latin typeface="DFKai-SB"/>
                <a:ea typeface="DFKai-SB"/>
                <a:cs typeface="DFKai-SB"/>
                <a:sym typeface="DFKai-SB"/>
              </a:rPr>
              <a:t>商業模式</a:t>
            </a:r>
            <a:endParaRPr sz="3200" dirty="0"/>
          </a:p>
          <a:p>
            <a:pPr marL="633078" lvl="1" indent="-243553" algn="l" rtl="0">
              <a:lnSpc>
                <a:spcPct val="120000"/>
              </a:lnSpc>
              <a:spcBef>
                <a:spcPts val="687"/>
              </a:spcBef>
              <a:spcAft>
                <a:spcPts val="0"/>
              </a:spcAft>
              <a:buSzPts val="3800"/>
              <a:buFont typeface="DFKai-SB"/>
              <a:buChar char="–"/>
            </a:pPr>
            <a:r>
              <a:rPr lang="en-US" sz="3200" dirty="0">
                <a:latin typeface="DFKai-SB"/>
                <a:ea typeface="DFKai-SB"/>
                <a:cs typeface="DFKai-SB"/>
                <a:sym typeface="DFKai-SB"/>
              </a:rPr>
              <a:t>本方案開發之搜尋引擎效能提升方案可技術轉移給新創公司或資訊整合公司，被服務對象可一次支付一定的金額買斷技術或支付少量的金額可以在一定時間段內完全免費使用，期滿按周或月收費。</a:t>
            </a:r>
            <a:endParaRPr sz="3200" dirty="0">
              <a:latin typeface="標楷體" panose="03000509000000000000" pitchFamily="65" charset="-120"/>
              <a:ea typeface="標楷體" panose="03000509000000000000" pitchFamily="65" charset="-120"/>
            </a:endParaRPr>
          </a:p>
          <a:p>
            <a:pPr marL="633078" lvl="1" indent="-148812" algn="l" rtl="0">
              <a:lnSpc>
                <a:spcPct val="100000"/>
              </a:lnSpc>
              <a:spcBef>
                <a:spcPts val="298"/>
              </a:spcBef>
              <a:spcAft>
                <a:spcPts val="0"/>
              </a:spcAft>
              <a:buSzPts val="2386"/>
              <a:buFont typeface="Times New Roman"/>
              <a:buNone/>
            </a:pPr>
            <a:endParaRPr dirty="0">
              <a:solidFill>
                <a:srgbClr val="FF0000"/>
              </a:solidFill>
              <a:latin typeface="DFKai-SB"/>
              <a:ea typeface="DFKai-SB"/>
              <a:cs typeface="DFKai-SB"/>
              <a:sym typeface="DFKai-SB"/>
            </a:endParaRPr>
          </a:p>
        </p:txBody>
      </p:sp>
      <p:pic>
        <p:nvPicPr>
          <p:cNvPr id="5" name="圖片 4">
            <a:extLst>
              <a:ext uri="{FF2B5EF4-FFF2-40B4-BE49-F238E27FC236}">
                <a16:creationId xmlns:a16="http://schemas.microsoft.com/office/drawing/2014/main" id="{51EAB711-2923-4091-800F-D84AD8317E27}"/>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5" name="圖片 4">
            <a:extLst>
              <a:ext uri="{FF2B5EF4-FFF2-40B4-BE49-F238E27FC236}">
                <a16:creationId xmlns:a16="http://schemas.microsoft.com/office/drawing/2014/main" id="{CAD0BA62-6718-4159-AE4D-AC056123E96F}"/>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755" name="Google Shape;755;p58"/>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成果創新亮點</a:t>
            </a:r>
            <a:endParaRPr sz="4000" dirty="0"/>
          </a:p>
        </p:txBody>
      </p:sp>
      <p:sp>
        <p:nvSpPr>
          <p:cNvPr id="756" name="Google Shape;756;p58"/>
          <p:cNvSpPr txBox="1">
            <a:spLocks noGrp="1"/>
          </p:cNvSpPr>
          <p:nvPr>
            <p:ph type="body" idx="1"/>
          </p:nvPr>
        </p:nvSpPr>
        <p:spPr>
          <a:xfrm>
            <a:off x="393235" y="1040120"/>
            <a:ext cx="8626474" cy="5040560"/>
          </a:xfrm>
          <a:prstGeom prst="rect">
            <a:avLst/>
          </a:prstGeom>
          <a:noFill/>
          <a:ln>
            <a:noFill/>
          </a:ln>
        </p:spPr>
        <p:txBody>
          <a:bodyPr spcFirstLastPara="1" wrap="square" lIns="92075" tIns="46025" rIns="92075" bIns="46025" anchor="t" anchorCtr="0">
            <a:noAutofit/>
          </a:bodyPr>
          <a:lstStyle/>
          <a:p>
            <a:pPr marL="292190" lvl="0" indent="-292190" algn="l" rtl="0">
              <a:lnSpc>
                <a:spcPct val="100000"/>
              </a:lnSpc>
              <a:spcBef>
                <a:spcPts val="0"/>
              </a:spcBef>
              <a:spcAft>
                <a:spcPts val="0"/>
              </a:spcAft>
              <a:buSzPts val="2400"/>
              <a:buChar char="❑"/>
            </a:pPr>
            <a:r>
              <a:rPr lang="en-US" sz="2400" dirty="0">
                <a:latin typeface="DFKai-SB"/>
                <a:ea typeface="DFKai-SB"/>
                <a:cs typeface="DFKai-SB"/>
                <a:sym typeface="DFKai-SB"/>
              </a:rPr>
              <a:t>傳統的搜尋引擎透過字串比對或子字串比對找尋文章內容，使用者所使用之關鍵字品質影響搜尋結果。因此，無經驗的使用者常找不到需要的資料。為解決上述困難，馬訓冷凝團隊提出GT搜尋法、FW搜尋法及ST搜尋法。</a:t>
            </a:r>
            <a:endParaRPr sz="2400" dirty="0">
              <a:latin typeface="DFKai-SB"/>
              <a:ea typeface="DFKai-SB"/>
              <a:cs typeface="DFKai-SB"/>
              <a:sym typeface="DFKai-SB"/>
            </a:endParaRPr>
          </a:p>
          <a:p>
            <a:pPr marL="292190" lvl="0" indent="-292190" algn="l" rtl="0">
              <a:lnSpc>
                <a:spcPct val="100000"/>
              </a:lnSpc>
              <a:spcBef>
                <a:spcPts val="0"/>
              </a:spcBef>
              <a:spcAft>
                <a:spcPts val="0"/>
              </a:spcAft>
              <a:buSzPts val="2400"/>
              <a:buChar char="❑"/>
            </a:pPr>
            <a:r>
              <a:rPr lang="en-US" sz="2400" dirty="0" err="1">
                <a:latin typeface="DFKai-SB"/>
                <a:ea typeface="DFKai-SB"/>
                <a:cs typeface="DFKai-SB"/>
                <a:sym typeface="DFKai-SB"/>
              </a:rPr>
              <a:t>GT搜尋法以問句NER關鍵字為主題，結合Google</a:t>
            </a:r>
            <a:r>
              <a:rPr lang="en-US" sz="2400" dirty="0">
                <a:latin typeface="DFKai-SB"/>
                <a:ea typeface="DFKai-SB"/>
                <a:cs typeface="DFKai-SB"/>
                <a:sym typeface="DFKai-SB"/>
              </a:rPr>
              <a:t> </a:t>
            </a:r>
            <a:r>
              <a:rPr lang="en-US" sz="2400" dirty="0" err="1">
                <a:latin typeface="DFKai-SB"/>
                <a:ea typeface="DFKai-SB"/>
                <a:cs typeface="DFKai-SB"/>
                <a:sym typeface="DFKai-SB"/>
              </a:rPr>
              <a:t>Trend找出其他使用者對NER關鍵字進行組合搜尋時所採用之文字，透過更多相關關鍵字之組合可精確找出符合使用者意圖之文章</a:t>
            </a:r>
            <a:r>
              <a:rPr lang="en-US" sz="2400" dirty="0">
                <a:latin typeface="DFKai-SB"/>
                <a:ea typeface="DFKai-SB"/>
                <a:cs typeface="DFKai-SB"/>
                <a:sym typeface="DFKai-SB"/>
              </a:rPr>
              <a:t>。</a:t>
            </a:r>
            <a:endParaRPr sz="2400" dirty="0">
              <a:latin typeface="DFKai-SB"/>
              <a:ea typeface="DFKai-SB"/>
              <a:cs typeface="DFKai-SB"/>
              <a:sym typeface="DFKai-SB"/>
            </a:endParaRPr>
          </a:p>
          <a:p>
            <a:pPr marL="292190" lvl="0" indent="-292190" algn="l" rtl="0">
              <a:lnSpc>
                <a:spcPct val="100000"/>
              </a:lnSpc>
              <a:spcBef>
                <a:spcPts val="0"/>
              </a:spcBef>
              <a:spcAft>
                <a:spcPts val="0"/>
              </a:spcAft>
              <a:buSzPts val="2400"/>
              <a:buChar char="❑"/>
            </a:pPr>
            <a:r>
              <a:rPr lang="en-US" sz="2400" dirty="0">
                <a:latin typeface="DFKai-SB"/>
                <a:ea typeface="DFKai-SB"/>
                <a:cs typeface="DFKai-SB"/>
                <a:sym typeface="DFKai-SB"/>
              </a:rPr>
              <a:t>FW搜尋法將使用者輸入之完整問句與網站文章之NER主題關鍵字進行模糊比對，可找出與使用者意圖相同或最接近之相似NER主題關鍵字集合。透過相似NER主題關鍵字集合搜尋文章可找出與使用者意圖相同或相近之文章及主題。</a:t>
            </a:r>
            <a:endParaRPr sz="2400" dirty="0">
              <a:latin typeface="DFKai-SB"/>
              <a:ea typeface="DFKai-SB"/>
              <a:cs typeface="DFKai-SB"/>
              <a:sym typeface="DFKai-SB"/>
            </a:endParaRPr>
          </a:p>
          <a:p>
            <a:pPr marL="292190" lvl="0" indent="-292190" algn="l" rtl="0">
              <a:lnSpc>
                <a:spcPct val="100000"/>
              </a:lnSpc>
              <a:spcBef>
                <a:spcPts val="0"/>
              </a:spcBef>
              <a:spcAft>
                <a:spcPts val="0"/>
              </a:spcAft>
              <a:buSzPts val="2400"/>
              <a:buChar char="❑"/>
            </a:pPr>
            <a:r>
              <a:rPr lang="en-US" sz="2400" dirty="0" err="1">
                <a:latin typeface="DFKai-SB"/>
                <a:ea typeface="DFKai-SB"/>
                <a:cs typeface="DFKai-SB"/>
                <a:sym typeface="DFKai-SB"/>
              </a:rPr>
              <a:t>ST搜尋法將網站文章句子轉成句向量，語意相近之句子會有距離相近之句向量</a:t>
            </a:r>
            <a:r>
              <a:rPr lang="en-US" sz="2400" dirty="0">
                <a:latin typeface="DFKai-SB"/>
                <a:ea typeface="DFKai-SB"/>
                <a:cs typeface="DFKai-SB"/>
                <a:sym typeface="DFKai-SB"/>
              </a:rPr>
              <a:t>。 </a:t>
            </a:r>
            <a:r>
              <a:rPr lang="en-US" sz="2400" dirty="0" err="1">
                <a:latin typeface="DFKai-SB"/>
                <a:ea typeface="DFKai-SB"/>
                <a:cs typeface="DFKai-SB"/>
                <a:sym typeface="DFKai-SB"/>
              </a:rPr>
              <a:t>ST搜尋法將使用者問句轉成句向量，透過比對使用者問句句向量與網站文章句向量之相似度，來提供基於語意之文章搜尋</a:t>
            </a:r>
            <a:r>
              <a:rPr lang="en-US" sz="2400" dirty="0">
                <a:latin typeface="DFKai-SB"/>
                <a:ea typeface="DFKai-SB"/>
                <a:cs typeface="DFKai-SB"/>
                <a:sym typeface="DFKai-SB"/>
              </a:rPr>
              <a:t>。</a:t>
            </a:r>
            <a:endParaRPr sz="2400" dirty="0">
              <a:latin typeface="DFKai-SB"/>
              <a:ea typeface="DFKai-SB"/>
              <a:cs typeface="DFKai-SB"/>
              <a:sym typeface="DFKai-SB"/>
            </a:endParaRPr>
          </a:p>
          <a:p>
            <a:pPr marL="0" lvl="0" indent="0" algn="l" rtl="0">
              <a:lnSpc>
                <a:spcPct val="100000"/>
              </a:lnSpc>
              <a:spcBef>
                <a:spcPts val="0"/>
              </a:spcBef>
              <a:spcAft>
                <a:spcPts val="0"/>
              </a:spcAft>
              <a:buSzPts val="2400"/>
              <a:buNone/>
            </a:pPr>
            <a:endParaRPr sz="2400" dirty="0">
              <a:latin typeface="DFKai-SB"/>
              <a:ea typeface="DFKai-SB"/>
              <a:cs typeface="DFKai-SB"/>
              <a:sym typeface="DFKai-SB"/>
            </a:endParaRPr>
          </a:p>
          <a:p>
            <a:pPr marL="292190" lvl="0" indent="-119023" algn="l" rtl="0">
              <a:lnSpc>
                <a:spcPct val="100000"/>
              </a:lnSpc>
              <a:spcBef>
                <a:spcPts val="545"/>
              </a:spcBef>
              <a:spcAft>
                <a:spcPts val="0"/>
              </a:spcAft>
              <a:buSzPts val="2727"/>
              <a:buNone/>
            </a:pPr>
            <a:endParaRPr dirty="0"/>
          </a:p>
        </p:txBody>
      </p:sp>
      <p:sp>
        <p:nvSpPr>
          <p:cNvPr id="757" name="Google Shape;757;p58"/>
          <p:cNvSpPr txBox="1">
            <a:spLocks noGrp="1"/>
          </p:cNvSpPr>
          <p:nvPr>
            <p:ph type="ftr" idx="11"/>
          </p:nvPr>
        </p:nvSpPr>
        <p:spPr>
          <a:xfrm>
            <a:off x="2689920" y="6284168"/>
            <a:ext cx="2895600" cy="457200"/>
          </a:xfrm>
          <a:prstGeom prst="rect">
            <a:avLst/>
          </a:prstGeom>
          <a:noFill/>
          <a:ln>
            <a:noFill/>
          </a:ln>
        </p:spPr>
        <p:txBody>
          <a:bodyPr spcFirstLastPara="1" wrap="square" lIns="92075" tIns="46025" rIns="92075" bIns="46025" anchor="ctr" anchorCtr="0">
            <a:noAutofit/>
          </a:bodyPr>
          <a:lstStyle/>
          <a:p>
            <a:pPr marL="0" lvl="0" indent="0" algn="ctr" rtl="0">
              <a:lnSpc>
                <a:spcPct val="100000"/>
              </a:lnSpc>
              <a:spcBef>
                <a:spcPts val="0"/>
              </a:spcBef>
              <a:spcAft>
                <a:spcPts val="0"/>
              </a:spcAft>
              <a:buSzPts val="1400"/>
              <a:buNone/>
            </a:pPr>
            <a:endParaRPr dirty="0">
              <a:solidFill>
                <a:srgbClr val="000000"/>
              </a:solidFill>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4" name="圖片 3">
            <a:extLst>
              <a:ext uri="{FF2B5EF4-FFF2-40B4-BE49-F238E27FC236}">
                <a16:creationId xmlns:a16="http://schemas.microsoft.com/office/drawing/2014/main" id="{F46CB38A-2388-4516-9A8E-CB81CA76BE35}"/>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762" name="Google Shape;762;p59"/>
          <p:cNvSpPr txBox="1">
            <a:spLocks noGrp="1"/>
          </p:cNvSpPr>
          <p:nvPr>
            <p:ph type="title"/>
          </p:nvPr>
        </p:nvSpPr>
        <p:spPr>
          <a:xfrm>
            <a:off x="1276295" y="116632"/>
            <a:ext cx="7608944"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結論與建議</a:t>
            </a:r>
            <a:endParaRPr sz="4000" dirty="0"/>
          </a:p>
        </p:txBody>
      </p:sp>
      <p:sp>
        <p:nvSpPr>
          <p:cNvPr id="763" name="Google Shape;763;p59"/>
          <p:cNvSpPr txBox="1">
            <a:spLocks noGrp="1"/>
          </p:cNvSpPr>
          <p:nvPr>
            <p:ph type="body" idx="1"/>
          </p:nvPr>
        </p:nvSpPr>
        <p:spPr>
          <a:xfrm>
            <a:off x="495547" y="469170"/>
            <a:ext cx="8509906" cy="5425200"/>
          </a:xfrm>
          <a:prstGeom prst="rect">
            <a:avLst/>
          </a:prstGeom>
          <a:noFill/>
          <a:ln>
            <a:noFill/>
          </a:ln>
        </p:spPr>
        <p:txBody>
          <a:bodyPr spcFirstLastPara="1" wrap="square" lIns="92075" tIns="46025" rIns="92075" bIns="46025" anchor="t" anchorCtr="0">
            <a:noAutofit/>
          </a:bodyPr>
          <a:lstStyle/>
          <a:p>
            <a:pPr marL="457200" lvl="0" indent="0" algn="l" rtl="0">
              <a:lnSpc>
                <a:spcPct val="110000"/>
              </a:lnSpc>
              <a:spcBef>
                <a:spcPts val="0"/>
              </a:spcBef>
              <a:spcAft>
                <a:spcPts val="0"/>
              </a:spcAft>
              <a:buNone/>
            </a:pPr>
            <a:endParaRPr sz="2600" dirty="0">
              <a:latin typeface="DFKai-SB"/>
              <a:ea typeface="DFKai-SB"/>
              <a:cs typeface="DFKai-SB"/>
              <a:sym typeface="DFKai-SB"/>
            </a:endParaRPr>
          </a:p>
          <a:p>
            <a:pPr marL="292190" lvl="0" indent="-292190" algn="l" rtl="0">
              <a:lnSpc>
                <a:spcPct val="110000"/>
              </a:lnSpc>
              <a:spcBef>
                <a:spcPts val="0"/>
              </a:spcBef>
              <a:spcAft>
                <a:spcPts val="0"/>
              </a:spcAft>
              <a:buSzPts val="2400"/>
              <a:buFont typeface="DFKai-SB"/>
              <a:buChar char="❑"/>
            </a:pPr>
            <a:r>
              <a:rPr lang="en-US" sz="2600" dirty="0">
                <a:latin typeface="DFKai-SB"/>
                <a:ea typeface="DFKai-SB"/>
                <a:cs typeface="DFKai-SB"/>
                <a:sym typeface="DFKai-SB"/>
              </a:rPr>
              <a:t>本方案對於內容網站所提出之GT搜尋法、ST搜尋法及FW搜尋法，具有相當高的實用性，且具有易建置、易維護及易移植之特性，所採用之方法具有理論的支持。</a:t>
            </a:r>
            <a:endParaRPr sz="2600" dirty="0">
              <a:latin typeface="DFKai-SB"/>
              <a:ea typeface="DFKai-SB"/>
              <a:cs typeface="DFKai-SB"/>
              <a:sym typeface="DFKai-SB"/>
            </a:endParaRPr>
          </a:p>
          <a:p>
            <a:pPr marL="292190" lvl="0" indent="-292190" algn="l" rtl="0">
              <a:lnSpc>
                <a:spcPct val="110000"/>
              </a:lnSpc>
              <a:spcBef>
                <a:spcPts val="480"/>
              </a:spcBef>
              <a:spcAft>
                <a:spcPts val="0"/>
              </a:spcAft>
              <a:buSzPts val="2400"/>
              <a:buFont typeface="DFKai-SB"/>
              <a:buChar char="❑"/>
            </a:pPr>
            <a:r>
              <a:rPr lang="en-US" sz="2600" dirty="0" err="1">
                <a:latin typeface="DFKai-SB"/>
                <a:ea typeface="DFKai-SB"/>
                <a:cs typeface="DFKai-SB"/>
                <a:sym typeface="DFKai-SB"/>
              </a:rPr>
              <a:t>解決了文化部文化記憶庫使用者搜尋找不到合適內容之問題，解題團隊提出之三種搜尋法可有效緩解使用者搜尋問題</a:t>
            </a:r>
            <a:r>
              <a:rPr lang="en-US" sz="2600" dirty="0">
                <a:latin typeface="DFKai-SB"/>
                <a:ea typeface="DFKai-SB"/>
                <a:cs typeface="DFKai-SB"/>
                <a:sym typeface="DFKai-SB"/>
              </a:rPr>
              <a:t>。</a:t>
            </a:r>
            <a:endParaRPr sz="2600" dirty="0">
              <a:latin typeface="DFKai-SB"/>
              <a:ea typeface="DFKai-SB"/>
              <a:cs typeface="DFKai-SB"/>
              <a:sym typeface="DFKai-SB"/>
            </a:endParaRPr>
          </a:p>
          <a:p>
            <a:pPr marL="292190" lvl="0" indent="-292190" algn="l" rtl="0">
              <a:lnSpc>
                <a:spcPct val="110000"/>
              </a:lnSpc>
              <a:spcBef>
                <a:spcPts val="480"/>
              </a:spcBef>
              <a:spcAft>
                <a:spcPts val="0"/>
              </a:spcAft>
              <a:buSzPts val="2400"/>
              <a:buFont typeface="DFKai-SB"/>
              <a:buChar char="❑"/>
            </a:pPr>
            <a:r>
              <a:rPr lang="en-US" sz="2600" dirty="0" err="1">
                <a:latin typeface="DFKai-SB"/>
                <a:ea typeface="DFKai-SB"/>
                <a:cs typeface="DFKai-SB"/>
                <a:sym typeface="DFKai-SB"/>
              </a:rPr>
              <a:t>提出之GT搜尋法可依使用者意圖找到精確之文章內容</a:t>
            </a:r>
            <a:r>
              <a:rPr lang="en-US" sz="2600" dirty="0">
                <a:latin typeface="DFKai-SB"/>
                <a:ea typeface="DFKai-SB"/>
                <a:cs typeface="DFKai-SB"/>
                <a:sym typeface="DFKai-SB"/>
              </a:rPr>
              <a:t>。</a:t>
            </a:r>
            <a:endParaRPr sz="2600" dirty="0">
              <a:latin typeface="DFKai-SB"/>
              <a:ea typeface="DFKai-SB"/>
              <a:cs typeface="DFKai-SB"/>
              <a:sym typeface="DFKai-SB"/>
            </a:endParaRPr>
          </a:p>
          <a:p>
            <a:pPr marL="292190" lvl="0" indent="-292190" algn="l" rtl="0">
              <a:lnSpc>
                <a:spcPct val="110000"/>
              </a:lnSpc>
              <a:spcBef>
                <a:spcPts val="480"/>
              </a:spcBef>
              <a:spcAft>
                <a:spcPts val="0"/>
              </a:spcAft>
              <a:buSzPts val="2400"/>
              <a:buFont typeface="DFKai-SB"/>
              <a:buChar char="❑"/>
            </a:pPr>
            <a:r>
              <a:rPr lang="en-US" sz="2600" dirty="0" err="1">
                <a:latin typeface="DFKai-SB"/>
                <a:ea typeface="DFKai-SB"/>
                <a:cs typeface="DFKai-SB"/>
                <a:sym typeface="DFKai-SB"/>
              </a:rPr>
              <a:t>提出之FW搜尋法可在不確定關鍵字正確性之情形下找出網站內具有相近關鍵字之文章</a:t>
            </a:r>
            <a:r>
              <a:rPr lang="en-US" sz="2600" dirty="0">
                <a:latin typeface="DFKai-SB"/>
                <a:ea typeface="DFKai-SB"/>
                <a:cs typeface="DFKai-SB"/>
                <a:sym typeface="DFKai-SB"/>
              </a:rPr>
              <a:t>。</a:t>
            </a:r>
            <a:endParaRPr sz="2600" dirty="0">
              <a:latin typeface="DFKai-SB"/>
              <a:ea typeface="DFKai-SB"/>
              <a:cs typeface="DFKai-SB"/>
              <a:sym typeface="DFKai-SB"/>
            </a:endParaRPr>
          </a:p>
          <a:p>
            <a:pPr marL="292190" lvl="0" indent="-292190" algn="l" rtl="0">
              <a:lnSpc>
                <a:spcPct val="110000"/>
              </a:lnSpc>
              <a:spcBef>
                <a:spcPts val="480"/>
              </a:spcBef>
              <a:spcAft>
                <a:spcPts val="0"/>
              </a:spcAft>
              <a:buSzPts val="2400"/>
              <a:buFont typeface="DFKai-SB"/>
              <a:buChar char="❑"/>
            </a:pPr>
            <a:r>
              <a:rPr lang="en-US" sz="2600" dirty="0" err="1">
                <a:latin typeface="DFKai-SB"/>
                <a:ea typeface="DFKai-SB"/>
                <a:cs typeface="DFKai-SB"/>
                <a:sym typeface="DFKai-SB"/>
              </a:rPr>
              <a:t>提出之ST搜尋法可協助使用者以文章內之句子進行語意搜尋，幫助使用者衍生搜尋出更多感興趣之內容</a:t>
            </a:r>
            <a:r>
              <a:rPr lang="en-US" sz="2600" dirty="0">
                <a:latin typeface="DFKai-SB"/>
                <a:ea typeface="DFKai-SB"/>
                <a:cs typeface="DFKai-SB"/>
                <a:sym typeface="DFKai-SB"/>
              </a:rPr>
              <a:t>。</a:t>
            </a:r>
            <a:endParaRPr sz="2600" dirty="0">
              <a:latin typeface="DFKai-SB"/>
              <a:ea typeface="DFKai-SB"/>
              <a:cs typeface="DFKai-SB"/>
              <a:sym typeface="DFKai-SB"/>
            </a:endParaRPr>
          </a:p>
          <a:p>
            <a:pPr marL="292190" lvl="0" indent="-292190" algn="l" rtl="0">
              <a:lnSpc>
                <a:spcPct val="110000"/>
              </a:lnSpc>
              <a:spcBef>
                <a:spcPts val="480"/>
              </a:spcBef>
              <a:spcAft>
                <a:spcPts val="0"/>
              </a:spcAft>
              <a:buSzPts val="2400"/>
              <a:buChar char="❑"/>
            </a:pPr>
            <a:r>
              <a:rPr lang="en-US" sz="2600" dirty="0" err="1">
                <a:latin typeface="DFKai-SB"/>
                <a:ea typeface="DFKai-SB"/>
                <a:cs typeface="DFKai-SB"/>
                <a:sym typeface="DFKai-SB"/>
              </a:rPr>
              <a:t>建議：提供更多的雲端運算，使訓練能夠加快速度</a:t>
            </a:r>
            <a:r>
              <a:rPr lang="en-US" sz="2600" dirty="0">
                <a:latin typeface="DFKai-SB"/>
                <a:ea typeface="DFKai-SB"/>
                <a:cs typeface="DFKai-SB"/>
                <a:sym typeface="DFKai-SB"/>
              </a:rPr>
              <a:t>。</a:t>
            </a:r>
            <a:endParaRPr sz="2600"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0"/>
          <p:cNvSpPr txBox="1">
            <a:spLocks noGrp="1"/>
          </p:cNvSpPr>
          <p:nvPr>
            <p:ph type="title"/>
          </p:nvPr>
        </p:nvSpPr>
        <p:spPr>
          <a:xfrm>
            <a:off x="1276295" y="116632"/>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企業互動</a:t>
            </a:r>
            <a:endParaRPr sz="4000" dirty="0"/>
          </a:p>
        </p:txBody>
      </p:sp>
      <p:sp>
        <p:nvSpPr>
          <p:cNvPr id="769" name="Google Shape;769;p60"/>
          <p:cNvSpPr txBox="1">
            <a:spLocks noGrp="1"/>
          </p:cNvSpPr>
          <p:nvPr>
            <p:ph type="body" idx="1"/>
          </p:nvPr>
        </p:nvSpPr>
        <p:spPr>
          <a:xfrm>
            <a:off x="258750" y="1038759"/>
            <a:ext cx="8626500" cy="5040600"/>
          </a:xfrm>
          <a:prstGeom prst="rect">
            <a:avLst/>
          </a:prstGeom>
          <a:noFill/>
          <a:ln>
            <a:noFill/>
          </a:ln>
        </p:spPr>
        <p:txBody>
          <a:bodyPr spcFirstLastPara="1" wrap="square" lIns="92075" tIns="46025" rIns="92075" bIns="46025" anchor="t" anchorCtr="0">
            <a:noAutofit/>
          </a:bodyPr>
          <a:lstStyle/>
          <a:p>
            <a:pPr marL="292190" lvl="0" indent="-292190" algn="l" rtl="0">
              <a:lnSpc>
                <a:spcPct val="100000"/>
              </a:lnSpc>
              <a:spcBef>
                <a:spcPts val="0"/>
              </a:spcBef>
              <a:spcAft>
                <a:spcPts val="0"/>
              </a:spcAft>
              <a:buSzPts val="2700"/>
              <a:buChar char="❑"/>
            </a:pPr>
            <a:r>
              <a:rPr lang="en-US" dirty="0" err="1">
                <a:latin typeface="DFKai-SB"/>
                <a:ea typeface="DFKai-SB"/>
                <a:cs typeface="DFKai-SB"/>
                <a:sym typeface="DFKai-SB"/>
              </a:rPr>
              <a:t>與企業聯絡記錄</a:t>
            </a:r>
            <a:endParaRPr dirty="0">
              <a:latin typeface="DFKai-SB"/>
              <a:ea typeface="DFKai-SB"/>
              <a:cs typeface="DFKai-SB"/>
              <a:sym typeface="DFKai-SB"/>
            </a:endParaRPr>
          </a:p>
          <a:p>
            <a:pPr marL="0" lvl="0" indent="0" algn="l" rtl="0">
              <a:lnSpc>
                <a:spcPct val="100000"/>
              </a:lnSpc>
              <a:spcBef>
                <a:spcPts val="545"/>
              </a:spcBef>
              <a:spcAft>
                <a:spcPts val="0"/>
              </a:spcAft>
              <a:buSzPts val="2727"/>
              <a:buNone/>
            </a:pPr>
            <a:endParaRPr dirty="0"/>
          </a:p>
        </p:txBody>
      </p:sp>
      <p:sp>
        <p:nvSpPr>
          <p:cNvPr id="770" name="Google Shape;770;p60"/>
          <p:cNvSpPr txBox="1">
            <a:spLocks noGrp="1"/>
          </p:cNvSpPr>
          <p:nvPr>
            <p:ph type="sldNum" idx="12"/>
          </p:nvPr>
        </p:nvSpPr>
        <p:spPr>
          <a:xfrm>
            <a:off x="0" y="0"/>
            <a:ext cx="1529100" cy="145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rPr>
              <a:t>38</a:t>
            </a:fld>
            <a:endParaRPr sz="18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graphicFrame>
        <p:nvGraphicFramePr>
          <p:cNvPr id="771" name="Google Shape;771;p60"/>
          <p:cNvGraphicFramePr/>
          <p:nvPr>
            <p:extLst>
              <p:ext uri="{D42A27DB-BD31-4B8C-83A1-F6EECF244321}">
                <p14:modId xmlns:p14="http://schemas.microsoft.com/office/powerpoint/2010/main" val="3305157592"/>
              </p:ext>
            </p:extLst>
          </p:nvPr>
        </p:nvGraphicFramePr>
        <p:xfrm>
          <a:off x="1010818" y="1570132"/>
          <a:ext cx="7122363" cy="5064490"/>
        </p:xfrm>
        <a:graphic>
          <a:graphicData uri="http://schemas.openxmlformats.org/drawingml/2006/table">
            <a:tbl>
              <a:tblPr>
                <a:noFill/>
                <a:tableStyleId>{F60777B0-C810-4429-9D48-BAB277C2258C}</a:tableStyleId>
              </a:tblPr>
              <a:tblGrid>
                <a:gridCol w="979857">
                  <a:extLst>
                    <a:ext uri="{9D8B030D-6E8A-4147-A177-3AD203B41FA5}">
                      <a16:colId xmlns:a16="http://schemas.microsoft.com/office/drawing/2014/main" val="20000"/>
                    </a:ext>
                  </a:extLst>
                </a:gridCol>
                <a:gridCol w="1541680">
                  <a:extLst>
                    <a:ext uri="{9D8B030D-6E8A-4147-A177-3AD203B41FA5}">
                      <a16:colId xmlns:a16="http://schemas.microsoft.com/office/drawing/2014/main" val="20001"/>
                    </a:ext>
                  </a:extLst>
                </a:gridCol>
                <a:gridCol w="4600826">
                  <a:extLst>
                    <a:ext uri="{9D8B030D-6E8A-4147-A177-3AD203B41FA5}">
                      <a16:colId xmlns:a16="http://schemas.microsoft.com/office/drawing/2014/main" val="20002"/>
                    </a:ext>
                  </a:extLst>
                </a:gridCol>
              </a:tblGrid>
              <a:tr h="326596">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日期</a:t>
                      </a:r>
                      <a:endParaRPr sz="1200" u="none" strike="noStrike" cap="none" dirty="0">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聯絡方式</a:t>
                      </a:r>
                      <a:endParaRPr sz="1200" u="none" strike="noStrike" cap="none" dirty="0">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聯絡內容</a:t>
                      </a:r>
                      <a:endParaRPr sz="1200" u="none" strike="noStrike" cap="none" dirty="0">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0"/>
                  </a:ext>
                </a:extLst>
              </a:tr>
              <a:tr h="34031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7/8</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 E-mail</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莊處長聯絡窗口</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9423">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7/13</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Line</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吳科長交換Line</a:t>
                      </a:r>
                      <a:r>
                        <a:rPr lang="en-US" sz="1200" u="none" strike="noStrike" cap="none" dirty="0">
                          <a:latin typeface="標楷體" panose="03000509000000000000" pitchFamily="65" charset="-120"/>
                          <a:ea typeface="標楷體" panose="03000509000000000000" pitchFamily="65" charset="-120"/>
                          <a:cs typeface="BiauKai"/>
                          <a:sym typeface="BiauKai"/>
                        </a:rPr>
                        <a:t> id</a:t>
                      </a:r>
                      <a:endParaRPr sz="1200" u="none" strike="noStrike" cap="none" dirty="0">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修訂合作備忘錄用字</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225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7/21</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Line</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詢問合作備忘錄進度</a:t>
                      </a:r>
                      <a:endParaRPr sz="1200" u="none" strike="noStrike" cap="none" dirty="0">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聯絡文化記憶庫api承辦人</a:t>
                      </a:r>
                      <a:endParaRPr sz="1200" u="none" strike="noStrike" cap="none" dirty="0">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031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7/27</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Line</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追蹤MOU情況，取得MOU電子檔</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4031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7/28</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Line</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吳科長約定第一次會議時間</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946758">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8/2</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U-meet</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標楷體" panose="03000509000000000000" pitchFamily="65" charset="-120"/>
                          <a:ea typeface="標楷體" panose="03000509000000000000" pitchFamily="65" charset="-120"/>
                          <a:cs typeface="BiauKai"/>
                          <a:sym typeface="BiauKai"/>
                        </a:rPr>
                        <a:t>下午2:00第一次線上會議</a:t>
                      </a:r>
                      <a:endParaRPr sz="1200" u="none" strike="noStrike" cap="none">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標楷體" panose="03000509000000000000" pitchFamily="65" charset="-120"/>
                          <a:ea typeface="標楷體" panose="03000509000000000000" pitchFamily="65" charset="-120"/>
                          <a:cs typeface="BiauKai"/>
                          <a:sym typeface="BiauKai"/>
                        </a:rPr>
                        <a:t>1.解題方法簡報</a:t>
                      </a:r>
                      <a:endParaRPr sz="1200" u="none" strike="noStrike" cap="none">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標楷體" panose="03000509000000000000" pitchFamily="65" charset="-120"/>
                          <a:ea typeface="標楷體" panose="03000509000000000000" pitchFamily="65" charset="-120"/>
                          <a:cs typeface="BiauKai"/>
                          <a:sym typeface="BiauKai"/>
                        </a:rPr>
                        <a:t>2.方法內容討論</a:t>
                      </a:r>
                      <a:endParaRPr sz="1200" u="none" strike="noStrike" cap="none">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標楷體" panose="03000509000000000000" pitchFamily="65" charset="-120"/>
                          <a:ea typeface="標楷體" panose="03000509000000000000" pitchFamily="65" charset="-120"/>
                          <a:cs typeface="BiauKai"/>
                          <a:sym typeface="BiauKai"/>
                        </a:rPr>
                        <a:t>3.討論未來合作開發系統可能性</a:t>
                      </a:r>
                      <a:endParaRPr sz="1200" u="none" strike="noStrike" cap="none">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40310">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cs typeface="BiauKai"/>
                          <a:sym typeface="BiauKai"/>
                        </a:rPr>
                        <a:t>8/20</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標楷體" panose="03000509000000000000" pitchFamily="65" charset="-120"/>
                          <a:ea typeface="標楷體" panose="03000509000000000000" pitchFamily="65" charset="-120"/>
                        </a:rPr>
                        <a:t>Line</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err="1">
                          <a:latin typeface="標楷體" panose="03000509000000000000" pitchFamily="65" charset="-120"/>
                          <a:ea typeface="標楷體" panose="03000509000000000000" pitchFamily="65" charset="-120"/>
                          <a:cs typeface="BiauKai"/>
                          <a:sym typeface="BiauKai"/>
                        </a:rPr>
                        <a:t>詢問第二次會議時間</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946758">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標楷體" panose="03000509000000000000" pitchFamily="65" charset="-120"/>
                          <a:ea typeface="標楷體" panose="03000509000000000000" pitchFamily="65" charset="-120"/>
                          <a:cs typeface="BiauKai"/>
                          <a:sym typeface="BiauKai"/>
                        </a:rPr>
                        <a:t>8/27</a:t>
                      </a:r>
                      <a:endParaRPr sz="1200" u="none" strike="noStrike" cap="none">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200" u="none" strike="noStrike" cap="none" dirty="0">
                          <a:solidFill>
                            <a:schemeClr val="dk1"/>
                          </a:solidFill>
                          <a:latin typeface="標楷體" panose="03000509000000000000" pitchFamily="65" charset="-120"/>
                          <a:ea typeface="標楷體" panose="03000509000000000000" pitchFamily="65" charset="-120"/>
                        </a:rPr>
                        <a:t>U-meet</a:t>
                      </a:r>
                      <a:endParaRPr sz="1200" u="none" strike="noStrike" cap="none" dirty="0">
                        <a:latin typeface="標楷體" panose="03000509000000000000" pitchFamily="65" charset="-120"/>
                        <a:ea typeface="標楷體" panose="03000509000000000000" pitchFamily="65" charset="-120"/>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latin typeface="標楷體" panose="03000509000000000000" pitchFamily="65" charset="-120"/>
                          <a:ea typeface="標楷體" panose="03000509000000000000" pitchFamily="65" charset="-120"/>
                          <a:cs typeface="BiauKai"/>
                          <a:sym typeface="BiauKai"/>
                        </a:rPr>
                        <a:t>下午2:00第二次線上會議</a:t>
                      </a:r>
                      <a:endParaRPr sz="1200" u="none" strike="noStrike" cap="none" dirty="0">
                        <a:solidFill>
                          <a:schemeClr val="dk1"/>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latin typeface="標楷體" panose="03000509000000000000" pitchFamily="65" charset="-120"/>
                          <a:ea typeface="標楷體" panose="03000509000000000000" pitchFamily="65" charset="-120"/>
                          <a:cs typeface="BiauKai"/>
                          <a:sym typeface="BiauKai"/>
                        </a:rPr>
                        <a:t>1.進度報告簡報</a:t>
                      </a:r>
                      <a:endParaRPr sz="1200" u="none" strike="noStrike" cap="none" dirty="0">
                        <a:solidFill>
                          <a:schemeClr val="dk1"/>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latin typeface="標楷體" panose="03000509000000000000" pitchFamily="65" charset="-120"/>
                          <a:ea typeface="標楷體" panose="03000509000000000000" pitchFamily="65" charset="-120"/>
                          <a:cs typeface="BiauKai"/>
                          <a:sym typeface="BiauKai"/>
                        </a:rPr>
                        <a:t>2.方法內容討論</a:t>
                      </a:r>
                      <a:endParaRPr sz="1200" u="none" strike="noStrike" cap="none" dirty="0">
                        <a:solidFill>
                          <a:schemeClr val="dk1"/>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15000"/>
                        </a:lnSpc>
                        <a:spcBef>
                          <a:spcPts val="0"/>
                        </a:spcBef>
                        <a:spcAft>
                          <a:spcPts val="0"/>
                        </a:spcAft>
                        <a:buClr>
                          <a:schemeClr val="dk1"/>
                        </a:buClr>
                        <a:buSzPts val="1100"/>
                        <a:buFont typeface="Arial"/>
                        <a:buNone/>
                      </a:pPr>
                      <a:r>
                        <a:rPr lang="en-US" sz="1200" u="none" strike="noStrike" cap="none" dirty="0">
                          <a:solidFill>
                            <a:schemeClr val="dk1"/>
                          </a:solidFill>
                          <a:latin typeface="標楷體" panose="03000509000000000000" pitchFamily="65" charset="-120"/>
                          <a:ea typeface="標楷體" panose="03000509000000000000" pitchFamily="65" charset="-120"/>
                          <a:cs typeface="BiauKai"/>
                          <a:sym typeface="BiauKai"/>
                        </a:rPr>
                        <a:t>3.討論未來合作開發系統可能性</a:t>
                      </a:r>
                      <a:endParaRPr sz="1200" u="none" strike="noStrike" cap="none" dirty="0">
                        <a:latin typeface="標楷體" panose="03000509000000000000" pitchFamily="65" charset="-120"/>
                        <a:ea typeface="標楷體" panose="03000509000000000000" pitchFamily="65" charset="-120"/>
                        <a:cs typeface="BiauKai"/>
                        <a:sym typeface="BiauKa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6" name="圖片 5">
            <a:extLst>
              <a:ext uri="{FF2B5EF4-FFF2-40B4-BE49-F238E27FC236}">
                <a16:creationId xmlns:a16="http://schemas.microsoft.com/office/drawing/2014/main" id="{48310B30-F189-4B1A-9F1F-CF705781398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1"/>
          <p:cNvSpPr txBox="1">
            <a:spLocks noGrp="1"/>
          </p:cNvSpPr>
          <p:nvPr>
            <p:ph type="title"/>
          </p:nvPr>
        </p:nvSpPr>
        <p:spPr>
          <a:xfrm>
            <a:off x="1276295" y="116632"/>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企業互動</a:t>
            </a:r>
            <a:endParaRPr sz="4000" dirty="0"/>
          </a:p>
        </p:txBody>
      </p:sp>
      <p:sp>
        <p:nvSpPr>
          <p:cNvPr id="777" name="Google Shape;777;p61"/>
          <p:cNvSpPr txBox="1">
            <a:spLocks noGrp="1"/>
          </p:cNvSpPr>
          <p:nvPr>
            <p:ph type="body" idx="1"/>
          </p:nvPr>
        </p:nvSpPr>
        <p:spPr>
          <a:xfrm>
            <a:off x="258765" y="1124744"/>
            <a:ext cx="8626500" cy="5040600"/>
          </a:xfrm>
          <a:prstGeom prst="rect">
            <a:avLst/>
          </a:prstGeom>
          <a:noFill/>
          <a:ln>
            <a:noFill/>
          </a:ln>
        </p:spPr>
        <p:txBody>
          <a:bodyPr spcFirstLastPara="1" wrap="square" lIns="92075" tIns="46025" rIns="92075" bIns="46025" anchor="t" anchorCtr="0">
            <a:noAutofit/>
          </a:bodyPr>
          <a:lstStyle/>
          <a:p>
            <a:pPr marL="292190" lvl="0" indent="-292190" algn="l" rtl="0">
              <a:lnSpc>
                <a:spcPct val="100000"/>
              </a:lnSpc>
              <a:spcBef>
                <a:spcPts val="0"/>
              </a:spcBef>
              <a:spcAft>
                <a:spcPts val="0"/>
              </a:spcAft>
              <a:buSzPts val="2700"/>
              <a:buChar char="❑"/>
            </a:pPr>
            <a:r>
              <a:rPr lang="en-US">
                <a:latin typeface="DFKai-SB"/>
                <a:ea typeface="DFKai-SB"/>
                <a:cs typeface="DFKai-SB"/>
                <a:sym typeface="DFKai-SB"/>
              </a:rPr>
              <a:t>與企業的開會紀錄</a:t>
            </a:r>
            <a:endParaRPr>
              <a:latin typeface="DFKai-SB"/>
              <a:ea typeface="DFKai-SB"/>
              <a:cs typeface="DFKai-SB"/>
              <a:sym typeface="DFKai-SB"/>
            </a:endParaRPr>
          </a:p>
        </p:txBody>
      </p:sp>
      <p:sp>
        <p:nvSpPr>
          <p:cNvPr id="778" name="Google Shape;778;p6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rPr>
              <a:t>39</a:t>
            </a:fld>
            <a:endParaRPr sz="18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pic>
        <p:nvPicPr>
          <p:cNvPr id="779" name="Google Shape;779;p61"/>
          <p:cNvPicPr preferRelativeResize="0"/>
          <p:nvPr/>
        </p:nvPicPr>
        <p:blipFill rotWithShape="1">
          <a:blip r:embed="rId3">
            <a:alphaModFix/>
          </a:blip>
          <a:srcRect/>
          <a:stretch/>
        </p:blipFill>
        <p:spPr>
          <a:xfrm>
            <a:off x="4682322" y="1679240"/>
            <a:ext cx="4218024" cy="2290822"/>
          </a:xfrm>
          <a:prstGeom prst="rect">
            <a:avLst/>
          </a:prstGeom>
          <a:noFill/>
          <a:ln>
            <a:noFill/>
          </a:ln>
        </p:spPr>
      </p:pic>
      <p:pic>
        <p:nvPicPr>
          <p:cNvPr id="780" name="Google Shape;780;p61"/>
          <p:cNvPicPr preferRelativeResize="0"/>
          <p:nvPr/>
        </p:nvPicPr>
        <p:blipFill rotWithShape="1">
          <a:blip r:embed="rId4">
            <a:alphaModFix/>
          </a:blip>
          <a:srcRect/>
          <a:stretch/>
        </p:blipFill>
        <p:spPr>
          <a:xfrm>
            <a:off x="4682320" y="4111623"/>
            <a:ext cx="4218026" cy="2199138"/>
          </a:xfrm>
          <a:prstGeom prst="rect">
            <a:avLst/>
          </a:prstGeom>
          <a:noFill/>
          <a:ln>
            <a:noFill/>
          </a:ln>
        </p:spPr>
      </p:pic>
      <p:pic>
        <p:nvPicPr>
          <p:cNvPr id="781" name="Google Shape;781;p61"/>
          <p:cNvPicPr preferRelativeResize="0"/>
          <p:nvPr/>
        </p:nvPicPr>
        <p:blipFill rotWithShape="1">
          <a:blip r:embed="rId5">
            <a:alphaModFix/>
          </a:blip>
          <a:srcRect/>
          <a:stretch/>
        </p:blipFill>
        <p:spPr>
          <a:xfrm>
            <a:off x="172834" y="2063122"/>
            <a:ext cx="4509488" cy="3249724"/>
          </a:xfrm>
          <a:prstGeom prst="rect">
            <a:avLst/>
          </a:prstGeom>
          <a:noFill/>
          <a:ln>
            <a:noFill/>
          </a:ln>
        </p:spPr>
      </p:pic>
      <p:pic>
        <p:nvPicPr>
          <p:cNvPr id="8" name="圖片 7">
            <a:extLst>
              <a:ext uri="{FF2B5EF4-FFF2-40B4-BE49-F238E27FC236}">
                <a16:creationId xmlns:a16="http://schemas.microsoft.com/office/drawing/2014/main" id="{1456CCBC-C276-4BF1-A4A0-2CAA58D95248}"/>
              </a:ext>
            </a:extLst>
          </p:cNvPr>
          <p:cNvPicPr>
            <a:picLocks noChangeAspect="1"/>
          </p:cNvPicPr>
          <p:nvPr/>
        </p:nvPicPr>
        <p:blipFill rotWithShape="1">
          <a:blip r:embed="rId6"/>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6"/>
          <p:cNvSpPr txBox="1">
            <a:spLocks noGrp="1"/>
          </p:cNvSpPr>
          <p:nvPr>
            <p:ph type="body" idx="1"/>
          </p:nvPr>
        </p:nvSpPr>
        <p:spPr>
          <a:xfrm>
            <a:off x="576235" y="1301994"/>
            <a:ext cx="7986121" cy="4652825"/>
          </a:xfrm>
          <a:prstGeom prst="rect">
            <a:avLst/>
          </a:prstGeom>
          <a:noFill/>
          <a:ln>
            <a:noFill/>
          </a:ln>
        </p:spPr>
        <p:txBody>
          <a:bodyPr spcFirstLastPara="1" wrap="square" lIns="92075" tIns="46025" rIns="92075" bIns="46025" anchor="t" anchorCtr="0">
            <a:noAutofit/>
          </a:bodyPr>
          <a:lstStyle/>
          <a:p>
            <a:pPr marL="292190" lvl="0" indent="-292190" algn="l" rtl="0">
              <a:lnSpc>
                <a:spcPct val="100000"/>
              </a:lnSpc>
              <a:spcBef>
                <a:spcPts val="0"/>
              </a:spcBef>
              <a:spcAft>
                <a:spcPts val="0"/>
              </a:spcAft>
              <a:buSzPts val="3600"/>
              <a:buChar char="❑"/>
            </a:pPr>
            <a:r>
              <a:rPr lang="en-US" sz="3600" dirty="0" err="1">
                <a:latin typeface="DFKai-SB"/>
                <a:ea typeface="DFKai-SB"/>
                <a:cs typeface="DFKai-SB"/>
                <a:sym typeface="DFKai-SB"/>
              </a:rPr>
              <a:t>解題背景說明</a:t>
            </a:r>
            <a:endParaRPr sz="3600" dirty="0">
              <a:latin typeface="DFKai-SB"/>
              <a:ea typeface="DFKai-SB"/>
              <a:cs typeface="DFKai-SB"/>
              <a:sym typeface="DFKai-SB"/>
            </a:endParaRPr>
          </a:p>
          <a:p>
            <a:pPr marL="292190" lvl="0" indent="-292190" algn="l" rtl="0">
              <a:lnSpc>
                <a:spcPct val="100000"/>
              </a:lnSpc>
              <a:spcBef>
                <a:spcPts val="720"/>
              </a:spcBef>
              <a:spcAft>
                <a:spcPts val="0"/>
              </a:spcAft>
              <a:buSzPts val="3600"/>
              <a:buChar char="❑"/>
            </a:pPr>
            <a:r>
              <a:rPr lang="en-US" sz="3600" dirty="0" err="1">
                <a:latin typeface="DFKai-SB"/>
                <a:ea typeface="DFKai-SB"/>
                <a:cs typeface="DFKai-SB"/>
                <a:sym typeface="DFKai-SB"/>
              </a:rPr>
              <a:t>解題技術架構及執行方法</a:t>
            </a:r>
            <a:endParaRPr sz="3600" dirty="0">
              <a:latin typeface="DFKai-SB"/>
              <a:ea typeface="DFKai-SB"/>
              <a:cs typeface="DFKai-SB"/>
              <a:sym typeface="DFKai-SB"/>
            </a:endParaRPr>
          </a:p>
          <a:p>
            <a:pPr marL="292190" lvl="0" indent="-292190" algn="l" rtl="0">
              <a:lnSpc>
                <a:spcPct val="100000"/>
              </a:lnSpc>
              <a:spcBef>
                <a:spcPts val="720"/>
              </a:spcBef>
              <a:spcAft>
                <a:spcPts val="0"/>
              </a:spcAft>
              <a:buSzPts val="3600"/>
              <a:buChar char="❑"/>
            </a:pPr>
            <a:r>
              <a:rPr lang="en-US" sz="3600" dirty="0" err="1">
                <a:latin typeface="DFKai-SB"/>
                <a:ea typeface="DFKai-SB"/>
                <a:cs typeface="DFKai-SB"/>
                <a:sym typeface="DFKai-SB"/>
              </a:rPr>
              <a:t>成果與已完成之工作目標</a:t>
            </a:r>
            <a:endParaRPr sz="3600" dirty="0">
              <a:latin typeface="DFKai-SB"/>
              <a:ea typeface="DFKai-SB"/>
              <a:cs typeface="DFKai-SB"/>
              <a:sym typeface="DFKai-SB"/>
            </a:endParaRPr>
          </a:p>
          <a:p>
            <a:pPr marL="292190" lvl="0" indent="-292190" algn="l" rtl="0">
              <a:lnSpc>
                <a:spcPct val="100000"/>
              </a:lnSpc>
              <a:spcBef>
                <a:spcPts val="720"/>
              </a:spcBef>
              <a:spcAft>
                <a:spcPts val="0"/>
              </a:spcAft>
              <a:buSzPts val="3600"/>
              <a:buChar char="❑"/>
            </a:pPr>
            <a:r>
              <a:rPr lang="en-US" sz="3600" dirty="0" err="1">
                <a:latin typeface="DFKai-SB"/>
                <a:ea typeface="DFKai-SB"/>
                <a:cs typeface="DFKai-SB"/>
                <a:sym typeface="DFKai-SB"/>
              </a:rPr>
              <a:t>商轉可行性與成果創新價值</a:t>
            </a:r>
            <a:endParaRPr sz="3600" dirty="0">
              <a:latin typeface="DFKai-SB"/>
              <a:ea typeface="DFKai-SB"/>
              <a:cs typeface="DFKai-SB"/>
              <a:sym typeface="DFKai-SB"/>
            </a:endParaRPr>
          </a:p>
          <a:p>
            <a:pPr marL="292190" lvl="0" indent="-292190" algn="l" rtl="0">
              <a:lnSpc>
                <a:spcPct val="100000"/>
              </a:lnSpc>
              <a:spcBef>
                <a:spcPts val="720"/>
              </a:spcBef>
              <a:spcAft>
                <a:spcPts val="0"/>
              </a:spcAft>
              <a:buSzPts val="3600"/>
              <a:buChar char="❑"/>
            </a:pPr>
            <a:r>
              <a:rPr lang="en-US" sz="3600" dirty="0" err="1">
                <a:latin typeface="DFKai-SB"/>
                <a:ea typeface="DFKai-SB"/>
                <a:cs typeface="DFKai-SB"/>
                <a:sym typeface="DFKai-SB"/>
              </a:rPr>
              <a:t>結論與建議</a:t>
            </a:r>
            <a:endParaRPr sz="3600" dirty="0">
              <a:latin typeface="DFKai-SB"/>
              <a:ea typeface="DFKai-SB"/>
              <a:cs typeface="DFKai-SB"/>
              <a:sym typeface="DFKai-SB"/>
            </a:endParaRPr>
          </a:p>
          <a:p>
            <a:pPr marL="292190" lvl="0" indent="-292190" algn="l" rtl="0">
              <a:lnSpc>
                <a:spcPct val="100000"/>
              </a:lnSpc>
              <a:spcBef>
                <a:spcPts val="665"/>
              </a:spcBef>
              <a:spcAft>
                <a:spcPts val="0"/>
              </a:spcAft>
              <a:buSzPts val="3323"/>
              <a:buChar char="❑"/>
            </a:pPr>
            <a:r>
              <a:rPr lang="en-US" sz="3323" dirty="0" err="1">
                <a:latin typeface="DFKai-SB"/>
                <a:ea typeface="DFKai-SB"/>
                <a:cs typeface="DFKai-SB"/>
                <a:sym typeface="DFKai-SB"/>
              </a:rPr>
              <a:t>附件</a:t>
            </a:r>
            <a:endParaRPr dirty="0"/>
          </a:p>
          <a:p>
            <a:pPr marL="292190" lvl="0" indent="-81177" algn="l" rtl="0">
              <a:lnSpc>
                <a:spcPct val="100000"/>
              </a:lnSpc>
              <a:spcBef>
                <a:spcPts val="665"/>
              </a:spcBef>
              <a:spcAft>
                <a:spcPts val="0"/>
              </a:spcAft>
              <a:buSzPts val="3323"/>
              <a:buNone/>
            </a:pPr>
            <a:endParaRPr sz="3323" dirty="0">
              <a:sym typeface="Times New Roman"/>
            </a:endParaRPr>
          </a:p>
          <a:p>
            <a:pPr marL="292190" lvl="0" indent="-81177" algn="l" rtl="0">
              <a:lnSpc>
                <a:spcPct val="100000"/>
              </a:lnSpc>
              <a:spcBef>
                <a:spcPts val="665"/>
              </a:spcBef>
              <a:spcAft>
                <a:spcPts val="0"/>
              </a:spcAft>
              <a:buSzPts val="3323"/>
              <a:buNone/>
            </a:pPr>
            <a:endParaRPr sz="3323" dirty="0"/>
          </a:p>
        </p:txBody>
      </p:sp>
      <p:pic>
        <p:nvPicPr>
          <p:cNvPr id="4" name="圖片 3">
            <a:extLst>
              <a:ext uri="{FF2B5EF4-FFF2-40B4-BE49-F238E27FC236}">
                <a16:creationId xmlns:a16="http://schemas.microsoft.com/office/drawing/2014/main" id="{4EE7A81D-19C7-4D34-9FDD-CB490DB7E908}"/>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
        <p:nvSpPr>
          <p:cNvPr id="3" name="標題 2">
            <a:extLst>
              <a:ext uri="{FF2B5EF4-FFF2-40B4-BE49-F238E27FC236}">
                <a16:creationId xmlns:a16="http://schemas.microsoft.com/office/drawing/2014/main" id="{55EBCFE1-A92A-4170-99A6-D535739B6EEC}"/>
              </a:ext>
            </a:extLst>
          </p:cNvPr>
          <p:cNvSpPr>
            <a:spLocks noGrp="1"/>
          </p:cNvSpPr>
          <p:nvPr>
            <p:ph type="title"/>
          </p:nvPr>
        </p:nvSpPr>
        <p:spPr/>
        <p:txBody>
          <a:bodyPr/>
          <a:lstStyle/>
          <a:p>
            <a:r>
              <a:rPr lang="zh-TW" altLang="en-US" sz="4000" dirty="0"/>
              <a:t>報告大綱</a:t>
            </a: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2"/>
          <p:cNvSpPr txBox="1">
            <a:spLocks noGrp="1"/>
          </p:cNvSpPr>
          <p:nvPr>
            <p:ph type="title"/>
          </p:nvPr>
        </p:nvSpPr>
        <p:spPr>
          <a:xfrm>
            <a:off x="1276295" y="116632"/>
            <a:ext cx="7608900" cy="720000"/>
          </a:xfrm>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1400"/>
              <a:buNone/>
            </a:pPr>
            <a:r>
              <a:rPr lang="en-US" sz="4000" dirty="0" err="1"/>
              <a:t>企業互動</a:t>
            </a:r>
            <a:endParaRPr sz="4000" dirty="0"/>
          </a:p>
        </p:txBody>
      </p:sp>
      <p:sp>
        <p:nvSpPr>
          <p:cNvPr id="787" name="Google Shape;787;p62"/>
          <p:cNvSpPr txBox="1">
            <a:spLocks noGrp="1"/>
          </p:cNvSpPr>
          <p:nvPr>
            <p:ph type="body" idx="1"/>
          </p:nvPr>
        </p:nvSpPr>
        <p:spPr>
          <a:xfrm>
            <a:off x="258765" y="1124744"/>
            <a:ext cx="8626500" cy="5040600"/>
          </a:xfrm>
          <a:prstGeom prst="rect">
            <a:avLst/>
          </a:prstGeom>
          <a:noFill/>
          <a:ln>
            <a:noFill/>
          </a:ln>
        </p:spPr>
        <p:txBody>
          <a:bodyPr spcFirstLastPara="1" wrap="square" lIns="92075" tIns="46025" rIns="92075" bIns="46025" anchor="t" anchorCtr="0">
            <a:noAutofit/>
          </a:bodyPr>
          <a:lstStyle/>
          <a:p>
            <a:pPr marL="292190" lvl="0" indent="-292190" algn="l" rtl="0">
              <a:lnSpc>
                <a:spcPct val="100000"/>
              </a:lnSpc>
              <a:spcBef>
                <a:spcPts val="0"/>
              </a:spcBef>
              <a:spcAft>
                <a:spcPts val="0"/>
              </a:spcAft>
              <a:buSzPts val="2700"/>
              <a:buChar char="❑"/>
            </a:pPr>
            <a:r>
              <a:rPr lang="en-US" dirty="0" err="1">
                <a:latin typeface="DFKai-SB"/>
                <a:ea typeface="DFKai-SB"/>
                <a:cs typeface="DFKai-SB"/>
                <a:sym typeface="DFKai-SB"/>
              </a:rPr>
              <a:t>與企業簽暑保密協議</a:t>
            </a:r>
            <a:endParaRPr dirty="0">
              <a:latin typeface="DFKai-SB"/>
              <a:ea typeface="DFKai-SB"/>
              <a:cs typeface="DFKai-SB"/>
              <a:sym typeface="DFKai-SB"/>
            </a:endParaRPr>
          </a:p>
          <a:p>
            <a:pPr marL="292190" lvl="0" indent="-119023" algn="l" rtl="0">
              <a:lnSpc>
                <a:spcPct val="100000"/>
              </a:lnSpc>
              <a:spcBef>
                <a:spcPts val="545"/>
              </a:spcBef>
              <a:spcAft>
                <a:spcPts val="0"/>
              </a:spcAft>
              <a:buSzPts val="2727"/>
              <a:buNone/>
            </a:pPr>
            <a:endParaRPr dirty="0"/>
          </a:p>
        </p:txBody>
      </p:sp>
      <p:sp>
        <p:nvSpPr>
          <p:cNvPr id="788" name="Google Shape;788;p6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標楷體" panose="03000509000000000000" pitchFamily="65" charset="-120"/>
                <a:ea typeface="標楷體" panose="03000509000000000000" pitchFamily="65" charset="-120"/>
                <a:cs typeface="Times New Roman"/>
                <a:sym typeface="Times New Roman"/>
              </a:rPr>
              <a:t>40</a:t>
            </a:fld>
            <a:endParaRPr sz="18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pic>
        <p:nvPicPr>
          <p:cNvPr id="789" name="Google Shape;789;p62"/>
          <p:cNvPicPr preferRelativeResize="0"/>
          <p:nvPr/>
        </p:nvPicPr>
        <p:blipFill rotWithShape="1">
          <a:blip r:embed="rId3">
            <a:alphaModFix/>
          </a:blip>
          <a:srcRect l="4828" t="5571" r="5579" b="7772"/>
          <a:stretch/>
        </p:blipFill>
        <p:spPr>
          <a:xfrm>
            <a:off x="517750" y="1661650"/>
            <a:ext cx="3755030" cy="5133325"/>
          </a:xfrm>
          <a:prstGeom prst="rect">
            <a:avLst/>
          </a:prstGeom>
          <a:noFill/>
          <a:ln>
            <a:noFill/>
          </a:ln>
        </p:spPr>
      </p:pic>
      <p:pic>
        <p:nvPicPr>
          <p:cNvPr id="790" name="Google Shape;790;p62"/>
          <p:cNvPicPr preferRelativeResize="0"/>
          <p:nvPr/>
        </p:nvPicPr>
        <p:blipFill rotWithShape="1">
          <a:blip r:embed="rId4">
            <a:alphaModFix/>
          </a:blip>
          <a:srcRect b="9999"/>
          <a:stretch/>
        </p:blipFill>
        <p:spPr>
          <a:xfrm>
            <a:off x="4808097" y="1710823"/>
            <a:ext cx="3951603" cy="5027029"/>
          </a:xfrm>
          <a:prstGeom prst="rect">
            <a:avLst/>
          </a:prstGeom>
          <a:noFill/>
          <a:ln>
            <a:noFill/>
          </a:ln>
        </p:spPr>
      </p:pic>
      <p:pic>
        <p:nvPicPr>
          <p:cNvPr id="7" name="圖片 6">
            <a:extLst>
              <a:ext uri="{FF2B5EF4-FFF2-40B4-BE49-F238E27FC236}">
                <a16:creationId xmlns:a16="http://schemas.microsoft.com/office/drawing/2014/main" id="{11E96833-445B-4EE3-8C36-9408D75E52DB}"/>
              </a:ext>
            </a:extLst>
          </p:cNvPr>
          <p:cNvPicPr>
            <a:picLocks noChangeAspect="1"/>
          </p:cNvPicPr>
          <p:nvPr/>
        </p:nvPicPr>
        <p:blipFill rotWithShape="1">
          <a:blip r:embed="rId5"/>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3"/>
          <p:cNvSpPr txBox="1">
            <a:spLocks noGrp="1"/>
          </p:cNvSpPr>
          <p:nvPr>
            <p:ph type="body" idx="1"/>
          </p:nvPr>
        </p:nvSpPr>
        <p:spPr>
          <a:xfrm>
            <a:off x="685800" y="2239838"/>
            <a:ext cx="7772400" cy="1500300"/>
          </a:xfrm>
          <a:prstGeom prst="rect">
            <a:avLst/>
          </a:prstGeom>
          <a:noFill/>
          <a:ln>
            <a:noFill/>
          </a:ln>
        </p:spPr>
        <p:txBody>
          <a:bodyPr spcFirstLastPara="1" wrap="square" lIns="92075" tIns="46025" rIns="92075" bIns="46025" anchor="b" anchorCtr="0">
            <a:noAutofit/>
          </a:bodyPr>
          <a:lstStyle/>
          <a:p>
            <a:pPr marL="0" lvl="0" indent="0" algn="ctr" rtl="0">
              <a:lnSpc>
                <a:spcPct val="100000"/>
              </a:lnSpc>
              <a:spcBef>
                <a:spcPts val="0"/>
              </a:spcBef>
              <a:spcAft>
                <a:spcPts val="0"/>
              </a:spcAft>
              <a:buClr>
                <a:schemeClr val="dk1"/>
              </a:buClr>
              <a:buSzPts val="1704"/>
              <a:buFont typeface="Arial"/>
              <a:buNone/>
            </a:pPr>
            <a:r>
              <a:rPr lang="en-US" sz="4400" b="1" dirty="0" err="1">
                <a:solidFill>
                  <a:srgbClr val="FF3300"/>
                </a:solidFill>
              </a:rPr>
              <a:t>簡報結束、感謝聆聽</a:t>
            </a:r>
            <a:r>
              <a:rPr lang="en-US" sz="4400" b="1" dirty="0">
                <a:solidFill>
                  <a:srgbClr val="FF3300"/>
                </a:solidFill>
              </a:rPr>
              <a:t>！</a:t>
            </a:r>
            <a:endParaRPr sz="4400" dirty="0"/>
          </a:p>
        </p:txBody>
      </p:sp>
      <p:pic>
        <p:nvPicPr>
          <p:cNvPr id="3" name="圖片 2">
            <a:extLst>
              <a:ext uri="{FF2B5EF4-FFF2-40B4-BE49-F238E27FC236}">
                <a16:creationId xmlns:a16="http://schemas.microsoft.com/office/drawing/2014/main" id="{A7AB4362-8F56-4AC1-9B48-9E0F6A4629D2}"/>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27"/>
          <p:cNvSpPr txBox="1">
            <a:spLocks noGrp="1"/>
          </p:cNvSpPr>
          <p:nvPr>
            <p:ph type="title"/>
          </p:nvPr>
        </p:nvSpPr>
        <p:spPr>
          <a:prstGeom prst="rect">
            <a:avLst/>
          </a:prstGeom>
          <a:noFill/>
          <a:ln>
            <a:noFill/>
          </a:ln>
        </p:spPr>
        <p:txBody>
          <a:bodyPr spcFirstLastPara="1" wrap="square" lIns="92075" tIns="46025" rIns="92075" bIns="108000" anchor="ctr" anchorCtr="0">
            <a:noAutofit/>
          </a:bodyPr>
          <a:lstStyle/>
          <a:p>
            <a:pPr marL="0" lvl="0" indent="0" algn="ctr" rtl="0">
              <a:lnSpc>
                <a:spcPct val="100000"/>
              </a:lnSpc>
              <a:spcBef>
                <a:spcPts val="0"/>
              </a:spcBef>
              <a:spcAft>
                <a:spcPts val="0"/>
              </a:spcAft>
              <a:buSzPts val="3600"/>
              <a:buNone/>
            </a:pPr>
            <a:r>
              <a:rPr lang="en-US" sz="4000" dirty="0" err="1"/>
              <a:t>解題背景說明</a:t>
            </a:r>
            <a:endParaRPr sz="4000" dirty="0"/>
          </a:p>
        </p:txBody>
      </p:sp>
      <p:sp>
        <p:nvSpPr>
          <p:cNvPr id="227" name="Google Shape;227;p27"/>
          <p:cNvSpPr/>
          <p:nvPr/>
        </p:nvSpPr>
        <p:spPr>
          <a:xfrm>
            <a:off x="6652979" y="4225350"/>
            <a:ext cx="2028300" cy="400200"/>
          </a:xfrm>
          <a:prstGeom prst="roundRect">
            <a:avLst>
              <a:gd name="adj" fmla="val 16667"/>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28" name="Google Shape;228;p27"/>
          <p:cNvSpPr/>
          <p:nvPr/>
        </p:nvSpPr>
        <p:spPr>
          <a:xfrm>
            <a:off x="714898" y="4306682"/>
            <a:ext cx="2607699" cy="400200"/>
          </a:xfrm>
          <a:prstGeom prst="roundRect">
            <a:avLst>
              <a:gd name="adj" fmla="val 16667"/>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pic>
        <p:nvPicPr>
          <p:cNvPr id="229" name="Google Shape;229;p27"/>
          <p:cNvPicPr preferRelativeResize="0"/>
          <p:nvPr/>
        </p:nvPicPr>
        <p:blipFill rotWithShape="1">
          <a:blip r:embed="rId3">
            <a:alphaModFix/>
          </a:blip>
          <a:srcRect/>
          <a:stretch/>
        </p:blipFill>
        <p:spPr>
          <a:xfrm>
            <a:off x="952325" y="2703317"/>
            <a:ext cx="1050100" cy="1050100"/>
          </a:xfrm>
          <a:prstGeom prst="rect">
            <a:avLst/>
          </a:prstGeom>
          <a:noFill/>
          <a:ln>
            <a:noFill/>
          </a:ln>
        </p:spPr>
      </p:pic>
      <p:sp>
        <p:nvSpPr>
          <p:cNvPr id="230" name="Google Shape;230;p27"/>
          <p:cNvSpPr/>
          <p:nvPr/>
        </p:nvSpPr>
        <p:spPr>
          <a:xfrm rot="655480">
            <a:off x="2143440" y="2929766"/>
            <a:ext cx="796230" cy="550589"/>
          </a:xfrm>
          <a:custGeom>
            <a:avLst/>
            <a:gdLst/>
            <a:ahLst/>
            <a:cxnLst/>
            <a:rect l="l" t="t" r="r" b="b"/>
            <a:pathLst>
              <a:path w="120000" h="120000" extrusionOk="0">
                <a:moveTo>
                  <a:pt x="0" y="120000"/>
                </a:moveTo>
                <a:quadBezTo>
                  <a:pt x="20000" y="40000"/>
                  <a:pt x="95845" y="15000"/>
                </a:quadBezTo>
                <a:lnTo>
                  <a:pt x="94676" y="0"/>
                </a:lnTo>
                <a:lnTo>
                  <a:pt x="120000" y="20336"/>
                </a:lnTo>
                <a:lnTo>
                  <a:pt x="98780" y="52673"/>
                </a:lnTo>
                <a:lnTo>
                  <a:pt x="97611" y="37673"/>
                </a:lnTo>
                <a:quadBezTo>
                  <a:pt x="30000" y="47673"/>
                  <a:pt x="0" y="120000"/>
                </a:quadBezTo>
                <a:close/>
              </a:path>
            </a:pathLst>
          </a:custGeom>
          <a:solidFill>
            <a:srgbClr val="FFC000"/>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 name="Google Shape;231;p27"/>
          <p:cNvSpPr txBox="1"/>
          <p:nvPr/>
        </p:nvSpPr>
        <p:spPr>
          <a:xfrm>
            <a:off x="701422" y="4221332"/>
            <a:ext cx="2607699"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無文化類相關專業背景</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32" name="Google Shape;232;p27"/>
          <p:cNvSpPr txBox="1"/>
          <p:nvPr/>
        </p:nvSpPr>
        <p:spPr>
          <a:xfrm>
            <a:off x="1869725" y="2500056"/>
            <a:ext cx="13422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搜尋關鍵字</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33" name="Google Shape;233;p27"/>
          <p:cNvSpPr txBox="1"/>
          <p:nvPr/>
        </p:nvSpPr>
        <p:spPr>
          <a:xfrm>
            <a:off x="2351175" y="3447350"/>
            <a:ext cx="392845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國家文化記憶庫網站</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關鍵字及其子字串進行內容搜尋</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34" name="Google Shape;234;p27"/>
          <p:cNvSpPr/>
          <p:nvPr/>
        </p:nvSpPr>
        <p:spPr>
          <a:xfrm rot="655480">
            <a:off x="5492840" y="2869641"/>
            <a:ext cx="796230" cy="550589"/>
          </a:xfrm>
          <a:custGeom>
            <a:avLst/>
            <a:gdLst/>
            <a:ahLst/>
            <a:cxnLst/>
            <a:rect l="l" t="t" r="r" b="b"/>
            <a:pathLst>
              <a:path w="120000" h="120000" extrusionOk="0">
                <a:moveTo>
                  <a:pt x="0" y="120000"/>
                </a:moveTo>
                <a:quadBezTo>
                  <a:pt x="20000" y="40000"/>
                  <a:pt x="95845" y="15000"/>
                </a:quadBezTo>
                <a:lnTo>
                  <a:pt x="94676" y="0"/>
                </a:lnTo>
                <a:lnTo>
                  <a:pt x="120000" y="20336"/>
                </a:lnTo>
                <a:lnTo>
                  <a:pt x="98780" y="52673"/>
                </a:lnTo>
                <a:lnTo>
                  <a:pt x="97611" y="37673"/>
                </a:lnTo>
                <a:quadBezTo>
                  <a:pt x="30000" y="47673"/>
                  <a:pt x="0" y="120000"/>
                </a:quadBezTo>
                <a:close/>
              </a:path>
            </a:pathLst>
          </a:custGeom>
          <a:solidFill>
            <a:srgbClr val="FFC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27"/>
          <p:cNvSpPr txBox="1"/>
          <p:nvPr/>
        </p:nvSpPr>
        <p:spPr>
          <a:xfrm>
            <a:off x="6771913" y="4176343"/>
            <a:ext cx="1831398"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民眾想法不合意</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36" name="Google Shape;236;p27"/>
          <p:cNvSpPr txBox="1"/>
          <p:nvPr/>
        </p:nvSpPr>
        <p:spPr>
          <a:xfrm>
            <a:off x="5382231" y="2452020"/>
            <a:ext cx="1163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搜尋結果</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237" name="Google Shape;237;p27"/>
          <p:cNvPicPr preferRelativeResize="0"/>
          <p:nvPr/>
        </p:nvPicPr>
        <p:blipFill rotWithShape="1">
          <a:blip r:embed="rId4">
            <a:alphaModFix/>
          </a:blip>
          <a:srcRect/>
          <a:stretch/>
        </p:blipFill>
        <p:spPr>
          <a:xfrm>
            <a:off x="6257581" y="3944813"/>
            <a:ext cx="812250" cy="812250"/>
          </a:xfrm>
          <a:prstGeom prst="rect">
            <a:avLst/>
          </a:prstGeom>
          <a:noFill/>
          <a:ln>
            <a:noFill/>
          </a:ln>
        </p:spPr>
      </p:pic>
      <p:pic>
        <p:nvPicPr>
          <p:cNvPr id="238" name="Google Shape;238;p27"/>
          <p:cNvPicPr preferRelativeResize="0"/>
          <p:nvPr/>
        </p:nvPicPr>
        <p:blipFill rotWithShape="1">
          <a:blip r:embed="rId5">
            <a:alphaModFix/>
          </a:blip>
          <a:srcRect/>
          <a:stretch/>
        </p:blipFill>
        <p:spPr>
          <a:xfrm>
            <a:off x="447789" y="4244335"/>
            <a:ext cx="400200" cy="400200"/>
          </a:xfrm>
          <a:prstGeom prst="rect">
            <a:avLst/>
          </a:prstGeom>
          <a:noFill/>
          <a:ln>
            <a:noFill/>
          </a:ln>
        </p:spPr>
      </p:pic>
      <p:sp>
        <p:nvSpPr>
          <p:cNvPr id="239" name="Google Shape;239;p27"/>
          <p:cNvSpPr txBox="1"/>
          <p:nvPr/>
        </p:nvSpPr>
        <p:spPr>
          <a:xfrm>
            <a:off x="1180025" y="3765805"/>
            <a:ext cx="6897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民眾</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40" name="Google Shape;240;p27"/>
          <p:cNvSpPr txBox="1"/>
          <p:nvPr/>
        </p:nvSpPr>
        <p:spPr>
          <a:xfrm>
            <a:off x="840300" y="1688250"/>
            <a:ext cx="174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Open Sans"/>
              <a:ea typeface="Open Sans"/>
              <a:cs typeface="Open Sans"/>
              <a:sym typeface="Open Sans"/>
            </a:endParaRPr>
          </a:p>
        </p:txBody>
      </p:sp>
      <p:sp>
        <p:nvSpPr>
          <p:cNvPr id="241" name="Google Shape;241;p27"/>
          <p:cNvSpPr/>
          <p:nvPr/>
        </p:nvSpPr>
        <p:spPr>
          <a:xfrm>
            <a:off x="270702" y="1100752"/>
            <a:ext cx="1785674" cy="1497152"/>
          </a:xfrm>
          <a:prstGeom prst="wedgeEllipseCallout">
            <a:avLst>
              <a:gd name="adj1" fmla="val 15024"/>
              <a:gd name="adj2" fmla="val 6457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iauKai"/>
              <a:ea typeface="BiauKai"/>
              <a:cs typeface="BiauKai"/>
              <a:sym typeface="BiauKai"/>
            </a:endParaRPr>
          </a:p>
        </p:txBody>
      </p:sp>
      <p:sp>
        <p:nvSpPr>
          <p:cNvPr id="242" name="Google Shape;242;p27"/>
          <p:cNvSpPr txBox="1"/>
          <p:nvPr/>
        </p:nvSpPr>
        <p:spPr>
          <a:xfrm>
            <a:off x="421968" y="1361796"/>
            <a:ext cx="1580457" cy="10156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十三行博物館好像在淡水</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243" name="Google Shape;243;p27"/>
          <p:cNvPicPr preferRelativeResize="0"/>
          <p:nvPr/>
        </p:nvPicPr>
        <p:blipFill rotWithShape="1">
          <a:blip r:embed="rId6">
            <a:alphaModFix/>
          </a:blip>
          <a:srcRect/>
          <a:stretch/>
        </p:blipFill>
        <p:spPr>
          <a:xfrm>
            <a:off x="3247900" y="2259950"/>
            <a:ext cx="2174938" cy="1152250"/>
          </a:xfrm>
          <a:prstGeom prst="rect">
            <a:avLst/>
          </a:prstGeom>
          <a:noFill/>
          <a:ln>
            <a:noFill/>
          </a:ln>
        </p:spPr>
      </p:pic>
      <p:sp>
        <p:nvSpPr>
          <p:cNvPr id="244" name="Google Shape;244;p27"/>
          <p:cNvSpPr txBox="1"/>
          <p:nvPr/>
        </p:nvSpPr>
        <p:spPr>
          <a:xfrm>
            <a:off x="3533650" y="2247525"/>
            <a:ext cx="1627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找素材</a:t>
            </a:r>
            <a:endParaRPr sz="1400" b="1" i="0" u="none" strike="noStrike" cap="none">
              <a:solidFill>
                <a:srgbClr val="FFFFFF"/>
              </a:solidFill>
              <a:latin typeface="Open Sans"/>
              <a:ea typeface="Open Sans"/>
              <a:cs typeface="Open Sans"/>
              <a:sym typeface="Open Sans"/>
            </a:endParaRPr>
          </a:p>
        </p:txBody>
      </p:sp>
      <p:sp>
        <p:nvSpPr>
          <p:cNvPr id="245" name="Google Shape;245;p27"/>
          <p:cNvSpPr/>
          <p:nvPr/>
        </p:nvSpPr>
        <p:spPr>
          <a:xfrm>
            <a:off x="4861225" y="2585400"/>
            <a:ext cx="452700" cy="435300"/>
          </a:xfrm>
          <a:prstGeom prst="flowChartDelay">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46" name="Google Shape;246;p27"/>
          <p:cNvSpPr/>
          <p:nvPr/>
        </p:nvSpPr>
        <p:spPr>
          <a:xfrm flipH="1">
            <a:off x="3343825" y="2585413"/>
            <a:ext cx="452700" cy="435300"/>
          </a:xfrm>
          <a:prstGeom prst="flowChartDelay">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47" name="Google Shape;247;p27"/>
          <p:cNvSpPr/>
          <p:nvPr/>
        </p:nvSpPr>
        <p:spPr>
          <a:xfrm>
            <a:off x="3740325" y="2585413"/>
            <a:ext cx="1297800" cy="435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48" name="Google Shape;248;p27"/>
          <p:cNvSpPr/>
          <p:nvPr/>
        </p:nvSpPr>
        <p:spPr>
          <a:xfrm>
            <a:off x="4984025" y="2682838"/>
            <a:ext cx="177000" cy="183300"/>
          </a:xfrm>
          <a:prstGeom prst="ellipse">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cxnSp>
        <p:nvCxnSpPr>
          <p:cNvPr id="249" name="Google Shape;249;p27"/>
          <p:cNvCxnSpPr>
            <a:stCxn id="248" idx="5"/>
          </p:cNvCxnSpPr>
          <p:nvPr/>
        </p:nvCxnSpPr>
        <p:spPr>
          <a:xfrm>
            <a:off x="5135104" y="2839294"/>
            <a:ext cx="82500" cy="84000"/>
          </a:xfrm>
          <a:prstGeom prst="straightConnector1">
            <a:avLst/>
          </a:prstGeom>
          <a:noFill/>
          <a:ln w="28575" cap="flat" cmpd="sng">
            <a:solidFill>
              <a:srgbClr val="000000"/>
            </a:solidFill>
            <a:prstDash val="solid"/>
            <a:round/>
            <a:headEnd type="none" w="sm" len="sm"/>
            <a:tailEnd type="none" w="sm" len="sm"/>
          </a:ln>
        </p:spPr>
      </p:cxnSp>
      <p:sp>
        <p:nvSpPr>
          <p:cNvPr id="250" name="Google Shape;250;p27"/>
          <p:cNvSpPr txBox="1"/>
          <p:nvPr/>
        </p:nvSpPr>
        <p:spPr>
          <a:xfrm>
            <a:off x="3369023" y="2617800"/>
            <a:ext cx="2112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BiauKai"/>
                <a:ea typeface="BiauKai"/>
                <a:cs typeface="BiauKai"/>
                <a:sym typeface="BiauKai"/>
              </a:rPr>
              <a:t>淡水十三行博物館 </a:t>
            </a:r>
            <a:endParaRPr sz="1400" b="0" i="0" u="none" strike="noStrike" cap="none">
              <a:solidFill>
                <a:srgbClr val="0000FF"/>
              </a:solidFill>
              <a:latin typeface="BiauKai"/>
              <a:ea typeface="BiauKai"/>
              <a:cs typeface="BiauKai"/>
              <a:sym typeface="BiauKai"/>
            </a:endParaRPr>
          </a:p>
        </p:txBody>
      </p:sp>
      <p:pic>
        <p:nvPicPr>
          <p:cNvPr id="251" name="Google Shape;251;p27"/>
          <p:cNvPicPr preferRelativeResize="0"/>
          <p:nvPr/>
        </p:nvPicPr>
        <p:blipFill rotWithShape="1">
          <a:blip r:embed="rId7">
            <a:alphaModFix/>
          </a:blip>
          <a:srcRect/>
          <a:stretch/>
        </p:blipFill>
        <p:spPr>
          <a:xfrm>
            <a:off x="3247900" y="3052575"/>
            <a:ext cx="2174950" cy="359625"/>
          </a:xfrm>
          <a:prstGeom prst="rect">
            <a:avLst/>
          </a:prstGeom>
          <a:noFill/>
          <a:ln>
            <a:noFill/>
          </a:ln>
        </p:spPr>
      </p:pic>
      <p:grpSp>
        <p:nvGrpSpPr>
          <p:cNvPr id="252" name="Google Shape;252;p27"/>
          <p:cNvGrpSpPr/>
          <p:nvPr/>
        </p:nvGrpSpPr>
        <p:grpSpPr>
          <a:xfrm>
            <a:off x="6412325" y="2095125"/>
            <a:ext cx="2423700" cy="1536850"/>
            <a:chOff x="6412325" y="1637925"/>
            <a:chExt cx="2423700" cy="1536850"/>
          </a:xfrm>
        </p:grpSpPr>
        <p:pic>
          <p:nvPicPr>
            <p:cNvPr id="253" name="Google Shape;253;p27"/>
            <p:cNvPicPr preferRelativeResize="0"/>
            <p:nvPr/>
          </p:nvPicPr>
          <p:blipFill rotWithShape="1">
            <a:blip r:embed="rId6">
              <a:alphaModFix/>
            </a:blip>
            <a:srcRect/>
            <a:stretch/>
          </p:blipFill>
          <p:spPr>
            <a:xfrm>
              <a:off x="6448300" y="1650350"/>
              <a:ext cx="2174938" cy="1152250"/>
            </a:xfrm>
            <a:prstGeom prst="rect">
              <a:avLst/>
            </a:prstGeom>
            <a:noFill/>
            <a:ln>
              <a:noFill/>
            </a:ln>
          </p:spPr>
        </p:pic>
        <p:sp>
          <p:nvSpPr>
            <p:cNvPr id="254" name="Google Shape;254;p27"/>
            <p:cNvSpPr txBox="1"/>
            <p:nvPr/>
          </p:nvSpPr>
          <p:spPr>
            <a:xfrm>
              <a:off x="6734050" y="1637925"/>
              <a:ext cx="1627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Open Sans"/>
                  <a:ea typeface="Open Sans"/>
                  <a:cs typeface="Open Sans"/>
                  <a:sym typeface="Open Sans"/>
                </a:rPr>
                <a:t>找素材</a:t>
              </a:r>
              <a:endParaRPr sz="1400" b="1" i="0" u="none" strike="noStrike" cap="none">
                <a:solidFill>
                  <a:srgbClr val="FFFFFF"/>
                </a:solidFill>
                <a:latin typeface="Open Sans"/>
                <a:ea typeface="Open Sans"/>
                <a:cs typeface="Open Sans"/>
                <a:sym typeface="Open Sans"/>
              </a:endParaRPr>
            </a:p>
          </p:txBody>
        </p:sp>
        <p:sp>
          <p:nvSpPr>
            <p:cNvPr id="255" name="Google Shape;255;p27"/>
            <p:cNvSpPr/>
            <p:nvPr/>
          </p:nvSpPr>
          <p:spPr>
            <a:xfrm>
              <a:off x="8061625" y="1975800"/>
              <a:ext cx="452700" cy="435300"/>
            </a:xfrm>
            <a:prstGeom prst="flowChartDelay">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56" name="Google Shape;256;p27"/>
            <p:cNvSpPr/>
            <p:nvPr/>
          </p:nvSpPr>
          <p:spPr>
            <a:xfrm flipH="1">
              <a:off x="6544225" y="1975813"/>
              <a:ext cx="452700" cy="435300"/>
            </a:xfrm>
            <a:prstGeom prst="flowChartDelay">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57" name="Google Shape;257;p27"/>
            <p:cNvSpPr/>
            <p:nvPr/>
          </p:nvSpPr>
          <p:spPr>
            <a:xfrm>
              <a:off x="6940725" y="1975813"/>
              <a:ext cx="1297800" cy="435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58" name="Google Shape;258;p27"/>
            <p:cNvSpPr/>
            <p:nvPr/>
          </p:nvSpPr>
          <p:spPr>
            <a:xfrm>
              <a:off x="8184425" y="2073238"/>
              <a:ext cx="177000" cy="183300"/>
            </a:xfrm>
            <a:prstGeom prst="ellipse">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cxnSp>
          <p:nvCxnSpPr>
            <p:cNvPr id="259" name="Google Shape;259;p27"/>
            <p:cNvCxnSpPr>
              <a:stCxn id="258" idx="5"/>
            </p:cNvCxnSpPr>
            <p:nvPr/>
          </p:nvCxnSpPr>
          <p:spPr>
            <a:xfrm>
              <a:off x="8335504" y="2229694"/>
              <a:ext cx="82500" cy="84000"/>
            </a:xfrm>
            <a:prstGeom prst="straightConnector1">
              <a:avLst/>
            </a:prstGeom>
            <a:noFill/>
            <a:ln w="28575" cap="flat" cmpd="sng">
              <a:solidFill>
                <a:srgbClr val="000000"/>
              </a:solidFill>
              <a:prstDash val="solid"/>
              <a:round/>
              <a:headEnd type="none" w="sm" len="sm"/>
              <a:tailEnd type="none" w="sm" len="sm"/>
            </a:ln>
          </p:spPr>
        </p:cxnSp>
        <p:sp>
          <p:nvSpPr>
            <p:cNvPr id="260" name="Google Shape;260;p27"/>
            <p:cNvSpPr txBox="1"/>
            <p:nvPr/>
          </p:nvSpPr>
          <p:spPr>
            <a:xfrm>
              <a:off x="6569423" y="2008200"/>
              <a:ext cx="2112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BiauKai"/>
                  <a:ea typeface="BiauKai"/>
                  <a:cs typeface="BiauKai"/>
                  <a:sym typeface="BiauKai"/>
                </a:rPr>
                <a:t>淡水十三行博物館 </a:t>
              </a:r>
              <a:endParaRPr sz="1400" b="0" i="0" u="none" strike="noStrike" cap="none">
                <a:solidFill>
                  <a:srgbClr val="0000FF"/>
                </a:solidFill>
                <a:latin typeface="BiauKai"/>
                <a:ea typeface="BiauKai"/>
                <a:cs typeface="BiauKai"/>
                <a:sym typeface="BiauKai"/>
              </a:endParaRPr>
            </a:p>
          </p:txBody>
        </p:sp>
        <p:pic>
          <p:nvPicPr>
            <p:cNvPr id="261" name="Google Shape;261;p27"/>
            <p:cNvPicPr preferRelativeResize="0"/>
            <p:nvPr/>
          </p:nvPicPr>
          <p:blipFill rotWithShape="1">
            <a:blip r:embed="rId7">
              <a:alphaModFix/>
            </a:blip>
            <a:srcRect/>
            <a:stretch/>
          </p:blipFill>
          <p:spPr>
            <a:xfrm>
              <a:off x="6448300" y="2442975"/>
              <a:ext cx="2174950" cy="359625"/>
            </a:xfrm>
            <a:prstGeom prst="rect">
              <a:avLst/>
            </a:prstGeom>
            <a:noFill/>
            <a:ln>
              <a:noFill/>
            </a:ln>
          </p:spPr>
        </p:pic>
        <p:sp>
          <p:nvSpPr>
            <p:cNvPr id="262" name="Google Shape;262;p27"/>
            <p:cNvSpPr/>
            <p:nvPr/>
          </p:nvSpPr>
          <p:spPr>
            <a:xfrm>
              <a:off x="6448275" y="2744988"/>
              <a:ext cx="2175000" cy="400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63" name="Google Shape;263;p27"/>
            <p:cNvSpPr txBox="1"/>
            <p:nvPr/>
          </p:nvSpPr>
          <p:spPr>
            <a:xfrm>
              <a:off x="6412325" y="2728375"/>
              <a:ext cx="2423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000000"/>
                  </a:solidFill>
                  <a:latin typeface="Open Sans"/>
                  <a:ea typeface="Open Sans"/>
                  <a:cs typeface="Open Sans"/>
                  <a:sym typeface="Open Sans"/>
                </a:rPr>
                <a:t>查詢結果</a:t>
              </a:r>
              <a:r>
                <a:rPr lang="en-US" sz="1700" b="1" i="0" u="none" strike="noStrike" cap="none" dirty="0">
                  <a:solidFill>
                    <a:srgbClr val="FF0000"/>
                  </a:solidFill>
                  <a:latin typeface="Open Sans"/>
                  <a:ea typeface="Open Sans"/>
                  <a:cs typeface="Open Sans"/>
                  <a:sym typeface="Open Sans"/>
                </a:rPr>
                <a:t>0筆</a:t>
              </a:r>
              <a:r>
                <a:rPr lang="en-US" sz="600" b="1" i="0" u="none" strike="noStrike" cap="none" dirty="0">
                  <a:solidFill>
                    <a:srgbClr val="000000"/>
                  </a:solidFill>
                  <a:latin typeface="Open Sans"/>
                  <a:ea typeface="Open Sans"/>
                  <a:cs typeface="Open Sans"/>
                  <a:sym typeface="Open Sans"/>
                </a:rPr>
                <a:t>含時間紀錄0筆 含空間紀錄0筆</a:t>
              </a:r>
              <a:endParaRPr sz="600" b="1" i="0" u="none" strike="noStrike" cap="none" dirty="0">
                <a:solidFill>
                  <a:srgbClr val="000000"/>
                </a:solidFill>
                <a:latin typeface="Open Sans"/>
                <a:ea typeface="Open Sans"/>
                <a:cs typeface="Open Sans"/>
                <a:sym typeface="Open Sans"/>
              </a:endParaRPr>
            </a:p>
          </p:txBody>
        </p:sp>
      </p:grpSp>
      <p:sp>
        <p:nvSpPr>
          <p:cNvPr id="264" name="Google Shape;264;p27"/>
          <p:cNvSpPr txBox="1"/>
          <p:nvPr/>
        </p:nvSpPr>
        <p:spPr>
          <a:xfrm>
            <a:off x="1610588" y="4727698"/>
            <a:ext cx="6855073" cy="249296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(一) </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搜尋系統不了解問句中的主題</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GT搜尋法</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endParaRPr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800"/>
              <a:buFont typeface="Arial"/>
              <a:buNone/>
            </a:pP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(二) </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搜尋系統無法處理不精準的查詢文字</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FW搜尋法</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endParaRPr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3600"/>
              <a:buFont typeface="Arial"/>
              <a:buNone/>
            </a:pP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(三) </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使用者無法針對特定主題進行衍生查詢</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r>
              <a:rPr lang="en-US" sz="2000" b="1"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ST搜尋法</a:t>
            </a:r>
            <a:r>
              <a:rPr lang="en-US"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rPr>
              <a:t>)</a:t>
            </a:r>
            <a:endParaRPr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200"/>
              <a:buFont typeface="Arial"/>
              <a:buNone/>
            </a:pPr>
            <a:endParaRPr sz="2000" b="1"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200"/>
              <a:buFont typeface="Arial"/>
              <a:buNone/>
            </a:pPr>
            <a:endParaRPr sz="20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endParaRPr>
          </a:p>
        </p:txBody>
      </p:sp>
      <p:pic>
        <p:nvPicPr>
          <p:cNvPr id="44" name="圖片 43">
            <a:extLst>
              <a:ext uri="{FF2B5EF4-FFF2-40B4-BE49-F238E27FC236}">
                <a16:creationId xmlns:a16="http://schemas.microsoft.com/office/drawing/2014/main" id="{B6E99DD4-7150-49C5-8DE1-1CF6BEB5C1E6}"/>
              </a:ext>
            </a:extLst>
          </p:cNvPr>
          <p:cNvPicPr>
            <a:picLocks noChangeAspect="1"/>
          </p:cNvPicPr>
          <p:nvPr/>
        </p:nvPicPr>
        <p:blipFill rotWithShape="1">
          <a:blip r:embed="rId8"/>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p:nvPr/>
        </p:nvSpPr>
        <p:spPr>
          <a:xfrm>
            <a:off x="501262" y="1262567"/>
            <a:ext cx="8356235" cy="4554300"/>
          </a:xfrm>
          <a:prstGeom prst="rect">
            <a:avLst/>
          </a:prstGeom>
          <a:noFill/>
          <a:ln w="9525" cap="flat" cmpd="sng">
            <a:solidFill>
              <a:srgbClr val="EF6C00"/>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270" name="Google Shape;270;p28"/>
          <p:cNvSpPr/>
          <p:nvPr/>
        </p:nvSpPr>
        <p:spPr>
          <a:xfrm>
            <a:off x="5735200" y="1547775"/>
            <a:ext cx="1410600" cy="396676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pic>
        <p:nvPicPr>
          <p:cNvPr id="274" name="Google Shape;274;p28"/>
          <p:cNvPicPr preferRelativeResize="0"/>
          <p:nvPr/>
        </p:nvPicPr>
        <p:blipFill rotWithShape="1">
          <a:blip r:embed="rId3">
            <a:alphaModFix/>
          </a:blip>
          <a:srcRect/>
          <a:stretch/>
        </p:blipFill>
        <p:spPr>
          <a:xfrm>
            <a:off x="4320340" y="2591324"/>
            <a:ext cx="627225" cy="949567"/>
          </a:xfrm>
          <a:prstGeom prst="rect">
            <a:avLst/>
          </a:prstGeom>
          <a:noFill/>
          <a:ln>
            <a:noFill/>
          </a:ln>
        </p:spPr>
      </p:pic>
      <p:sp>
        <p:nvSpPr>
          <p:cNvPr id="275" name="Google Shape;275;p28"/>
          <p:cNvSpPr/>
          <p:nvPr/>
        </p:nvSpPr>
        <p:spPr>
          <a:xfrm rot="2718871">
            <a:off x="1671571" y="2955332"/>
            <a:ext cx="463728" cy="502491"/>
          </a:xfrm>
          <a:custGeom>
            <a:avLst/>
            <a:gdLst/>
            <a:ahLst/>
            <a:cxnLst/>
            <a:rect l="l" t="t" r="r" b="b"/>
            <a:pathLst>
              <a:path w="120000" h="120000" extrusionOk="0">
                <a:moveTo>
                  <a:pt x="0" y="120000"/>
                </a:moveTo>
                <a:quadBezTo>
                  <a:pt x="20000" y="40000"/>
                  <a:pt x="90000" y="14937"/>
                </a:quadBezTo>
                <a:lnTo>
                  <a:pt x="88310" y="0"/>
                </a:lnTo>
                <a:lnTo>
                  <a:pt x="120000" y="23937"/>
                </a:lnTo>
                <a:lnTo>
                  <a:pt x="95085" y="59873"/>
                </a:lnTo>
                <a:lnTo>
                  <a:pt x="93395"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28"/>
          <p:cNvSpPr/>
          <p:nvPr/>
        </p:nvSpPr>
        <p:spPr>
          <a:xfrm rot="2718871">
            <a:off x="3595477" y="2768141"/>
            <a:ext cx="463728" cy="502491"/>
          </a:xfrm>
          <a:custGeom>
            <a:avLst/>
            <a:gdLst/>
            <a:ahLst/>
            <a:cxnLst/>
            <a:rect l="l" t="t" r="r" b="b"/>
            <a:pathLst>
              <a:path w="120000" h="120000" extrusionOk="0">
                <a:moveTo>
                  <a:pt x="0" y="120000"/>
                </a:moveTo>
                <a:quadBezTo>
                  <a:pt x="20000" y="40000"/>
                  <a:pt x="90000" y="14937"/>
                </a:quadBezTo>
                <a:lnTo>
                  <a:pt x="88310" y="0"/>
                </a:lnTo>
                <a:lnTo>
                  <a:pt x="120000" y="23937"/>
                </a:lnTo>
                <a:lnTo>
                  <a:pt x="95085" y="59873"/>
                </a:lnTo>
                <a:lnTo>
                  <a:pt x="93395"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28"/>
          <p:cNvSpPr txBox="1"/>
          <p:nvPr/>
        </p:nvSpPr>
        <p:spPr>
          <a:xfrm>
            <a:off x="1398575" y="1911933"/>
            <a:ext cx="11043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語音</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轉</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文字</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78" name="Google Shape;278;p28"/>
          <p:cNvSpPr/>
          <p:nvPr/>
        </p:nvSpPr>
        <p:spPr>
          <a:xfrm rot="2461962">
            <a:off x="5181134" y="2760244"/>
            <a:ext cx="453777" cy="510780"/>
          </a:xfrm>
          <a:custGeom>
            <a:avLst/>
            <a:gdLst/>
            <a:ahLst/>
            <a:cxnLst/>
            <a:rect l="l" t="t" r="r" b="b"/>
            <a:pathLst>
              <a:path w="120000" h="120000" extrusionOk="0">
                <a:moveTo>
                  <a:pt x="0" y="120000"/>
                </a:moveTo>
                <a:quadBezTo>
                  <a:pt x="20000" y="40000"/>
                  <a:pt x="90000" y="14921"/>
                </a:quadBezTo>
                <a:lnTo>
                  <a:pt x="88310" y="0"/>
                </a:lnTo>
                <a:lnTo>
                  <a:pt x="120000" y="23921"/>
                </a:lnTo>
                <a:lnTo>
                  <a:pt x="95088" y="59842"/>
                </a:lnTo>
                <a:lnTo>
                  <a:pt x="93398" y="44921"/>
                </a:lnTo>
                <a:quadBezTo>
                  <a:pt x="30000" y="54921"/>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28"/>
          <p:cNvSpPr txBox="1"/>
          <p:nvPr/>
        </p:nvSpPr>
        <p:spPr>
          <a:xfrm>
            <a:off x="3850892" y="3524350"/>
            <a:ext cx="144541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網頁伺服器</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80" name="Google Shape;280;p28"/>
          <p:cNvSpPr/>
          <p:nvPr/>
        </p:nvSpPr>
        <p:spPr>
          <a:xfrm rot="-7273858">
            <a:off x="3555190" y="3166992"/>
            <a:ext cx="496442" cy="469998"/>
          </a:xfrm>
          <a:custGeom>
            <a:avLst/>
            <a:gdLst/>
            <a:ahLst/>
            <a:cxnLst/>
            <a:rect l="l" t="t" r="r" b="b"/>
            <a:pathLst>
              <a:path w="120000" h="120000" extrusionOk="0">
                <a:moveTo>
                  <a:pt x="0" y="120000"/>
                </a:moveTo>
                <a:quadBezTo>
                  <a:pt x="20000" y="40000"/>
                  <a:pt x="90000" y="14937"/>
                </a:quadBezTo>
                <a:lnTo>
                  <a:pt x="88310" y="0"/>
                </a:lnTo>
                <a:lnTo>
                  <a:pt x="120000" y="23937"/>
                </a:lnTo>
                <a:lnTo>
                  <a:pt x="95085" y="59874"/>
                </a:lnTo>
                <a:lnTo>
                  <a:pt x="93394"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28"/>
          <p:cNvSpPr/>
          <p:nvPr/>
        </p:nvSpPr>
        <p:spPr>
          <a:xfrm rot="-7851233">
            <a:off x="5111122" y="3096446"/>
            <a:ext cx="472382" cy="493772"/>
          </a:xfrm>
          <a:custGeom>
            <a:avLst/>
            <a:gdLst/>
            <a:ahLst/>
            <a:cxnLst/>
            <a:rect l="l" t="t" r="r" b="b"/>
            <a:pathLst>
              <a:path w="120000" h="120000" extrusionOk="0">
                <a:moveTo>
                  <a:pt x="0" y="120000"/>
                </a:moveTo>
                <a:quadBezTo>
                  <a:pt x="20000" y="40000"/>
                  <a:pt x="90000" y="14930"/>
                </a:quadBezTo>
                <a:lnTo>
                  <a:pt x="88310" y="0"/>
                </a:lnTo>
                <a:lnTo>
                  <a:pt x="120000" y="23930"/>
                </a:lnTo>
                <a:lnTo>
                  <a:pt x="95086" y="59860"/>
                </a:lnTo>
                <a:lnTo>
                  <a:pt x="93396" y="44930"/>
                </a:lnTo>
                <a:quadBezTo>
                  <a:pt x="30000" y="54930"/>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82" name="Google Shape;282;p28" descr="Flask - 維基百科，自由的百科全書"/>
          <p:cNvPicPr preferRelativeResize="0"/>
          <p:nvPr/>
        </p:nvPicPr>
        <p:blipFill rotWithShape="1">
          <a:blip r:embed="rId4">
            <a:alphaModFix/>
          </a:blip>
          <a:srcRect/>
          <a:stretch/>
        </p:blipFill>
        <p:spPr>
          <a:xfrm rot="-1885923">
            <a:off x="4439915" y="2682414"/>
            <a:ext cx="331872" cy="129983"/>
          </a:xfrm>
          <a:prstGeom prst="rect">
            <a:avLst/>
          </a:prstGeom>
          <a:noFill/>
          <a:ln>
            <a:noFill/>
          </a:ln>
        </p:spPr>
      </p:pic>
      <p:sp>
        <p:nvSpPr>
          <p:cNvPr id="283" name="Google Shape;283;p28"/>
          <p:cNvSpPr txBox="1"/>
          <p:nvPr/>
        </p:nvSpPr>
        <p:spPr>
          <a:xfrm>
            <a:off x="2302923" y="3637267"/>
            <a:ext cx="12114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系統網頁</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84" name="Google Shape;284;p28"/>
          <p:cNvSpPr txBox="1"/>
          <p:nvPr/>
        </p:nvSpPr>
        <p:spPr>
          <a:xfrm>
            <a:off x="492750" y="3390333"/>
            <a:ext cx="14991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文字</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語音</a:t>
            </a:r>
            <a:endPar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6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輸入</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85" name="Google Shape;285;p28"/>
          <p:cNvSpPr txBox="1"/>
          <p:nvPr/>
        </p:nvSpPr>
        <p:spPr>
          <a:xfrm>
            <a:off x="5661632" y="3324167"/>
            <a:ext cx="16029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FW搜尋法</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86" name="Google Shape;286;p28"/>
          <p:cNvSpPr txBox="1"/>
          <p:nvPr/>
        </p:nvSpPr>
        <p:spPr>
          <a:xfrm>
            <a:off x="5554296" y="4848590"/>
            <a:ext cx="1772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ST搜尋法</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87" name="Google Shape;287;p28"/>
          <p:cNvSpPr txBox="1"/>
          <p:nvPr/>
        </p:nvSpPr>
        <p:spPr>
          <a:xfrm>
            <a:off x="3039801" y="1303196"/>
            <a:ext cx="905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2000" b="0"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前端</a:t>
            </a:r>
            <a:endParaRPr sz="2000" b="0"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p:txBody>
      </p:sp>
      <p:sp>
        <p:nvSpPr>
          <p:cNvPr id="288" name="Google Shape;288;p28"/>
          <p:cNvSpPr txBox="1"/>
          <p:nvPr/>
        </p:nvSpPr>
        <p:spPr>
          <a:xfrm>
            <a:off x="3875530" y="1303196"/>
            <a:ext cx="905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2000" b="0" i="0" u="none" strike="noStrike" cap="none" dirty="0" err="1">
                <a:solidFill>
                  <a:srgbClr val="EF6C00"/>
                </a:solidFill>
                <a:latin typeface="標楷體" panose="03000509000000000000" pitchFamily="65" charset="-120"/>
                <a:ea typeface="標楷體" panose="03000509000000000000" pitchFamily="65" charset="-120"/>
                <a:cs typeface="BiauKai"/>
                <a:sym typeface="BiauKai"/>
              </a:rPr>
              <a:t>後端</a:t>
            </a:r>
            <a:endParaRPr sz="2000" b="0" i="0" u="none" strike="noStrike" cap="none" dirty="0">
              <a:solidFill>
                <a:srgbClr val="EF6C00"/>
              </a:solidFill>
              <a:latin typeface="標楷體" panose="03000509000000000000" pitchFamily="65" charset="-120"/>
              <a:ea typeface="標楷體" panose="03000509000000000000" pitchFamily="65" charset="-120"/>
              <a:cs typeface="BiauKai"/>
              <a:sym typeface="BiauKai"/>
            </a:endParaRPr>
          </a:p>
        </p:txBody>
      </p:sp>
      <p:sp>
        <p:nvSpPr>
          <p:cNvPr id="289" name="Google Shape;289;p28"/>
          <p:cNvSpPr txBox="1">
            <a:spLocks noGrp="1"/>
          </p:cNvSpPr>
          <p:nvPr>
            <p:ph type="title"/>
          </p:nvPr>
        </p:nvSpPr>
        <p:spPr>
          <a:xfrm>
            <a:off x="1248554" y="62028"/>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3761"/>
              <a:buFont typeface="Arial"/>
              <a:buNone/>
            </a:pPr>
            <a:r>
              <a:rPr lang="en-US" sz="4000" dirty="0" err="1">
                <a:cs typeface="BiauKai"/>
                <a:sym typeface="BiauKai"/>
              </a:rPr>
              <a:t>專案系統架構</a:t>
            </a:r>
            <a:endParaRPr sz="4000" dirty="0">
              <a:solidFill>
                <a:srgbClr val="EF6C00"/>
              </a:solidFill>
            </a:endParaRPr>
          </a:p>
        </p:txBody>
      </p:sp>
      <p:cxnSp>
        <p:nvCxnSpPr>
          <p:cNvPr id="290" name="Google Shape;290;p28"/>
          <p:cNvCxnSpPr/>
          <p:nvPr/>
        </p:nvCxnSpPr>
        <p:spPr>
          <a:xfrm flipH="1">
            <a:off x="3840225" y="1262567"/>
            <a:ext cx="14400" cy="4554300"/>
          </a:xfrm>
          <a:prstGeom prst="straightConnector1">
            <a:avLst/>
          </a:prstGeom>
          <a:noFill/>
          <a:ln w="9525" cap="flat" cmpd="sng">
            <a:solidFill>
              <a:srgbClr val="EF6C00"/>
            </a:solidFill>
            <a:prstDash val="lgDash"/>
            <a:round/>
            <a:headEnd type="none" w="sm" len="sm"/>
            <a:tailEnd type="none" w="sm" len="sm"/>
          </a:ln>
        </p:spPr>
      </p:cxnSp>
      <p:sp>
        <p:nvSpPr>
          <p:cNvPr id="291" name="Google Shape;291;p28"/>
          <p:cNvSpPr txBox="1"/>
          <p:nvPr/>
        </p:nvSpPr>
        <p:spPr>
          <a:xfrm>
            <a:off x="7659709" y="3605702"/>
            <a:ext cx="1211400"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文化部</a:t>
            </a:r>
            <a:endPar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5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文化記憶資料庫</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292" name="Google Shape;292;p28"/>
          <p:cNvPicPr preferRelativeResize="0"/>
          <p:nvPr/>
        </p:nvPicPr>
        <p:blipFill rotWithShape="1">
          <a:blip r:embed="rId5">
            <a:alphaModFix/>
          </a:blip>
          <a:srcRect l="3353" t="10071"/>
          <a:stretch/>
        </p:blipFill>
        <p:spPr>
          <a:xfrm>
            <a:off x="5959398" y="3967701"/>
            <a:ext cx="941566" cy="974464"/>
          </a:xfrm>
          <a:prstGeom prst="rect">
            <a:avLst/>
          </a:prstGeom>
          <a:noFill/>
          <a:ln>
            <a:noFill/>
          </a:ln>
        </p:spPr>
      </p:pic>
      <p:sp>
        <p:nvSpPr>
          <p:cNvPr id="293" name="Google Shape;293;p28"/>
          <p:cNvSpPr/>
          <p:nvPr/>
        </p:nvSpPr>
        <p:spPr>
          <a:xfrm rot="2718871">
            <a:off x="7253077" y="2768141"/>
            <a:ext cx="463728" cy="502491"/>
          </a:xfrm>
          <a:custGeom>
            <a:avLst/>
            <a:gdLst/>
            <a:ahLst/>
            <a:cxnLst/>
            <a:rect l="l" t="t" r="r" b="b"/>
            <a:pathLst>
              <a:path w="120000" h="120000" extrusionOk="0">
                <a:moveTo>
                  <a:pt x="0" y="120000"/>
                </a:moveTo>
                <a:quadBezTo>
                  <a:pt x="20000" y="40000"/>
                  <a:pt x="90000" y="14937"/>
                </a:quadBezTo>
                <a:lnTo>
                  <a:pt x="88310" y="0"/>
                </a:lnTo>
                <a:lnTo>
                  <a:pt x="120000" y="23937"/>
                </a:lnTo>
                <a:lnTo>
                  <a:pt x="95085" y="59873"/>
                </a:lnTo>
                <a:lnTo>
                  <a:pt x="93395"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8"/>
          <p:cNvSpPr/>
          <p:nvPr/>
        </p:nvSpPr>
        <p:spPr>
          <a:xfrm rot="-7273858">
            <a:off x="7212790" y="3166992"/>
            <a:ext cx="496442" cy="469998"/>
          </a:xfrm>
          <a:custGeom>
            <a:avLst/>
            <a:gdLst/>
            <a:ahLst/>
            <a:cxnLst/>
            <a:rect l="l" t="t" r="r" b="b"/>
            <a:pathLst>
              <a:path w="120000" h="120000" extrusionOk="0">
                <a:moveTo>
                  <a:pt x="0" y="120000"/>
                </a:moveTo>
                <a:quadBezTo>
                  <a:pt x="20000" y="40000"/>
                  <a:pt x="90000" y="14937"/>
                </a:quadBezTo>
                <a:lnTo>
                  <a:pt x="88310" y="0"/>
                </a:lnTo>
                <a:lnTo>
                  <a:pt x="120000" y="23937"/>
                </a:lnTo>
                <a:lnTo>
                  <a:pt x="95085" y="59874"/>
                </a:lnTo>
                <a:lnTo>
                  <a:pt x="93394"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28"/>
          <p:cNvSpPr txBox="1"/>
          <p:nvPr/>
        </p:nvSpPr>
        <p:spPr>
          <a:xfrm rot="4462">
            <a:off x="4953139" y="2287848"/>
            <a:ext cx="92460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傳送</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96" name="Google Shape;296;p28"/>
          <p:cNvSpPr txBox="1"/>
          <p:nvPr/>
        </p:nvSpPr>
        <p:spPr>
          <a:xfrm rot="4460">
            <a:off x="7028606" y="2406679"/>
            <a:ext cx="92490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傳送</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97" name="Google Shape;297;p28"/>
          <p:cNvSpPr txBox="1"/>
          <p:nvPr/>
        </p:nvSpPr>
        <p:spPr>
          <a:xfrm rot="4460">
            <a:off x="7028606" y="3625879"/>
            <a:ext cx="92490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回傳</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298" name="Google Shape;298;p28"/>
          <p:cNvSpPr txBox="1"/>
          <p:nvPr/>
        </p:nvSpPr>
        <p:spPr>
          <a:xfrm rot="4460">
            <a:off x="4979200" y="3492819"/>
            <a:ext cx="92490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回傳</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299" name="Google Shape;299;p28"/>
          <p:cNvPicPr preferRelativeResize="0"/>
          <p:nvPr/>
        </p:nvPicPr>
        <p:blipFill rotWithShape="1">
          <a:blip r:embed="rId6">
            <a:alphaModFix/>
          </a:blip>
          <a:srcRect/>
          <a:stretch/>
        </p:blipFill>
        <p:spPr>
          <a:xfrm>
            <a:off x="7905548" y="2776570"/>
            <a:ext cx="683361" cy="798641"/>
          </a:xfrm>
          <a:prstGeom prst="rect">
            <a:avLst/>
          </a:prstGeom>
          <a:noFill/>
          <a:ln>
            <a:noFill/>
          </a:ln>
        </p:spPr>
      </p:pic>
      <p:pic>
        <p:nvPicPr>
          <p:cNvPr id="300" name="Google Shape;300;p28"/>
          <p:cNvPicPr preferRelativeResize="0"/>
          <p:nvPr/>
        </p:nvPicPr>
        <p:blipFill rotWithShape="1">
          <a:blip r:embed="rId7">
            <a:alphaModFix/>
          </a:blip>
          <a:srcRect/>
          <a:stretch/>
        </p:blipFill>
        <p:spPr>
          <a:xfrm>
            <a:off x="888550" y="2377305"/>
            <a:ext cx="707400" cy="707400"/>
          </a:xfrm>
          <a:prstGeom prst="rect">
            <a:avLst/>
          </a:prstGeom>
          <a:noFill/>
          <a:ln>
            <a:noFill/>
          </a:ln>
        </p:spPr>
      </p:pic>
      <p:pic>
        <p:nvPicPr>
          <p:cNvPr id="301" name="Google Shape;301;p28"/>
          <p:cNvPicPr preferRelativeResize="0"/>
          <p:nvPr/>
        </p:nvPicPr>
        <p:blipFill rotWithShape="1">
          <a:blip r:embed="rId8">
            <a:alphaModFix/>
          </a:blip>
          <a:srcRect l="19341" r="19696" b="8282"/>
          <a:stretch/>
        </p:blipFill>
        <p:spPr>
          <a:xfrm>
            <a:off x="2310275" y="2609981"/>
            <a:ext cx="1211400" cy="989764"/>
          </a:xfrm>
          <a:prstGeom prst="rect">
            <a:avLst/>
          </a:prstGeom>
          <a:noFill/>
          <a:ln w="9525" cap="flat" cmpd="sng">
            <a:solidFill>
              <a:srgbClr val="000000"/>
            </a:solidFill>
            <a:prstDash val="solid"/>
            <a:round/>
            <a:headEnd type="none" w="sm" len="sm"/>
            <a:tailEnd type="none" w="sm" len="sm"/>
          </a:ln>
        </p:spPr>
      </p:pic>
      <p:pic>
        <p:nvPicPr>
          <p:cNvPr id="302" name="Google Shape;302;p28"/>
          <p:cNvPicPr preferRelativeResize="0"/>
          <p:nvPr/>
        </p:nvPicPr>
        <p:blipFill rotWithShape="1">
          <a:blip r:embed="rId9">
            <a:alphaModFix/>
          </a:blip>
          <a:srcRect/>
          <a:stretch/>
        </p:blipFill>
        <p:spPr>
          <a:xfrm>
            <a:off x="1428975" y="1550389"/>
            <a:ext cx="1161717" cy="326493"/>
          </a:xfrm>
          <a:prstGeom prst="rect">
            <a:avLst/>
          </a:prstGeom>
          <a:noFill/>
          <a:ln>
            <a:noFill/>
          </a:ln>
        </p:spPr>
      </p:pic>
      <p:sp>
        <p:nvSpPr>
          <p:cNvPr id="303" name="Google Shape;303;p28"/>
          <p:cNvSpPr txBox="1"/>
          <p:nvPr/>
        </p:nvSpPr>
        <p:spPr>
          <a:xfrm>
            <a:off x="5922450" y="2152826"/>
            <a:ext cx="1359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Times New Roman"/>
                <a:sym typeface="Times New Roman"/>
              </a:rPr>
              <a:t>GT搜尋法</a:t>
            </a:r>
            <a:endParaRPr sz="18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304" name="Google Shape;304;p28" descr="「GOOGLE」的圖片搜尋結果"/>
          <p:cNvPicPr preferRelativeResize="0"/>
          <p:nvPr/>
        </p:nvPicPr>
        <p:blipFill rotWithShape="1">
          <a:blip r:embed="rId10">
            <a:alphaModFix/>
          </a:blip>
          <a:srcRect/>
          <a:stretch/>
        </p:blipFill>
        <p:spPr>
          <a:xfrm>
            <a:off x="5872742" y="1752380"/>
            <a:ext cx="1135508" cy="383834"/>
          </a:xfrm>
          <a:prstGeom prst="rect">
            <a:avLst/>
          </a:prstGeom>
          <a:noFill/>
          <a:ln>
            <a:noFill/>
          </a:ln>
        </p:spPr>
      </p:pic>
      <p:sp>
        <p:nvSpPr>
          <p:cNvPr id="305" name="Google Shape;305;p28"/>
          <p:cNvSpPr txBox="1"/>
          <p:nvPr/>
        </p:nvSpPr>
        <p:spPr>
          <a:xfrm>
            <a:off x="3703101" y="2967936"/>
            <a:ext cx="5509500"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2000" b="1" i="0" u="none" strike="noStrike" cap="none" dirty="0" err="1">
                <a:solidFill>
                  <a:srgbClr val="000000"/>
                </a:solidFill>
                <a:latin typeface="Impact"/>
                <a:ea typeface="Impact"/>
                <a:cs typeface="Impact"/>
                <a:sym typeface="Impact"/>
              </a:rPr>
              <a:t>FuzzyWuzzy</a:t>
            </a:r>
            <a:endParaRPr sz="2000" b="0" i="0" u="none" strike="noStrike" cap="none" dirty="0">
              <a:solidFill>
                <a:srgbClr val="000000"/>
              </a:solidFill>
              <a:latin typeface="Open Sans"/>
              <a:ea typeface="Open Sans"/>
              <a:cs typeface="Open Sans"/>
              <a:sym typeface="Open Sans"/>
            </a:endParaRPr>
          </a:p>
        </p:txBody>
      </p:sp>
      <p:pic>
        <p:nvPicPr>
          <p:cNvPr id="39" name="圖片 38">
            <a:extLst>
              <a:ext uri="{FF2B5EF4-FFF2-40B4-BE49-F238E27FC236}">
                <a16:creationId xmlns:a16="http://schemas.microsoft.com/office/drawing/2014/main" id="{55F2F469-478C-4023-AD4F-E866DC71F126}"/>
              </a:ext>
            </a:extLst>
          </p:cNvPr>
          <p:cNvPicPr>
            <a:picLocks noChangeAspect="1"/>
          </p:cNvPicPr>
          <p:nvPr/>
        </p:nvPicPr>
        <p:blipFill rotWithShape="1">
          <a:blip r:embed="rId11"/>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title"/>
          </p:nvPr>
        </p:nvSpPr>
        <p:spPr>
          <a:xfrm>
            <a:off x="1248554" y="90164"/>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000" dirty="0" err="1">
                <a:cs typeface="BiauKai"/>
                <a:sym typeface="BiauKai"/>
              </a:rPr>
              <a:t>GT搜尋法處理流程</a:t>
            </a:r>
            <a:endParaRPr sz="4000" dirty="0">
              <a:solidFill>
                <a:srgbClr val="EF6C00"/>
              </a:solidFill>
              <a:cs typeface="BiauKai"/>
              <a:sym typeface="BiauKai"/>
            </a:endParaRPr>
          </a:p>
        </p:txBody>
      </p:sp>
      <p:sp>
        <p:nvSpPr>
          <p:cNvPr id="313" name="Google Shape;313;p29"/>
          <p:cNvSpPr txBox="1"/>
          <p:nvPr/>
        </p:nvSpPr>
        <p:spPr>
          <a:xfrm>
            <a:off x="7745875" y="802833"/>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315" name="Google Shape;315;p29"/>
          <p:cNvSpPr txBox="1"/>
          <p:nvPr/>
        </p:nvSpPr>
        <p:spPr>
          <a:xfrm>
            <a:off x="5280600" y="5860000"/>
            <a:ext cx="151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iauKai"/>
              <a:ea typeface="BiauKai"/>
              <a:cs typeface="BiauKai"/>
              <a:sym typeface="BiauKai"/>
            </a:endParaRPr>
          </a:p>
        </p:txBody>
      </p:sp>
      <p:sp>
        <p:nvSpPr>
          <p:cNvPr id="316" name="Google Shape;316;p29"/>
          <p:cNvSpPr txBox="1"/>
          <p:nvPr/>
        </p:nvSpPr>
        <p:spPr>
          <a:xfrm>
            <a:off x="2252713" y="2612098"/>
            <a:ext cx="123576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詞性分析</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17" name="Google Shape;317;p29"/>
          <p:cNvSpPr txBox="1"/>
          <p:nvPr/>
        </p:nvSpPr>
        <p:spPr>
          <a:xfrm>
            <a:off x="735400" y="2636346"/>
            <a:ext cx="14493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查詢問句</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318" name="Google Shape;318;p29"/>
          <p:cNvPicPr preferRelativeResize="0"/>
          <p:nvPr/>
        </p:nvPicPr>
        <p:blipFill rotWithShape="1">
          <a:blip r:embed="rId3">
            <a:alphaModFix/>
          </a:blip>
          <a:srcRect/>
          <a:stretch/>
        </p:blipFill>
        <p:spPr>
          <a:xfrm>
            <a:off x="755763" y="1739984"/>
            <a:ext cx="819300" cy="819300"/>
          </a:xfrm>
          <a:prstGeom prst="rect">
            <a:avLst/>
          </a:prstGeom>
          <a:noFill/>
          <a:ln>
            <a:noFill/>
          </a:ln>
        </p:spPr>
      </p:pic>
      <p:grpSp>
        <p:nvGrpSpPr>
          <p:cNvPr id="319" name="Google Shape;319;p29"/>
          <p:cNvGrpSpPr/>
          <p:nvPr/>
        </p:nvGrpSpPr>
        <p:grpSpPr>
          <a:xfrm>
            <a:off x="978968" y="1792672"/>
            <a:ext cx="525904" cy="562429"/>
            <a:chOff x="7940350" y="1845725"/>
            <a:chExt cx="567300" cy="568800"/>
          </a:xfrm>
        </p:grpSpPr>
        <p:sp>
          <p:nvSpPr>
            <p:cNvPr id="320" name="Google Shape;320;p29"/>
            <p:cNvSpPr/>
            <p:nvPr/>
          </p:nvSpPr>
          <p:spPr>
            <a:xfrm>
              <a:off x="7940350" y="1845725"/>
              <a:ext cx="567300" cy="568800"/>
            </a:xfrm>
            <a:prstGeom prst="ellipse">
              <a:avLst/>
            </a:prstGeom>
            <a:solidFill>
              <a:srgbClr val="6D9EEB"/>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21" name="Google Shape;321;p29"/>
            <p:cNvSpPr/>
            <p:nvPr/>
          </p:nvSpPr>
          <p:spPr>
            <a:xfrm>
              <a:off x="8030075" y="1933200"/>
              <a:ext cx="405300" cy="400200"/>
            </a:xfrm>
            <a:prstGeom prst="ellipse">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22" name="Google Shape;322;p29"/>
            <p:cNvSpPr txBox="1"/>
            <p:nvPr/>
          </p:nvSpPr>
          <p:spPr>
            <a:xfrm>
              <a:off x="8040024" y="1911986"/>
              <a:ext cx="440877" cy="43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Open Sans"/>
                  <a:ea typeface="Open Sans"/>
                  <a:cs typeface="Open Sans"/>
                  <a:sym typeface="Open Sans"/>
                </a:rPr>
                <a:t>W</a:t>
              </a:r>
              <a:endParaRPr sz="1600" b="1" i="0" u="none" strike="noStrike" cap="none" dirty="0">
                <a:solidFill>
                  <a:srgbClr val="000000"/>
                </a:solidFill>
                <a:latin typeface="Open Sans"/>
                <a:ea typeface="Open Sans"/>
                <a:cs typeface="Open Sans"/>
                <a:sym typeface="Open Sans"/>
              </a:endParaRPr>
            </a:p>
          </p:txBody>
        </p:sp>
      </p:grpSp>
      <p:sp>
        <p:nvSpPr>
          <p:cNvPr id="323" name="Google Shape;323;p29"/>
          <p:cNvSpPr/>
          <p:nvPr/>
        </p:nvSpPr>
        <p:spPr>
          <a:xfrm>
            <a:off x="2350518" y="2047941"/>
            <a:ext cx="942123" cy="60638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2800" b="1" i="0" u="none" strike="noStrike" cap="none" dirty="0">
                <a:solidFill>
                  <a:srgbClr val="FF0000"/>
                </a:solidFill>
                <a:latin typeface="標楷體" panose="03000509000000000000" pitchFamily="65" charset="-120"/>
                <a:ea typeface="標楷體" panose="03000509000000000000" pitchFamily="65" charset="-120"/>
                <a:cs typeface="Times New Roman"/>
                <a:sym typeface="Times New Roman"/>
              </a:rPr>
              <a:t>C</a:t>
            </a:r>
            <a:r>
              <a:rPr lang="en-US" sz="2800" b="1" i="0" u="none" strike="noStrike" cap="none" dirty="0">
                <a:solidFill>
                  <a:srgbClr val="00B050"/>
                </a:solidFill>
                <a:latin typeface="標楷體" panose="03000509000000000000" pitchFamily="65" charset="-120"/>
                <a:ea typeface="標楷體" panose="03000509000000000000" pitchFamily="65" charset="-120"/>
                <a:cs typeface="Times New Roman"/>
                <a:sym typeface="Times New Roman"/>
              </a:rPr>
              <a:t>K</a:t>
            </a:r>
            <a:r>
              <a:rPr lang="en-US" sz="2800" b="1" i="0" u="none" strike="noStrike" cap="none" dirty="0">
                <a:solidFill>
                  <a:srgbClr val="00B0F0"/>
                </a:solidFill>
                <a:latin typeface="標楷體" panose="03000509000000000000" pitchFamily="65" charset="-120"/>
                <a:ea typeface="標楷體" panose="03000509000000000000" pitchFamily="65" charset="-120"/>
                <a:cs typeface="Times New Roman"/>
                <a:sym typeface="Times New Roman"/>
              </a:rPr>
              <a:t>I</a:t>
            </a:r>
            <a:r>
              <a:rPr lang="en-US" sz="2800" b="1" i="0" u="none" strike="noStrike" cap="none" dirty="0">
                <a:solidFill>
                  <a:srgbClr val="7030A0"/>
                </a:solidFill>
                <a:latin typeface="標楷體" panose="03000509000000000000" pitchFamily="65" charset="-120"/>
                <a:ea typeface="標楷體" panose="03000509000000000000" pitchFamily="65" charset="-120"/>
                <a:cs typeface="Times New Roman"/>
                <a:sym typeface="Times New Roman"/>
              </a:rPr>
              <a:t>P</a:t>
            </a:r>
            <a:endParaRPr sz="28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24" name="Google Shape;324;p29"/>
          <p:cNvSpPr/>
          <p:nvPr/>
        </p:nvSpPr>
        <p:spPr>
          <a:xfrm rot="2571085">
            <a:off x="1765825" y="2023236"/>
            <a:ext cx="458315" cy="507481"/>
          </a:xfrm>
          <a:custGeom>
            <a:avLst/>
            <a:gdLst/>
            <a:ahLst/>
            <a:cxnLst/>
            <a:rect l="l" t="t" r="r" b="b"/>
            <a:pathLst>
              <a:path w="120000" h="120000" extrusionOk="0">
                <a:moveTo>
                  <a:pt x="0" y="120000"/>
                </a:moveTo>
                <a:quadBezTo>
                  <a:pt x="20000" y="40000"/>
                  <a:pt x="90000" y="14934"/>
                </a:quadBezTo>
                <a:lnTo>
                  <a:pt x="88310" y="0"/>
                </a:lnTo>
                <a:lnTo>
                  <a:pt x="120000" y="23934"/>
                </a:lnTo>
                <a:lnTo>
                  <a:pt x="95085" y="59867"/>
                </a:lnTo>
                <a:lnTo>
                  <a:pt x="93395" y="44934"/>
                </a:lnTo>
                <a:quadBezTo>
                  <a:pt x="30000" y="54934"/>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9"/>
          <p:cNvSpPr/>
          <p:nvPr/>
        </p:nvSpPr>
        <p:spPr>
          <a:xfrm>
            <a:off x="2738513" y="4308572"/>
            <a:ext cx="1561141" cy="203603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  查詢結果：</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文章1...</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文章2...</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文章3...</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300"/>
              <a:buFont typeface="Arial"/>
              <a:buNone/>
            </a:pPr>
            <a:r>
              <a:rPr lang="en-US" sz="1800" b="0" i="0" u="none" strike="noStrike" cap="none">
                <a:solidFill>
                  <a:srgbClr val="000000"/>
                </a:solidFill>
                <a:latin typeface="標楷體" panose="03000509000000000000" pitchFamily="65" charset="-120"/>
                <a:ea typeface="標楷體" panose="03000509000000000000" pitchFamily="65" charset="-120"/>
                <a:cs typeface="BiauKai"/>
                <a:sym typeface="BiauKai"/>
              </a:rPr>
              <a:t>文章N...</a:t>
            </a:r>
            <a:endParaRPr sz="1800" b="0" i="0" u="none" strike="noStrike" cap="none">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326" name="Google Shape;326;p29"/>
          <p:cNvPicPr preferRelativeResize="0"/>
          <p:nvPr/>
        </p:nvPicPr>
        <p:blipFill rotWithShape="1">
          <a:blip r:embed="rId4">
            <a:alphaModFix/>
          </a:blip>
          <a:srcRect/>
          <a:stretch/>
        </p:blipFill>
        <p:spPr>
          <a:xfrm>
            <a:off x="2470083" y="4140511"/>
            <a:ext cx="642573" cy="613815"/>
          </a:xfrm>
          <a:prstGeom prst="rect">
            <a:avLst/>
          </a:prstGeom>
          <a:noFill/>
          <a:ln>
            <a:noFill/>
          </a:ln>
        </p:spPr>
      </p:pic>
      <p:sp>
        <p:nvSpPr>
          <p:cNvPr id="327" name="Google Shape;327;p29"/>
          <p:cNvSpPr txBox="1"/>
          <p:nvPr/>
        </p:nvSpPr>
        <p:spPr>
          <a:xfrm>
            <a:off x="3943217" y="2617587"/>
            <a:ext cx="14493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NER實體標注</a:t>
            </a:r>
            <a:endParaRPr sz="180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endParaRPr sz="1800"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328" name="Google Shape;328;p29"/>
          <p:cNvPicPr preferRelativeResize="0"/>
          <p:nvPr/>
        </p:nvPicPr>
        <p:blipFill rotWithShape="1">
          <a:blip r:embed="rId5">
            <a:alphaModFix/>
          </a:blip>
          <a:srcRect/>
          <a:stretch/>
        </p:blipFill>
        <p:spPr>
          <a:xfrm>
            <a:off x="4024669" y="1835298"/>
            <a:ext cx="1323900" cy="741286"/>
          </a:xfrm>
          <a:prstGeom prst="rect">
            <a:avLst/>
          </a:prstGeom>
          <a:noFill/>
          <a:ln>
            <a:noFill/>
          </a:ln>
        </p:spPr>
      </p:pic>
      <p:sp>
        <p:nvSpPr>
          <p:cNvPr id="329" name="Google Shape;329;p29"/>
          <p:cNvSpPr txBox="1"/>
          <p:nvPr/>
        </p:nvSpPr>
        <p:spPr>
          <a:xfrm>
            <a:off x="6359729" y="2825442"/>
            <a:ext cx="1916648"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Googletrend搜尋</a:t>
            </a:r>
            <a:endParaRPr sz="1800" b="1"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endParaRPr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endParaRPr>
          </a:p>
        </p:txBody>
      </p:sp>
      <p:pic>
        <p:nvPicPr>
          <p:cNvPr id="330" name="Google Shape;330;p29"/>
          <p:cNvPicPr preferRelativeResize="0"/>
          <p:nvPr/>
        </p:nvPicPr>
        <p:blipFill rotWithShape="1">
          <a:blip r:embed="rId6">
            <a:alphaModFix/>
          </a:blip>
          <a:srcRect/>
          <a:stretch/>
        </p:blipFill>
        <p:spPr>
          <a:xfrm>
            <a:off x="6586250" y="1889992"/>
            <a:ext cx="1631874" cy="1036224"/>
          </a:xfrm>
          <a:prstGeom prst="rect">
            <a:avLst/>
          </a:prstGeom>
          <a:noFill/>
          <a:ln>
            <a:noFill/>
          </a:ln>
        </p:spPr>
      </p:pic>
      <p:sp>
        <p:nvSpPr>
          <p:cNvPr id="331" name="Google Shape;331;p29"/>
          <p:cNvSpPr txBox="1"/>
          <p:nvPr/>
        </p:nvSpPr>
        <p:spPr>
          <a:xfrm>
            <a:off x="5184675" y="1636986"/>
            <a:ext cx="14493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NER關鍵字</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32" name="Google Shape;332;p29"/>
          <p:cNvSpPr txBox="1"/>
          <p:nvPr/>
        </p:nvSpPr>
        <p:spPr>
          <a:xfrm>
            <a:off x="6234406" y="3626039"/>
            <a:ext cx="23088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NER關鍵字</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GT衍生關鍵字</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33" name="Google Shape;333;p29"/>
          <p:cNvSpPr/>
          <p:nvPr/>
        </p:nvSpPr>
        <p:spPr>
          <a:xfrm rot="2235306">
            <a:off x="3388922" y="2050819"/>
            <a:ext cx="414663" cy="544078"/>
          </a:xfrm>
          <a:custGeom>
            <a:avLst/>
            <a:gdLst/>
            <a:ahLst/>
            <a:cxnLst/>
            <a:rect l="l" t="t" r="r" b="b"/>
            <a:pathLst>
              <a:path w="120000" h="120000" extrusionOk="0">
                <a:moveTo>
                  <a:pt x="0" y="120000"/>
                </a:moveTo>
                <a:quadBezTo>
                  <a:pt x="20000" y="40000"/>
                  <a:pt x="90000" y="14935"/>
                </a:quadBezTo>
                <a:lnTo>
                  <a:pt x="88310" y="0"/>
                </a:lnTo>
                <a:lnTo>
                  <a:pt x="120000" y="23935"/>
                </a:lnTo>
                <a:lnTo>
                  <a:pt x="95085" y="59871"/>
                </a:lnTo>
                <a:lnTo>
                  <a:pt x="93395" y="44935"/>
                </a:lnTo>
                <a:quadBezTo>
                  <a:pt x="30000" y="54935"/>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p29"/>
          <p:cNvSpPr/>
          <p:nvPr/>
        </p:nvSpPr>
        <p:spPr>
          <a:xfrm rot="2319979">
            <a:off x="5628883" y="2085483"/>
            <a:ext cx="430694" cy="531306"/>
          </a:xfrm>
          <a:custGeom>
            <a:avLst/>
            <a:gdLst/>
            <a:ahLst/>
            <a:cxnLst/>
            <a:rect l="l" t="t" r="r" b="b"/>
            <a:pathLst>
              <a:path w="120000" h="120000" extrusionOk="0">
                <a:moveTo>
                  <a:pt x="0" y="120000"/>
                </a:moveTo>
                <a:quadBezTo>
                  <a:pt x="20000" y="40000"/>
                  <a:pt x="90000" y="14935"/>
                </a:quadBezTo>
                <a:lnTo>
                  <a:pt x="88310" y="0"/>
                </a:lnTo>
                <a:lnTo>
                  <a:pt x="120000" y="23935"/>
                </a:lnTo>
                <a:lnTo>
                  <a:pt x="95085" y="59870"/>
                </a:lnTo>
                <a:lnTo>
                  <a:pt x="93395" y="44935"/>
                </a:lnTo>
                <a:quadBezTo>
                  <a:pt x="30000" y="54935"/>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p29"/>
          <p:cNvSpPr/>
          <p:nvPr/>
        </p:nvSpPr>
        <p:spPr>
          <a:xfrm rot="9722732">
            <a:off x="6293880" y="3528187"/>
            <a:ext cx="500867" cy="464994"/>
          </a:xfrm>
          <a:custGeom>
            <a:avLst/>
            <a:gdLst/>
            <a:ahLst/>
            <a:cxnLst/>
            <a:rect l="l" t="t" r="r" b="b"/>
            <a:pathLst>
              <a:path w="120000" h="120000" extrusionOk="0">
                <a:moveTo>
                  <a:pt x="0" y="120000"/>
                </a:moveTo>
                <a:quadBezTo>
                  <a:pt x="20000" y="40000"/>
                  <a:pt x="90000" y="14930"/>
                </a:quadBezTo>
                <a:lnTo>
                  <a:pt x="88310" y="0"/>
                </a:lnTo>
                <a:lnTo>
                  <a:pt x="120000" y="23930"/>
                </a:lnTo>
                <a:lnTo>
                  <a:pt x="95086" y="59860"/>
                </a:lnTo>
                <a:lnTo>
                  <a:pt x="93396" y="44930"/>
                </a:lnTo>
                <a:quadBezTo>
                  <a:pt x="30000" y="54930"/>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29"/>
          <p:cNvSpPr/>
          <p:nvPr/>
        </p:nvSpPr>
        <p:spPr>
          <a:xfrm rot="10797480" flipH="1">
            <a:off x="3116948" y="3051082"/>
            <a:ext cx="409200" cy="548100"/>
          </a:xfrm>
          <a:custGeom>
            <a:avLst/>
            <a:gdLst/>
            <a:ahLst/>
            <a:cxnLst/>
            <a:rect l="l" t="t" r="r" b="b"/>
            <a:pathLst>
              <a:path w="120000" h="120000" extrusionOk="0">
                <a:moveTo>
                  <a:pt x="0" y="120000"/>
                </a:moveTo>
                <a:quadBezTo>
                  <a:pt x="20000" y="40000"/>
                  <a:pt x="90000" y="14934"/>
                </a:quadBezTo>
                <a:lnTo>
                  <a:pt x="88310" y="0"/>
                </a:lnTo>
                <a:lnTo>
                  <a:pt x="120000" y="23934"/>
                </a:lnTo>
                <a:lnTo>
                  <a:pt x="95085" y="59869"/>
                </a:lnTo>
                <a:lnTo>
                  <a:pt x="93395" y="44934"/>
                </a:lnTo>
                <a:quadBezTo>
                  <a:pt x="30000" y="54934"/>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29"/>
          <p:cNvSpPr txBox="1"/>
          <p:nvPr/>
        </p:nvSpPr>
        <p:spPr>
          <a:xfrm>
            <a:off x="3533408" y="3306631"/>
            <a:ext cx="12069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CKIP名詞</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38" name="Google Shape;338;p29"/>
          <p:cNvSpPr txBox="1"/>
          <p:nvPr/>
        </p:nvSpPr>
        <p:spPr>
          <a:xfrm>
            <a:off x="4957280" y="3980816"/>
            <a:ext cx="17739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highlight>
                  <a:schemeClr val="accent6"/>
                </a:highlight>
                <a:latin typeface="標楷體" panose="03000509000000000000" pitchFamily="65" charset="-120"/>
                <a:ea typeface="標楷體" panose="03000509000000000000" pitchFamily="65" charset="-120"/>
                <a:cs typeface="BiauKai"/>
                <a:sym typeface="BiauKai"/>
              </a:rPr>
              <a:t>1.字串比對</a:t>
            </a:r>
            <a:endParaRPr sz="1800" b="0" i="0" u="none" strike="noStrike" cap="none" dirty="0">
              <a:solidFill>
                <a:srgbClr val="000000"/>
              </a:solidFill>
              <a:highlight>
                <a:schemeClr val="accent6"/>
              </a:highlight>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2.計算分數</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3.排序</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39" name="Google Shape;339;p29"/>
          <p:cNvSpPr/>
          <p:nvPr/>
        </p:nvSpPr>
        <p:spPr>
          <a:xfrm rot="11704019">
            <a:off x="4183645" y="4513655"/>
            <a:ext cx="434553" cy="527658"/>
          </a:xfrm>
          <a:custGeom>
            <a:avLst/>
            <a:gdLst/>
            <a:ahLst/>
            <a:cxnLst/>
            <a:rect l="l" t="t" r="r" b="b"/>
            <a:pathLst>
              <a:path w="120000" h="120000" extrusionOk="0">
                <a:moveTo>
                  <a:pt x="0" y="120000"/>
                </a:moveTo>
                <a:quadBezTo>
                  <a:pt x="20000" y="40000"/>
                  <a:pt x="90000" y="14937"/>
                </a:quadBezTo>
                <a:lnTo>
                  <a:pt x="88310" y="0"/>
                </a:lnTo>
                <a:lnTo>
                  <a:pt x="120000" y="23937"/>
                </a:lnTo>
                <a:lnTo>
                  <a:pt x="95085" y="59873"/>
                </a:lnTo>
                <a:lnTo>
                  <a:pt x="93395" y="44937"/>
                </a:lnTo>
                <a:quadBezTo>
                  <a:pt x="30000" y="5493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9"/>
          <p:cNvSpPr/>
          <p:nvPr/>
        </p:nvSpPr>
        <p:spPr>
          <a:xfrm rot="3617865">
            <a:off x="4772385" y="3565843"/>
            <a:ext cx="500108" cy="465641"/>
          </a:xfrm>
          <a:custGeom>
            <a:avLst/>
            <a:gdLst/>
            <a:ahLst/>
            <a:cxnLst/>
            <a:rect l="l" t="t" r="r" b="b"/>
            <a:pathLst>
              <a:path w="120000" h="120000" extrusionOk="0">
                <a:moveTo>
                  <a:pt x="0" y="120000"/>
                </a:moveTo>
                <a:quadBezTo>
                  <a:pt x="20000" y="40000"/>
                  <a:pt x="90000" y="14939"/>
                </a:quadBezTo>
                <a:lnTo>
                  <a:pt x="88310" y="0"/>
                </a:lnTo>
                <a:lnTo>
                  <a:pt x="120000" y="23939"/>
                </a:lnTo>
                <a:lnTo>
                  <a:pt x="95084" y="59877"/>
                </a:lnTo>
                <a:lnTo>
                  <a:pt x="93394" y="44939"/>
                </a:lnTo>
                <a:quadBezTo>
                  <a:pt x="30000" y="54939"/>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29"/>
          <p:cNvSpPr txBox="1"/>
          <p:nvPr/>
        </p:nvSpPr>
        <p:spPr>
          <a:xfrm>
            <a:off x="4794858" y="5160177"/>
            <a:ext cx="4000284" cy="101563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關鍵字重要性</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5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NER關鍵字</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&gt;</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CKIP名詞</a:t>
            </a:r>
            <a:r>
              <a:rPr lang="en-US"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&gt;</a:t>
            </a:r>
            <a:r>
              <a:rPr lang="en-US" sz="1800"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GT衍生關鍵字</a:t>
            </a:r>
            <a:endParaRPr sz="1800"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pic>
        <p:nvPicPr>
          <p:cNvPr id="34" name="圖片 33">
            <a:extLst>
              <a:ext uri="{FF2B5EF4-FFF2-40B4-BE49-F238E27FC236}">
                <a16:creationId xmlns:a16="http://schemas.microsoft.com/office/drawing/2014/main" id="{003B6372-4BC4-4D18-B467-3072F63A81FB}"/>
              </a:ext>
            </a:extLst>
          </p:cNvPr>
          <p:cNvPicPr>
            <a:picLocks noChangeAspect="1"/>
          </p:cNvPicPr>
          <p:nvPr/>
        </p:nvPicPr>
        <p:blipFill rotWithShape="1">
          <a:blip r:embed="rId7"/>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p:nvPr/>
        </p:nvSpPr>
        <p:spPr>
          <a:xfrm>
            <a:off x="3488602" y="1760536"/>
            <a:ext cx="1702089" cy="3309005"/>
          </a:xfrm>
          <a:prstGeom prst="rect">
            <a:avLst/>
          </a:prstGeom>
          <a:noFill/>
          <a:ln w="19050"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47" name="Google Shape;347;p30"/>
          <p:cNvSpPr txBox="1">
            <a:spLocks noGrp="1"/>
          </p:cNvSpPr>
          <p:nvPr>
            <p:ph type="title"/>
          </p:nvPr>
        </p:nvSpPr>
        <p:spPr>
          <a:xfrm>
            <a:off x="1248554" y="81064"/>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sz="4000" dirty="0" err="1">
                <a:cs typeface="BiauKai"/>
                <a:sym typeface="BiauKai"/>
              </a:rPr>
              <a:t>GT搜尋法運作方式</a:t>
            </a:r>
            <a:endParaRPr sz="4000" dirty="0">
              <a:cs typeface="BiauKai"/>
              <a:sym typeface="BiauKai"/>
            </a:endParaRPr>
          </a:p>
        </p:txBody>
      </p:sp>
      <p:sp>
        <p:nvSpPr>
          <p:cNvPr id="351" name="Google Shape;351;p30"/>
          <p:cNvSpPr txBox="1"/>
          <p:nvPr/>
        </p:nvSpPr>
        <p:spPr>
          <a:xfrm>
            <a:off x="382875" y="1665576"/>
            <a:ext cx="38487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Q:我要查詢</a:t>
            </a:r>
            <a:r>
              <a:rPr lang="en-US" sz="2000"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孫中山</a:t>
            </a:r>
            <a:r>
              <a:rPr lang="en-US" sz="2000" b="1"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先生</a:t>
            </a:r>
            <a:endParaRPr sz="20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52" name="Google Shape;352;p30"/>
          <p:cNvSpPr txBox="1"/>
          <p:nvPr/>
        </p:nvSpPr>
        <p:spPr>
          <a:xfrm>
            <a:off x="2242565" y="1964955"/>
            <a:ext cx="1221300" cy="68015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00"/>
              <a:buFont typeface="Arial"/>
              <a:buNone/>
            </a:pP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CKIP名詞</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a:t>
            </a:r>
            <a:b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br>
            <a:endParaRPr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53" name="Google Shape;353;p30"/>
          <p:cNvSpPr txBox="1"/>
          <p:nvPr/>
        </p:nvSpPr>
        <p:spPr>
          <a:xfrm>
            <a:off x="3599653" y="2527916"/>
            <a:ext cx="174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a:t>
            </a:r>
            <a:r>
              <a:rPr lang="en-US" sz="1800" b="1" i="0" u="none" strike="noStrike" cap="none" dirty="0" err="1">
                <a:solidFill>
                  <a:srgbClr val="0000FF"/>
                </a:solidFill>
                <a:latin typeface="標楷體" panose="03000509000000000000" pitchFamily="65" charset="-120"/>
                <a:ea typeface="標楷體" panose="03000509000000000000" pitchFamily="65" charset="-120"/>
                <a:cs typeface="BiauKai"/>
                <a:sym typeface="BiauKai"/>
              </a:rPr>
              <a:t>先生</a:t>
            </a:r>
            <a:r>
              <a:rPr lang="en-US" sz="1800" b="1"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)X10</a:t>
            </a: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54" name="Google Shape;354;p30"/>
          <p:cNvSpPr/>
          <p:nvPr/>
        </p:nvSpPr>
        <p:spPr>
          <a:xfrm rot="-6972122" flipH="1">
            <a:off x="1308313" y="2323092"/>
            <a:ext cx="508224" cy="456880"/>
          </a:xfrm>
          <a:custGeom>
            <a:avLst/>
            <a:gdLst/>
            <a:ahLst/>
            <a:cxnLst/>
            <a:rect l="l" t="t" r="r" b="b"/>
            <a:pathLst>
              <a:path w="120000" h="120000" extrusionOk="0">
                <a:moveTo>
                  <a:pt x="0" y="120000"/>
                </a:moveTo>
                <a:quadBezTo>
                  <a:pt x="20000" y="40000"/>
                  <a:pt x="90000" y="14927"/>
                </a:quadBezTo>
                <a:lnTo>
                  <a:pt x="88310" y="0"/>
                </a:lnTo>
                <a:lnTo>
                  <a:pt x="120000" y="23927"/>
                </a:lnTo>
                <a:lnTo>
                  <a:pt x="95087" y="59854"/>
                </a:lnTo>
                <a:lnTo>
                  <a:pt x="93397" y="44927"/>
                </a:lnTo>
                <a:quadBezTo>
                  <a:pt x="30000" y="54927"/>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p30"/>
          <p:cNvSpPr txBox="1"/>
          <p:nvPr/>
        </p:nvSpPr>
        <p:spPr>
          <a:xfrm>
            <a:off x="787311" y="3940086"/>
            <a:ext cx="1439100"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rPr>
              <a:t>Google </a:t>
            </a:r>
            <a:r>
              <a:rPr lang="en-US" altLang="zh-TW" sz="16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rPr>
              <a:t>T</a:t>
            </a:r>
            <a:r>
              <a:rPr lang="en-US" sz="16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rPr>
              <a:t>rend</a:t>
            </a:r>
            <a:endParaRPr sz="1600"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sp>
        <p:nvSpPr>
          <p:cNvPr id="356" name="Google Shape;356;p30"/>
          <p:cNvSpPr txBox="1"/>
          <p:nvPr/>
        </p:nvSpPr>
        <p:spPr>
          <a:xfrm>
            <a:off x="331910" y="4404030"/>
            <a:ext cx="3078450" cy="147729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孫中山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國父</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後代</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辛亥</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中國</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三民主義</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袁世凱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毛澤東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妻子</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行動代號：孫中山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蔣經國</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鐵拳無敵孫中山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蔣介石</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革命</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孫中山紀念館</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香港</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總統</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臺灣</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澳門</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辛亥革命</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博物館</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中山紀念公園</a:t>
            </a:r>
            <a:r>
              <a:rPr lang="en-US"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endParaRPr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p:txBody>
      </p:sp>
      <p:sp>
        <p:nvSpPr>
          <p:cNvPr id="357" name="Google Shape;357;p30"/>
          <p:cNvSpPr txBox="1"/>
          <p:nvPr/>
        </p:nvSpPr>
        <p:spPr>
          <a:xfrm>
            <a:off x="3554915" y="1859975"/>
            <a:ext cx="239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a:t>
            </a:r>
            <a:r>
              <a:rPr lang="en-US" sz="1800" b="1" i="0" u="none" strike="noStrike" cap="none" dirty="0" err="1">
                <a:solidFill>
                  <a:srgbClr val="FF0000"/>
                </a:solidFill>
                <a:latin typeface="標楷體" panose="03000509000000000000" pitchFamily="65" charset="-120"/>
                <a:ea typeface="標楷體" panose="03000509000000000000" pitchFamily="65" charset="-120"/>
                <a:cs typeface="BiauKai"/>
                <a:sym typeface="BiauKai"/>
              </a:rPr>
              <a:t>孫中山</a:t>
            </a:r>
            <a:r>
              <a:rPr lang="en-US" sz="1800"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)X100</a:t>
            </a:r>
            <a:endParaRPr sz="1400" b="0" i="0" u="none" strike="noStrike" cap="none" dirty="0">
              <a:solidFill>
                <a:srgbClr val="000000"/>
              </a:solidFill>
              <a:latin typeface="標楷體" panose="03000509000000000000" pitchFamily="65" charset="-120"/>
              <a:ea typeface="標楷體" panose="03000509000000000000" pitchFamily="65" charset="-120"/>
              <a:sym typeface="Arial"/>
            </a:endParaRPr>
          </a:p>
        </p:txBody>
      </p:sp>
      <p:sp>
        <p:nvSpPr>
          <p:cNvPr id="358" name="Google Shape;358;p30"/>
          <p:cNvSpPr txBox="1"/>
          <p:nvPr/>
        </p:nvSpPr>
        <p:spPr>
          <a:xfrm>
            <a:off x="3599632" y="3174141"/>
            <a:ext cx="32628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國父</a:t>
            </a: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)X1</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辛亥</a:t>
            </a: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)X1</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中國</a:t>
            </a: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)X1</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三民主義</a:t>
            </a: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)X1</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r>
              <a:rPr lang="en-US" sz="1800" b="0" i="0" u="none" strike="noStrike" cap="none" dirty="0" err="1">
                <a:solidFill>
                  <a:srgbClr val="00B050"/>
                </a:solidFill>
                <a:latin typeface="標楷體" panose="03000509000000000000" pitchFamily="65" charset="-120"/>
                <a:ea typeface="標楷體" panose="03000509000000000000" pitchFamily="65" charset="-120"/>
                <a:cs typeface="BiauKai"/>
                <a:sym typeface="BiauKai"/>
              </a:rPr>
              <a:t>毛澤東</a:t>
            </a: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)X1</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a:t>
            </a: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B050"/>
              </a:solidFill>
              <a:latin typeface="標楷體" panose="03000509000000000000" pitchFamily="65" charset="-120"/>
              <a:ea typeface="標楷體" panose="03000509000000000000" pitchFamily="65" charset="-120"/>
              <a:cs typeface="BiauKai"/>
              <a:sym typeface="BiauKai"/>
            </a:endParaRPr>
          </a:p>
        </p:txBody>
      </p:sp>
      <p:sp>
        <p:nvSpPr>
          <p:cNvPr id="359" name="Google Shape;359;p30"/>
          <p:cNvSpPr txBox="1"/>
          <p:nvPr/>
        </p:nvSpPr>
        <p:spPr>
          <a:xfrm>
            <a:off x="5854327" y="980213"/>
            <a:ext cx="3078450" cy="570614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b="0" i="0" u="none" strike="noStrike" cap="none" dirty="0" err="1">
                <a:solidFill>
                  <a:srgbClr val="000000"/>
                </a:solidFill>
                <a:latin typeface="標楷體" panose="03000509000000000000" pitchFamily="65" charset="-120"/>
                <a:ea typeface="標楷體" panose="03000509000000000000" pitchFamily="65" charset="-120"/>
                <a:cs typeface="BiauKai"/>
                <a:sym typeface="BiauKai"/>
              </a:rPr>
              <a:t>文章內容</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 本物件為2017年透過＜馬祖民俗文物館展示文物提昇計畫＞的辦理所收集之系列物品，為戰地政務下兩岸心戰攻防的系列證明文物。1958年(民國47年)金門823砲戰發生，隔年</a:t>
            </a:r>
            <a:r>
              <a:rPr lang="en-US" b="1"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蔣介石</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於</a:t>
            </a:r>
            <a:r>
              <a:rPr lang="en-US" b="1"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中國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國民黨第八次全國代表大會強調心戰的重要性後，便積極開展。透過各樣的氣球空飄、海漂、喇叭廣播與砲宣彈等，不斷輸出</a:t>
            </a:r>
            <a:r>
              <a:rPr lang="en-US" b="1"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中國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對岸的非人道手段與中華民國是個民主自由，充滿良善的國家，進行誘敵投奔自由的策略作戰。此物件為心戰政戰中方宣傳卡，</a:t>
            </a:r>
            <a:r>
              <a:rPr lang="en-US" sz="1600"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製作時間不詳</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，為大陸對台宣傳之宣傳單。其宣傳卡正面內文為「我們誠懇希望台灣當局，認清</a:t>
            </a:r>
            <a:r>
              <a:rPr lang="en-US" b="1" i="0" u="none" strike="noStrike" cap="none" dirty="0">
                <a:solidFill>
                  <a:srgbClr val="00B050"/>
                </a:solidFill>
                <a:latin typeface="標楷體" panose="03000509000000000000" pitchFamily="65" charset="-120"/>
                <a:ea typeface="標楷體" panose="03000509000000000000" pitchFamily="65" charset="-120"/>
                <a:cs typeface="BiauKai"/>
                <a:sym typeface="BiauKai"/>
              </a:rPr>
              <a:t>中國</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統一是歷史的必然，以</a:t>
            </a:r>
            <a:r>
              <a:rPr lang="en-US"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孫中山</a:t>
            </a:r>
            <a:r>
              <a:rPr lang="en-US" b="1"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先生</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畢生為祖國統一奮鬥的榜樣，及早會到</a:t>
            </a:r>
            <a:r>
              <a:rPr lang="en-US" b="1" i="0" u="none" strike="noStrike" cap="none" dirty="0">
                <a:solidFill>
                  <a:srgbClr val="FF0000"/>
                </a:solidFill>
                <a:latin typeface="標楷體" panose="03000509000000000000" pitchFamily="65" charset="-120"/>
                <a:ea typeface="標楷體" panose="03000509000000000000" pitchFamily="65" charset="-120"/>
                <a:cs typeface="BiauKai"/>
                <a:sym typeface="BiauKai"/>
              </a:rPr>
              <a:t>孫中山</a:t>
            </a:r>
            <a:r>
              <a:rPr lang="en-US" b="1" i="0" u="none" strike="noStrike" cap="none" dirty="0">
                <a:solidFill>
                  <a:srgbClr val="0000FF"/>
                </a:solidFill>
                <a:latin typeface="標楷體" panose="03000509000000000000" pitchFamily="65" charset="-120"/>
                <a:ea typeface="標楷體" panose="03000509000000000000" pitchFamily="65" charset="-120"/>
                <a:cs typeface="BiauKai"/>
                <a:sym typeface="BiauKai"/>
              </a:rPr>
              <a:t>先生</a:t>
            </a:r>
            <a:r>
              <a:rPr lang="en-US" b="0" i="0" u="none" strike="noStrike" cap="none" dirty="0">
                <a:solidFill>
                  <a:srgbClr val="000000"/>
                </a:solidFill>
                <a:latin typeface="標楷體" panose="03000509000000000000" pitchFamily="65" charset="-120"/>
                <a:ea typeface="標楷體" panose="03000509000000000000" pitchFamily="65" charset="-120"/>
                <a:cs typeface="BiauKai"/>
                <a:sym typeface="BiauKai"/>
              </a:rPr>
              <a:t>開闢的國共合作的道路上來，為國家、為民族、為自身、為子孫後代著想，改弦易轍，走和談統一的光明知道，這才是唯一出路」。</a:t>
            </a:r>
            <a:endParaRPr b="0" i="0" u="none" strike="noStrike" cap="none" dirty="0">
              <a:solidFill>
                <a:srgbClr val="000000"/>
              </a:solidFill>
              <a:latin typeface="標楷體" panose="03000509000000000000" pitchFamily="65" charset="-120"/>
              <a:ea typeface="標楷體" panose="03000509000000000000" pitchFamily="65" charset="-120"/>
              <a:cs typeface="BiauKai"/>
              <a:sym typeface="BiauKai"/>
            </a:endParaRPr>
          </a:p>
        </p:txBody>
      </p:sp>
      <p:sp>
        <p:nvSpPr>
          <p:cNvPr id="360" name="Google Shape;360;p30"/>
          <p:cNvSpPr txBox="1"/>
          <p:nvPr/>
        </p:nvSpPr>
        <p:spPr>
          <a:xfrm>
            <a:off x="3461729" y="5427600"/>
            <a:ext cx="264000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rPr>
              <a:t>比對文章分數：224分</a:t>
            </a:r>
            <a:endParaRPr sz="16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endParaRPr>
          </a:p>
        </p:txBody>
      </p:sp>
      <p:sp>
        <p:nvSpPr>
          <p:cNvPr id="361" name="Google Shape;361;p30"/>
          <p:cNvSpPr/>
          <p:nvPr/>
        </p:nvSpPr>
        <p:spPr>
          <a:xfrm rot="1792776">
            <a:off x="5199664" y="3127745"/>
            <a:ext cx="466682" cy="499268"/>
          </a:xfrm>
          <a:custGeom>
            <a:avLst/>
            <a:gdLst/>
            <a:ahLst/>
            <a:cxnLst/>
            <a:rect l="l" t="t" r="r" b="b"/>
            <a:pathLst>
              <a:path w="120000" h="120000" extrusionOk="0">
                <a:moveTo>
                  <a:pt x="0" y="120000"/>
                </a:moveTo>
                <a:quadBezTo>
                  <a:pt x="20000" y="40000"/>
                  <a:pt x="90000" y="14928"/>
                </a:quadBezTo>
                <a:lnTo>
                  <a:pt x="88310" y="0"/>
                </a:lnTo>
                <a:lnTo>
                  <a:pt x="120000" y="23928"/>
                </a:lnTo>
                <a:lnTo>
                  <a:pt x="95087" y="59856"/>
                </a:lnTo>
                <a:lnTo>
                  <a:pt x="93396" y="44928"/>
                </a:lnTo>
                <a:quadBezTo>
                  <a:pt x="30000" y="54928"/>
                  <a:pt x="0" y="120000"/>
                </a:quadBezTo>
                <a:close/>
              </a:path>
            </a:pathLst>
          </a:custGeom>
          <a:solidFill>
            <a:srgbClr val="FFC000"/>
          </a:solidFill>
          <a:ln>
            <a:noFill/>
          </a:ln>
          <a:effectLst>
            <a:outerShdw blurRad="50800" dist="43000" dir="54000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0"/>
          <p:cNvSpPr txBox="1"/>
          <p:nvPr/>
        </p:nvSpPr>
        <p:spPr>
          <a:xfrm>
            <a:off x="4858272" y="2718475"/>
            <a:ext cx="1424621"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err="1">
                <a:solidFill>
                  <a:srgbClr val="000000"/>
                </a:solidFill>
                <a:latin typeface="標楷體" panose="03000509000000000000" pitchFamily="65" charset="-120"/>
                <a:ea typeface="標楷體" panose="03000509000000000000" pitchFamily="65" charset="-120"/>
                <a:cs typeface="Open Sans"/>
                <a:sym typeface="Open Sans"/>
              </a:rPr>
              <a:t>字串比對</a:t>
            </a:r>
            <a:endParaRPr sz="1800" b="0" i="0" u="none" strike="noStrike" cap="none" dirty="0">
              <a:solidFill>
                <a:srgbClr val="000000"/>
              </a:solidFill>
              <a:latin typeface="標楷體" panose="03000509000000000000" pitchFamily="65" charset="-120"/>
              <a:ea typeface="標楷體" panose="03000509000000000000" pitchFamily="65" charset="-120"/>
              <a:cs typeface="Open Sans"/>
              <a:sym typeface="Open Sans"/>
            </a:endParaRPr>
          </a:p>
        </p:txBody>
      </p:sp>
      <p:pic>
        <p:nvPicPr>
          <p:cNvPr id="363" name="Google Shape;363;p30"/>
          <p:cNvPicPr preferRelativeResize="0"/>
          <p:nvPr/>
        </p:nvPicPr>
        <p:blipFill rotWithShape="1">
          <a:blip r:embed="rId3">
            <a:alphaModFix/>
          </a:blip>
          <a:srcRect/>
          <a:stretch/>
        </p:blipFill>
        <p:spPr>
          <a:xfrm>
            <a:off x="787311" y="2954624"/>
            <a:ext cx="1672342" cy="1023217"/>
          </a:xfrm>
          <a:prstGeom prst="rect">
            <a:avLst/>
          </a:prstGeom>
          <a:noFill/>
          <a:ln>
            <a:noFill/>
          </a:ln>
        </p:spPr>
      </p:pic>
      <p:sp>
        <p:nvSpPr>
          <p:cNvPr id="364" name="Google Shape;364;p30"/>
          <p:cNvSpPr txBox="1"/>
          <p:nvPr/>
        </p:nvSpPr>
        <p:spPr>
          <a:xfrm>
            <a:off x="1510347" y="1328140"/>
            <a:ext cx="1379700" cy="4323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300"/>
              <a:buFont typeface="Arial"/>
              <a:buNone/>
            </a:pPr>
            <a:r>
              <a:rPr lang="en-US" b="0" i="0" u="none" strike="noStrike" cap="none" dirty="0">
                <a:solidFill>
                  <a:schemeClr val="dk1"/>
                </a:solidFill>
                <a:latin typeface="標楷體" panose="03000509000000000000" pitchFamily="65" charset="-120"/>
                <a:ea typeface="標楷體" panose="03000509000000000000" pitchFamily="65" charset="-120"/>
                <a:cs typeface="BiauKai"/>
                <a:sym typeface="BiauKai"/>
              </a:rPr>
              <a:t>(</a:t>
            </a:r>
            <a:r>
              <a:rPr lang="en-US" b="0" i="0" u="none" strike="noStrike" cap="none" dirty="0" err="1">
                <a:solidFill>
                  <a:schemeClr val="dk1"/>
                </a:solidFill>
                <a:latin typeface="標楷體" panose="03000509000000000000" pitchFamily="65" charset="-120"/>
                <a:ea typeface="標楷體" panose="03000509000000000000" pitchFamily="65" charset="-120"/>
                <a:cs typeface="BiauKai"/>
                <a:sym typeface="BiauKai"/>
              </a:rPr>
              <a:t>NER關鍵字</a:t>
            </a:r>
            <a:r>
              <a:rPr lang="en-US" b="0" i="0" u="none" strike="noStrike" cap="none" dirty="0">
                <a:solidFill>
                  <a:schemeClr val="dk1"/>
                </a:solidFill>
                <a:latin typeface="標楷體" panose="03000509000000000000" pitchFamily="65" charset="-120"/>
                <a:ea typeface="標楷體" panose="03000509000000000000" pitchFamily="65" charset="-120"/>
                <a:cs typeface="BiauKai"/>
                <a:sym typeface="BiauKai"/>
              </a:rPr>
              <a:t>)</a:t>
            </a:r>
            <a:endParaRPr b="0" i="0" u="none" strike="noStrike" cap="none" dirty="0">
              <a:solidFill>
                <a:srgbClr val="000000"/>
              </a:solidFill>
              <a:latin typeface="標楷體" panose="03000509000000000000" pitchFamily="65" charset="-120"/>
              <a:ea typeface="標楷體" panose="03000509000000000000" pitchFamily="65" charset="-120"/>
              <a:cs typeface="Times New Roman"/>
              <a:sym typeface="Times New Roman"/>
            </a:endParaRPr>
          </a:p>
        </p:txBody>
      </p:sp>
      <p:pic>
        <p:nvPicPr>
          <p:cNvPr id="21" name="圖片 20">
            <a:extLst>
              <a:ext uri="{FF2B5EF4-FFF2-40B4-BE49-F238E27FC236}">
                <a16:creationId xmlns:a16="http://schemas.microsoft.com/office/drawing/2014/main" id="{75F5B1D6-3DFC-41B2-817D-B6C4E27125C5}"/>
              </a:ext>
            </a:extLst>
          </p:cNvPr>
          <p:cNvPicPr>
            <a:picLocks noChangeAspect="1"/>
          </p:cNvPicPr>
          <p:nvPr/>
        </p:nvPicPr>
        <p:blipFill rotWithShape="1">
          <a:blip r:embed="rId4"/>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1"/>
          <p:cNvSpPr txBox="1">
            <a:spLocks noGrp="1"/>
          </p:cNvSpPr>
          <p:nvPr>
            <p:ph type="title"/>
          </p:nvPr>
        </p:nvSpPr>
        <p:spPr>
          <a:xfrm>
            <a:off x="1248554" y="81064"/>
            <a:ext cx="7608944" cy="72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700"/>
              <a:buNone/>
            </a:pPr>
            <a:r>
              <a:rPr lang="en-US" sz="4000" dirty="0" err="1">
                <a:solidFill>
                  <a:srgbClr val="FF3300"/>
                </a:solidFill>
                <a:cs typeface="BiauKai"/>
                <a:sym typeface="BiauKai"/>
              </a:rPr>
              <a:t>GT搜尋法效能評估</a:t>
            </a:r>
            <a:endParaRPr sz="4000" dirty="0">
              <a:solidFill>
                <a:srgbClr val="FF3300"/>
              </a:solidFill>
              <a:cs typeface="BiauKai"/>
              <a:sym typeface="BiauKai"/>
            </a:endParaRPr>
          </a:p>
        </p:txBody>
      </p:sp>
      <p:sp>
        <p:nvSpPr>
          <p:cNvPr id="373" name="Google Shape;373;p31"/>
          <p:cNvSpPr txBox="1"/>
          <p:nvPr/>
        </p:nvSpPr>
        <p:spPr>
          <a:xfrm>
            <a:off x="312188" y="992409"/>
            <a:ext cx="7646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dirty="0" err="1">
                <a:solidFill>
                  <a:srgbClr val="FF0000"/>
                </a:solidFill>
                <a:latin typeface="標楷體" panose="03000509000000000000" pitchFamily="65" charset="-120"/>
                <a:ea typeface="標楷體" panose="03000509000000000000" pitchFamily="65" charset="-120"/>
                <a:cs typeface="Open Sans"/>
                <a:sym typeface="Open Sans"/>
              </a:rPr>
              <a:t>問句:客家人</a:t>
            </a:r>
            <a:endParaRPr sz="3000" b="1" i="0" u="none" strike="noStrike" cap="none" dirty="0">
              <a:solidFill>
                <a:srgbClr val="FF0000"/>
              </a:solidFill>
              <a:latin typeface="標楷體" panose="03000509000000000000" pitchFamily="65" charset="-120"/>
              <a:ea typeface="標楷體" panose="03000509000000000000" pitchFamily="65" charset="-120"/>
              <a:cs typeface="Open Sans"/>
              <a:sym typeface="Open Sans"/>
            </a:endParaRPr>
          </a:p>
        </p:txBody>
      </p:sp>
      <p:graphicFrame>
        <p:nvGraphicFramePr>
          <p:cNvPr id="374" name="Google Shape;374;p31"/>
          <p:cNvGraphicFramePr/>
          <p:nvPr>
            <p:extLst>
              <p:ext uri="{D42A27DB-BD31-4B8C-83A1-F6EECF244321}">
                <p14:modId xmlns:p14="http://schemas.microsoft.com/office/powerpoint/2010/main" val="2574900706"/>
              </p:ext>
            </p:extLst>
          </p:nvPr>
        </p:nvGraphicFramePr>
        <p:xfrm>
          <a:off x="312188" y="1719591"/>
          <a:ext cx="8530575" cy="4176342"/>
        </p:xfrm>
        <a:graphic>
          <a:graphicData uri="http://schemas.openxmlformats.org/drawingml/2006/table">
            <a:tbl>
              <a:tblPr>
                <a:noFill/>
                <a:tableStyleId>{F60777B0-C810-4429-9D48-BAB277C2258C}</a:tableStyleId>
              </a:tblPr>
              <a:tblGrid>
                <a:gridCol w="1893130">
                  <a:extLst>
                    <a:ext uri="{9D8B030D-6E8A-4147-A177-3AD203B41FA5}">
                      <a16:colId xmlns:a16="http://schemas.microsoft.com/office/drawing/2014/main" val="20000"/>
                    </a:ext>
                  </a:extLst>
                </a:gridCol>
                <a:gridCol w="5284694">
                  <a:extLst>
                    <a:ext uri="{9D8B030D-6E8A-4147-A177-3AD203B41FA5}">
                      <a16:colId xmlns:a16="http://schemas.microsoft.com/office/drawing/2014/main" val="20001"/>
                    </a:ext>
                  </a:extLst>
                </a:gridCol>
                <a:gridCol w="1352751">
                  <a:extLst>
                    <a:ext uri="{9D8B030D-6E8A-4147-A177-3AD203B41FA5}">
                      <a16:colId xmlns:a16="http://schemas.microsoft.com/office/drawing/2014/main" val="20002"/>
                    </a:ext>
                  </a:extLst>
                </a:gridCol>
              </a:tblGrid>
              <a:tr h="469517">
                <a:tc>
                  <a:txBody>
                    <a:bodyPr/>
                    <a:lstStyle/>
                    <a:p>
                      <a:pPr marL="0" marR="0" lvl="0" indent="0" algn="ctr"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關鍵字</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文章主題</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是否正確</a:t>
                      </a:r>
                      <a:endParaRPr sz="2000" u="none" strike="noStrike" cap="none" dirty="0"/>
                    </a:p>
                  </a:txBody>
                  <a:tcPr marL="91425" marR="91425" marT="91425" marB="91425" anchor="ctr"/>
                </a:tc>
                <a:extLst>
                  <a:ext uri="{0D108BD9-81ED-4DB2-BD59-A6C34878D82A}">
                    <a16:rowId xmlns:a16="http://schemas.microsoft.com/office/drawing/2014/main" val="10000"/>
                  </a:ext>
                </a:extLst>
              </a:tr>
              <a:tr h="530184">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臺灣</a:t>
                      </a:r>
                      <a:r>
                        <a:rPr lang="en-US" sz="2000" u="none" strike="noStrike" cap="none" dirty="0"/>
                        <a:t>, </a:t>
                      </a:r>
                      <a:r>
                        <a:rPr lang="en-US" sz="2000" u="none" strike="noStrike" cap="none" dirty="0" err="1">
                          <a:latin typeface="標楷體" panose="03000509000000000000" pitchFamily="65" charset="-120"/>
                          <a:ea typeface="標楷體" panose="03000509000000000000" pitchFamily="65" charset="-120"/>
                        </a:rPr>
                        <a:t>客家人</a:t>
                      </a:r>
                      <a:endParaRPr sz="2000" u="none" strike="noStrike" cap="none" dirty="0">
                        <a:latin typeface="標楷體" panose="03000509000000000000" pitchFamily="65" charset="-120"/>
                        <a:ea typeface="標楷體" panose="03000509000000000000" pitchFamily="65" charset="-120"/>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長年菜</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u="none" strike="noStrike" cap="none" dirty="0">
                        <a:solidFill>
                          <a:srgbClr val="FF0000"/>
                        </a:solidFill>
                      </a:endParaRPr>
                    </a:p>
                  </a:txBody>
                  <a:tcPr marL="91425" marR="91425" marT="91425" marB="91425" anchor="ctr"/>
                </a:tc>
                <a:extLst>
                  <a:ext uri="{0D108BD9-81ED-4DB2-BD59-A6C34878D82A}">
                    <a16:rowId xmlns:a16="http://schemas.microsoft.com/office/drawing/2014/main" val="10001"/>
                  </a:ext>
                </a:extLst>
              </a:tr>
              <a:tr h="782544">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客家菜</a:t>
                      </a:r>
                      <a:r>
                        <a:rPr lang="en-US" sz="2000" u="none" strike="noStrike" cap="none" dirty="0">
                          <a:latin typeface="標楷體" panose="03000509000000000000" pitchFamily="65" charset="-120"/>
                          <a:ea typeface="標楷體" panose="03000509000000000000" pitchFamily="65" charset="-120"/>
                        </a:rPr>
                        <a:t>, </a:t>
                      </a:r>
                      <a:r>
                        <a:rPr lang="en-US" sz="2000" u="none" strike="noStrike" cap="none" dirty="0" err="1">
                          <a:latin typeface="標楷體" panose="03000509000000000000" pitchFamily="65" charset="-120"/>
                          <a:ea typeface="標楷體" panose="03000509000000000000" pitchFamily="65" charset="-120"/>
                        </a:rPr>
                        <a:t>臺灣</a:t>
                      </a:r>
                      <a:r>
                        <a:rPr lang="en-US" sz="2000" u="none" strike="noStrike" cap="none" dirty="0">
                          <a:latin typeface="標楷體" panose="03000509000000000000" pitchFamily="65" charset="-120"/>
                          <a:ea typeface="標楷體" panose="03000509000000000000" pitchFamily="65" charset="-120"/>
                        </a:rPr>
                        <a:t>, </a:t>
                      </a:r>
                      <a:r>
                        <a:rPr lang="en-US" sz="2000" u="none" strike="noStrike" cap="none" dirty="0" err="1">
                          <a:latin typeface="標楷體" panose="03000509000000000000" pitchFamily="65" charset="-120"/>
                          <a:ea typeface="標楷體" panose="03000509000000000000" pitchFamily="65" charset="-120"/>
                        </a:rPr>
                        <a:t>客家人</a:t>
                      </a:r>
                      <a:endParaRPr sz="20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latin typeface="標楷體" panose="03000509000000000000" pitchFamily="65" charset="-120"/>
                          <a:ea typeface="標楷體" panose="03000509000000000000" pitchFamily="65" charset="-120"/>
                        </a:rPr>
                        <a:t>如億亭美食館</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u="none" strike="noStrike" cap="none" dirty="0">
                        <a:solidFill>
                          <a:srgbClr val="FF0000"/>
                        </a:solidFill>
                      </a:endParaRPr>
                    </a:p>
                  </a:txBody>
                  <a:tcPr marL="91425" marR="91425" marT="91425" marB="91425" anchor="ctr"/>
                </a:tc>
                <a:extLst>
                  <a:ext uri="{0D108BD9-81ED-4DB2-BD59-A6C34878D82A}">
                    <a16:rowId xmlns:a16="http://schemas.microsoft.com/office/drawing/2014/main" val="10002"/>
                  </a:ext>
                </a:extLst>
              </a:tr>
              <a:tr h="782544">
                <a:tc>
                  <a:txBody>
                    <a:bodyPr/>
                    <a:lstStyle/>
                    <a:p>
                      <a:pPr marL="0" marR="0" lvl="0" indent="0" algn="l" rtl="0">
                        <a:lnSpc>
                          <a:spcPct val="100000"/>
                        </a:lnSpc>
                        <a:spcBef>
                          <a:spcPts val="0"/>
                        </a:spcBef>
                        <a:spcAft>
                          <a:spcPts val="0"/>
                        </a:spcAft>
                        <a:buClr>
                          <a:schemeClr val="dk1"/>
                        </a:buClr>
                        <a:buSzPts val="11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臺灣</a:t>
                      </a:r>
                      <a:r>
                        <a:rPr lang="en-US" sz="2000" u="none" strike="noStrike" cap="none" dirty="0">
                          <a:solidFill>
                            <a:schemeClr val="dk1"/>
                          </a:solidFill>
                          <a:latin typeface="標楷體" panose="03000509000000000000" pitchFamily="65" charset="-120"/>
                          <a:ea typeface="標楷體" panose="03000509000000000000" pitchFamily="65" charset="-120"/>
                        </a:rPr>
                        <a:t>, </a:t>
                      </a:r>
                      <a:r>
                        <a:rPr lang="en-US" sz="2000" u="none" strike="noStrike" cap="none" dirty="0" err="1">
                          <a:solidFill>
                            <a:schemeClr val="dk1"/>
                          </a:solidFill>
                          <a:latin typeface="標楷體" panose="03000509000000000000" pitchFamily="65" charset="-120"/>
                          <a:ea typeface="標楷體" panose="03000509000000000000" pitchFamily="65" charset="-120"/>
                        </a:rPr>
                        <a:t>客家人</a:t>
                      </a:r>
                      <a:endParaRPr sz="20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金品醬園</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u="none" strike="noStrike" cap="none" dirty="0">
                        <a:solidFill>
                          <a:srgbClr val="FF0000"/>
                        </a:solidFill>
                      </a:endParaRPr>
                    </a:p>
                  </a:txBody>
                  <a:tcPr marL="91425" marR="91425" marT="91425" marB="91425" anchor="ctr"/>
                </a:tc>
                <a:extLst>
                  <a:ext uri="{0D108BD9-81ED-4DB2-BD59-A6C34878D82A}">
                    <a16:rowId xmlns:a16="http://schemas.microsoft.com/office/drawing/2014/main" val="10003"/>
                  </a:ext>
                </a:extLst>
              </a:tr>
              <a:tr h="782544">
                <a:tc>
                  <a:txBody>
                    <a:bodyPr/>
                    <a:lstStyle/>
                    <a:p>
                      <a:pPr marL="0" marR="0" lvl="0" indent="0" algn="l" rtl="0">
                        <a:lnSpc>
                          <a:spcPct val="100000"/>
                        </a:lnSpc>
                        <a:spcBef>
                          <a:spcPts val="0"/>
                        </a:spcBef>
                        <a:spcAft>
                          <a:spcPts val="0"/>
                        </a:spcAft>
                        <a:buClr>
                          <a:schemeClr val="dk1"/>
                        </a:buClr>
                        <a:buSzPts val="11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臺灣</a:t>
                      </a:r>
                      <a:r>
                        <a:rPr lang="en-US" sz="2000" u="none" strike="noStrike" cap="none" dirty="0">
                          <a:solidFill>
                            <a:schemeClr val="dk1"/>
                          </a:solidFill>
                          <a:latin typeface="標楷體" panose="03000509000000000000" pitchFamily="65" charset="-120"/>
                          <a:ea typeface="標楷體" panose="03000509000000000000" pitchFamily="65" charset="-120"/>
                        </a:rPr>
                        <a:t>, </a:t>
                      </a:r>
                      <a:r>
                        <a:rPr lang="en-US" sz="2000" u="none" strike="noStrike" cap="none" dirty="0" err="1">
                          <a:solidFill>
                            <a:schemeClr val="dk1"/>
                          </a:solidFill>
                          <a:latin typeface="標楷體" panose="03000509000000000000" pitchFamily="65" charset="-120"/>
                          <a:ea typeface="標楷體" panose="03000509000000000000" pitchFamily="65" charset="-120"/>
                        </a:rPr>
                        <a:t>客家人</a:t>
                      </a:r>
                      <a:endParaRPr sz="20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芳草古樹</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u="none" strike="noStrike" cap="none" dirty="0">
                        <a:solidFill>
                          <a:srgbClr val="FF0000"/>
                        </a:solidFill>
                      </a:endParaRPr>
                    </a:p>
                  </a:txBody>
                  <a:tcPr marL="91425" marR="91425" marT="91425" marB="91425" anchor="ctr"/>
                </a:tc>
                <a:extLst>
                  <a:ext uri="{0D108BD9-81ED-4DB2-BD59-A6C34878D82A}">
                    <a16:rowId xmlns:a16="http://schemas.microsoft.com/office/drawing/2014/main" val="10004"/>
                  </a:ext>
                </a:extLst>
              </a:tr>
              <a:tr h="782544">
                <a:tc>
                  <a:txBody>
                    <a:bodyPr/>
                    <a:lstStyle/>
                    <a:p>
                      <a:pPr marL="0" marR="0" lvl="0" indent="0" algn="l" rtl="0">
                        <a:lnSpc>
                          <a:spcPct val="100000"/>
                        </a:lnSpc>
                        <a:spcBef>
                          <a:spcPts val="0"/>
                        </a:spcBef>
                        <a:spcAft>
                          <a:spcPts val="0"/>
                        </a:spcAft>
                        <a:buClr>
                          <a:schemeClr val="dk1"/>
                        </a:buClr>
                        <a:buSzPts val="11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客家人</a:t>
                      </a:r>
                      <a:endParaRPr sz="20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700"/>
                        <a:buFont typeface="Arial"/>
                        <a:buNone/>
                      </a:pPr>
                      <a:r>
                        <a:rPr lang="en-US" sz="2000" u="none" strike="noStrike" cap="none" dirty="0" err="1">
                          <a:solidFill>
                            <a:schemeClr val="dk1"/>
                          </a:solidFill>
                          <a:latin typeface="標楷體" panose="03000509000000000000" pitchFamily="65" charset="-120"/>
                          <a:ea typeface="標楷體" panose="03000509000000000000" pitchFamily="65" charset="-120"/>
                        </a:rPr>
                        <a:t>鎮興廟─三山國王廟唯一戴官帽土地公</a:t>
                      </a:r>
                      <a:endParaRPr sz="2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2400" u="none" strike="noStrike" cap="none" dirty="0">
                          <a:solidFill>
                            <a:srgbClr val="FF0000"/>
                          </a:solidFill>
                          <a:latin typeface="標楷體" panose="03000509000000000000" pitchFamily="65" charset="-120"/>
                          <a:ea typeface="標楷體" panose="03000509000000000000" pitchFamily="65" charset="-120"/>
                        </a:rPr>
                        <a:t>是</a:t>
                      </a:r>
                      <a:endParaRPr sz="2400" u="none" strike="noStrike" cap="none" dirty="0">
                        <a:solidFill>
                          <a:srgbClr val="FF0000"/>
                        </a:solidFill>
                      </a:endParaRPr>
                    </a:p>
                  </a:txBody>
                  <a:tcPr marL="91425" marR="91425" marT="91425" marB="91425" anchor="ctr"/>
                </a:tc>
                <a:extLst>
                  <a:ext uri="{0D108BD9-81ED-4DB2-BD59-A6C34878D82A}">
                    <a16:rowId xmlns:a16="http://schemas.microsoft.com/office/drawing/2014/main" val="10005"/>
                  </a:ext>
                </a:extLst>
              </a:tr>
            </a:tbl>
          </a:graphicData>
        </a:graphic>
      </p:graphicFrame>
      <p:pic>
        <p:nvPicPr>
          <p:cNvPr id="8" name="圖片 7">
            <a:extLst>
              <a:ext uri="{FF2B5EF4-FFF2-40B4-BE49-F238E27FC236}">
                <a16:creationId xmlns:a16="http://schemas.microsoft.com/office/drawing/2014/main" id="{F8B7F743-8D22-486F-8973-DAFCA23246D3}"/>
              </a:ext>
            </a:extLst>
          </p:cNvPr>
          <p:cNvPicPr>
            <a:picLocks noChangeAspect="1"/>
          </p:cNvPicPr>
          <p:nvPr/>
        </p:nvPicPr>
        <p:blipFill rotWithShape="1">
          <a:blip r:embed="rId3"/>
          <a:srcRect l="34030" t="33411" r="30393" b="9952"/>
          <a:stretch/>
        </p:blipFill>
        <p:spPr>
          <a:xfrm>
            <a:off x="138547" y="5884512"/>
            <a:ext cx="714001" cy="852498"/>
          </a:xfrm>
          <a:prstGeom prst="rect">
            <a:avLst/>
          </a:prstGeom>
        </p:spPr>
      </p:pic>
    </p:spTree>
  </p:cSld>
  <p:clrMapOvr>
    <a:masterClrMapping/>
  </p:clrMapOvr>
  <p:transition>
    <p:fade thruBlk="1"/>
  </p:transition>
</p:sld>
</file>

<file path=ppt/theme/theme1.xml><?xml version="1.0" encoding="utf-8"?>
<a:theme xmlns:a="http://schemas.openxmlformats.org/drawingml/2006/main" name="1_IDB簡報格式">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2286</Words>
  <Application>Microsoft Office PowerPoint</Application>
  <PresentationFormat>如螢幕大小 (4:3)</PresentationFormat>
  <Paragraphs>569</Paragraphs>
  <Slides>41</Slides>
  <Notes>41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41</vt:i4>
      </vt:variant>
    </vt:vector>
  </HeadingPairs>
  <TitlesOfParts>
    <vt:vector size="54" baseType="lpstr">
      <vt:lpstr>Times New Roman</vt:lpstr>
      <vt:lpstr>Wingdings</vt:lpstr>
      <vt:lpstr>Arial</vt:lpstr>
      <vt:lpstr>Impact</vt:lpstr>
      <vt:lpstr>BiauKai</vt:lpstr>
      <vt:lpstr>Calibri</vt:lpstr>
      <vt:lpstr>Noto Sans Symbols</vt:lpstr>
      <vt:lpstr>標楷體</vt:lpstr>
      <vt:lpstr>新細明體</vt:lpstr>
      <vt:lpstr>標楷體</vt:lpstr>
      <vt:lpstr>Open Sans</vt:lpstr>
      <vt:lpstr>Microsoft JhengHei</vt:lpstr>
      <vt:lpstr>1_IDB簡報格式</vt:lpstr>
      <vt:lpstr>語意機器人典藏資料搜尋系統</vt:lpstr>
      <vt:lpstr>團隊介紹</vt:lpstr>
      <vt:lpstr>團隊介紹</vt:lpstr>
      <vt:lpstr>報告大綱</vt:lpstr>
      <vt:lpstr>解題背景說明</vt:lpstr>
      <vt:lpstr>專案系統架構</vt:lpstr>
      <vt:lpstr>GT搜尋法處理流程</vt:lpstr>
      <vt:lpstr>GT搜尋法運作方式</vt:lpstr>
      <vt:lpstr>GT搜尋法效能評估</vt:lpstr>
      <vt:lpstr>GT搜尋法效能評估</vt:lpstr>
      <vt:lpstr>GT搜尋法效能評估</vt:lpstr>
      <vt:lpstr>GT搜尋法效能評估</vt:lpstr>
      <vt:lpstr>GT搜尋法效能評估</vt:lpstr>
      <vt:lpstr>GT搜尋法效能評估</vt:lpstr>
      <vt:lpstr>ST搜尋法(句向量)文章比對</vt:lpstr>
      <vt:lpstr>ST搜尋法搜尋相關文章</vt:lpstr>
      <vt:lpstr>ST搜尋法效能評估</vt:lpstr>
      <vt:lpstr>ST搜尋法效能評估</vt:lpstr>
      <vt:lpstr>ST搜尋法效能評估</vt:lpstr>
      <vt:lpstr>ST搜尋法效能評估</vt:lpstr>
      <vt:lpstr>ST搜尋法效能評估</vt:lpstr>
      <vt:lpstr>FW(FuzzyWuzzy)搜尋法</vt:lpstr>
      <vt:lpstr>FW搜尋法運作方式</vt:lpstr>
      <vt:lpstr>FW搜尋法效能評估</vt:lpstr>
      <vt:lpstr>FW搜尋法效能評估</vt:lpstr>
      <vt:lpstr>FW搜尋法效能評估</vt:lpstr>
      <vt:lpstr>FW搜尋法效能評估</vt:lpstr>
      <vt:lpstr>FW搜尋法效能評估</vt:lpstr>
      <vt:lpstr>FW搜尋法效能評估</vt:lpstr>
      <vt:lpstr>成果與已完成之工作項目</vt:lpstr>
      <vt:lpstr>成果與已完成之工作項目</vt:lpstr>
      <vt:lpstr>商轉可行性</vt:lpstr>
      <vt:lpstr>商轉可行性</vt:lpstr>
      <vt:lpstr>商轉可行性</vt:lpstr>
      <vt:lpstr>商轉可行性</vt:lpstr>
      <vt:lpstr>成果創新亮點</vt:lpstr>
      <vt:lpstr>結論與建議</vt:lpstr>
      <vt:lpstr>企業互動</vt:lpstr>
      <vt:lpstr>企業互動</vt:lpstr>
      <vt:lpstr>企業互動</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語意機器人典藏資料搜尋系統</dc:title>
  <dc:creator>WMNL</dc:creator>
  <cp:lastModifiedBy>TKU</cp:lastModifiedBy>
  <cp:revision>22</cp:revision>
  <dcterms:modified xsi:type="dcterms:W3CDTF">2021-10-14T03:31:03Z</dcterms:modified>
</cp:coreProperties>
</file>